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handoutMasterIdLst>
    <p:handoutMasterId r:id="rId18"/>
  </p:handoutMasterIdLst>
  <p:sldIdLst>
    <p:sldId id="868" r:id="rId4"/>
    <p:sldId id="884" r:id="rId6"/>
    <p:sldId id="886" r:id="rId7"/>
    <p:sldId id="898" r:id="rId8"/>
    <p:sldId id="909" r:id="rId9"/>
    <p:sldId id="891" r:id="rId10"/>
    <p:sldId id="913" r:id="rId11"/>
    <p:sldId id="914" r:id="rId12"/>
    <p:sldId id="917" r:id="rId13"/>
    <p:sldId id="918" r:id="rId14"/>
    <p:sldId id="919" r:id="rId15"/>
    <p:sldId id="920" r:id="rId16"/>
    <p:sldId id="879" r:id="rId17"/>
  </p:sldIdLst>
  <p:sldSz cx="12192000" cy="6858000"/>
  <p:notesSz cx="7099300" cy="10234295"/>
  <p:custDataLst>
    <p:tags r:id="rId2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667"/>
    <a:srgbClr val="0665C6"/>
    <a:srgbClr val="022E77"/>
    <a:srgbClr val="030716"/>
    <a:srgbClr val="122F7C"/>
    <a:srgbClr val="93948D"/>
    <a:srgbClr val="000A13"/>
    <a:srgbClr val="FF0000"/>
    <a:srgbClr val="B01302"/>
    <a:srgbClr val="4E9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4487" autoAdjust="0"/>
  </p:normalViewPr>
  <p:slideViewPr>
    <p:cSldViewPr showGuides="1">
      <p:cViewPr varScale="1">
        <p:scale>
          <a:sx n="109" d="100"/>
          <a:sy n="109" d="100"/>
        </p:scale>
        <p:origin x="684" y="84"/>
      </p:cViewPr>
      <p:guideLst>
        <p:guide orient="horz" pos="2159"/>
        <p:guide pos="3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32" y="-84"/>
      </p:cViewPr>
      <p:guideLst>
        <p:guide orient="horz" pos="3222"/>
        <p:guide pos="22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6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30" name="Line 6"/>
          <p:cNvSpPr>
            <a:spLocks noChangeShapeType="1"/>
          </p:cNvSpPr>
          <p:nvPr/>
        </p:nvSpPr>
        <p:spPr bwMode="auto">
          <a:xfrm>
            <a:off x="309563" y="652463"/>
            <a:ext cx="6335712"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431" name="Line 7"/>
          <p:cNvSpPr>
            <a:spLocks noChangeShapeType="1"/>
          </p:cNvSpPr>
          <p:nvPr/>
        </p:nvSpPr>
        <p:spPr bwMode="auto">
          <a:xfrm>
            <a:off x="381000" y="9437688"/>
            <a:ext cx="6335713"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4149" name="Rectangle 5"/>
          <p:cNvSpPr>
            <a:spLocks noChangeArrowheads="1"/>
          </p:cNvSpPr>
          <p:nvPr/>
        </p:nvSpPr>
        <p:spPr bwMode="auto">
          <a:xfrm>
            <a:off x="1749425" y="0"/>
            <a:ext cx="3549650" cy="623888"/>
          </a:xfrm>
          <a:prstGeom prst="rect">
            <a:avLst/>
          </a:prstGeom>
          <a:noFill/>
          <a:ln w="38100">
            <a:noFill/>
            <a:miter lim="800000"/>
          </a:ln>
          <a:effectLst>
            <a:prstShdw prst="shdw17" dist="17961" dir="2700000">
              <a:srgbClr val="99CCFF">
                <a:gamma/>
                <a:shade val="60000"/>
                <a:invGamma/>
              </a:srgbClr>
            </a:prstShdw>
          </a:effectLst>
        </p:spPr>
        <p:txBody>
          <a:bodyPr>
            <a:spAutoFit/>
          </a:bodyPr>
          <a:lstStyle/>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注册信息安全专业人员（</a:t>
            </a:r>
            <a:r>
              <a:rPr lang="en-US" altLang="zh-CN" sz="1400">
                <a:latin typeface="微软雅黑" panose="020B0503020204020204" pitchFamily="34" charset="-122"/>
                <a:ea typeface="隶书" pitchFamily="49" charset="-122"/>
                <a:cs typeface="微软雅黑" panose="020B0503020204020204" pitchFamily="34" charset="-122"/>
              </a:rPr>
              <a:t>CISP</a:t>
            </a:r>
            <a:r>
              <a:rPr lang="zh-CN" altLang="en-US" sz="1400">
                <a:latin typeface="微软雅黑" panose="020B0503020204020204" pitchFamily="34" charset="-122"/>
                <a:ea typeface="隶书" pitchFamily="49" charset="-122"/>
                <a:cs typeface="微软雅黑" panose="020B0503020204020204" pitchFamily="34" charset="-122"/>
              </a:rPr>
              <a:t>）培训讲义</a:t>
            </a:r>
            <a:endParaRPr lang="zh-CN" altLang="en-US" sz="1400">
              <a:latin typeface="微软雅黑" panose="020B0503020204020204" pitchFamily="34" charset="-122"/>
              <a:ea typeface="隶书" pitchFamily="49" charset="-122"/>
              <a:cs typeface="微软雅黑" panose="020B0503020204020204" pitchFamily="34" charset="-122"/>
            </a:endParaRPr>
          </a:p>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课程：信息安全保障综述</a:t>
            </a:r>
            <a:endParaRPr lang="en-US" altLang="zh-CN" sz="1400">
              <a:latin typeface="微软雅黑" panose="020B0503020204020204" pitchFamily="34" charset="-122"/>
              <a:ea typeface="隶书" pitchFamily="49"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dirty="0"/>
          </a:p>
        </p:txBody>
      </p:sp>
      <p:sp>
        <p:nvSpPr>
          <p:cNvPr id="105475"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8806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ln>
        </p:spPr>
      </p:sp>
      <p:sp>
        <p:nvSpPr>
          <p:cNvPr id="105477" name="Rectangle 5"/>
          <p:cNvSpPr>
            <a:spLocks noGrp="1" noChangeArrowheads="1"/>
          </p:cNvSpPr>
          <p:nvPr>
            <p:ph type="body" sz="quarter" idx="3"/>
          </p:nvPr>
        </p:nvSpPr>
        <p:spPr bwMode="auto">
          <a:xfrm>
            <a:off x="709613" y="4860925"/>
            <a:ext cx="5680075" cy="2814638"/>
          </a:xfrm>
          <a:prstGeom prst="rect">
            <a:avLst/>
          </a:prstGeom>
          <a:noFill/>
          <a:ln w="9525">
            <a:noFill/>
            <a:miter lim="800000"/>
          </a:ln>
          <a:effectLst/>
        </p:spPr>
        <p:txBody>
          <a:bodyPr vert="horz" wrap="square" lIns="99048" tIns="49524" rIns="99048" bIns="49524" numCol="1" anchor="t" anchorCtr="0" compatLnSpc="1"/>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105478"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105479"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9048" tIns="49524" rIns="99048" bIns="49524" numCol="1" anchor="b"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6683AA13-C9C2-4A7A-9300-31AA7C5CDA58}" type="slidenum">
              <a:rPr lang="zh-CN" altLang="en-US" smtClean="0"/>
            </a:fld>
            <a:endParaRPr lang="en-US" altLang="zh-CN" dirty="0"/>
          </a:p>
        </p:txBody>
      </p:sp>
      <p:grpSp>
        <p:nvGrpSpPr>
          <p:cNvPr id="88072" name="Group 8"/>
          <p:cNvGrpSpPr/>
          <p:nvPr/>
        </p:nvGrpSpPr>
        <p:grpSpPr bwMode="auto">
          <a:xfrm>
            <a:off x="315913" y="587375"/>
            <a:ext cx="6534150" cy="61913"/>
            <a:chOff x="133" y="96"/>
            <a:chExt cx="4101" cy="33"/>
          </a:xfrm>
        </p:grpSpPr>
        <p:sp>
          <p:nvSpPr>
            <p:cNvPr id="105481" name="Rectangle 9"/>
            <p:cNvSpPr>
              <a:spLocks noChangeArrowheads="1"/>
            </p:cNvSpPr>
            <p:nvPr/>
          </p:nvSpPr>
          <p:spPr bwMode="auto">
            <a:xfrm>
              <a:off x="133" y="107"/>
              <a:ext cx="4101" cy="22"/>
            </a:xfrm>
            <a:prstGeom prst="rect">
              <a:avLst/>
            </a:prstGeom>
            <a:solidFill>
              <a:srgbClr val="000000"/>
            </a:solidFill>
            <a:ln w="9525">
              <a:noFill/>
              <a:miter lim="800000"/>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2" name="Line 10"/>
            <p:cNvSpPr>
              <a:spLocks noChangeShapeType="1"/>
            </p:cNvSpPr>
            <p:nvPr/>
          </p:nvSpPr>
          <p:spPr bwMode="auto">
            <a:xfrm>
              <a:off x="133" y="96"/>
              <a:ext cx="4101" cy="1"/>
            </a:xfrm>
            <a:prstGeom prst="line">
              <a:avLst/>
            </a:prstGeom>
            <a:noFill/>
            <a:ln w="11113">
              <a:solidFill>
                <a:srgbClr val="000000"/>
              </a:solidFill>
              <a:round/>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5483" name="Text Box 11"/>
          <p:cNvSpPr txBox="1">
            <a:spLocks noChangeArrowheads="1"/>
          </p:cNvSpPr>
          <p:nvPr/>
        </p:nvSpPr>
        <p:spPr bwMode="auto">
          <a:xfrm>
            <a:off x="2647950" y="209550"/>
            <a:ext cx="2139950" cy="387350"/>
          </a:xfrm>
          <a:prstGeom prst="rect">
            <a:avLst/>
          </a:prstGeom>
          <a:noFill/>
          <a:ln w="9525">
            <a:noFill/>
            <a:miter lim="800000"/>
          </a:ln>
          <a:effectLst/>
        </p:spPr>
        <p:txBody>
          <a:bodyPr wrap="none" lIns="99029" tIns="49514" rIns="99029" bIns="49514">
            <a:spAutoFit/>
          </a:bodyPr>
          <a:lstStyle/>
          <a:p>
            <a:pPr defTabSz="989330">
              <a:defRPr/>
            </a:pPr>
            <a:r>
              <a:rPr lang="zh-CN" altLang="en-US" sz="1900" b="1">
                <a:latin typeface="微软雅黑" panose="020B0503020204020204" pitchFamily="34" charset="-122"/>
                <a:ea typeface="隶书" pitchFamily="49" charset="-122"/>
                <a:cs typeface="微软雅黑" panose="020B0503020204020204" pitchFamily="34" charset="-122"/>
              </a:rPr>
              <a:t>信息安全保障培训</a:t>
            </a:r>
            <a:endParaRPr lang="zh-CN" altLang="en-US" sz="1900" b="1">
              <a:latin typeface="微软雅黑" panose="020B0503020204020204" pitchFamily="34" charset="-122"/>
              <a:ea typeface="隶书" pitchFamily="49" charset="-122"/>
              <a:cs typeface="微软雅黑" panose="020B0503020204020204" pitchFamily="34" charset="-122"/>
            </a:endParaRPr>
          </a:p>
        </p:txBody>
      </p:sp>
      <p:sp>
        <p:nvSpPr>
          <p:cNvPr id="105484" name="Line 12"/>
          <p:cNvSpPr>
            <a:spLocks noChangeShapeType="1"/>
          </p:cNvSpPr>
          <p:nvPr/>
        </p:nvSpPr>
        <p:spPr bwMode="auto">
          <a:xfrm>
            <a:off x="568325" y="4776788"/>
            <a:ext cx="6142038"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5" name="Line 13"/>
          <p:cNvSpPr>
            <a:spLocks noChangeShapeType="1"/>
          </p:cNvSpPr>
          <p:nvPr/>
        </p:nvSpPr>
        <p:spPr bwMode="auto">
          <a:xfrm>
            <a:off x="465138" y="9550400"/>
            <a:ext cx="6140450"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6" name="Text Box 14"/>
          <p:cNvSpPr txBox="1">
            <a:spLocks noChangeArrowheads="1"/>
          </p:cNvSpPr>
          <p:nvPr/>
        </p:nvSpPr>
        <p:spPr bwMode="auto">
          <a:xfrm>
            <a:off x="811213" y="7697788"/>
            <a:ext cx="1161794" cy="330827"/>
          </a:xfrm>
          <a:prstGeom prst="rect">
            <a:avLst/>
          </a:prstGeom>
          <a:noFill/>
          <a:ln w="9525">
            <a:noFill/>
            <a:miter lim="800000"/>
          </a:ln>
          <a:effectLst/>
        </p:spPr>
        <p:txBody>
          <a:bodyPr wrap="none" lIns="99029" tIns="49514" rIns="99029" bIns="49514">
            <a:spAutoFit/>
          </a:bodyPr>
          <a:lstStyle/>
          <a:p>
            <a:pPr defTabSz="989330">
              <a:defRPr/>
            </a:pPr>
            <a:r>
              <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rPr>
              <a:t>培训笔记：</a:t>
            </a:r>
            <a:endPar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7" name="Line 15"/>
          <p:cNvSpPr>
            <a:spLocks noChangeShapeType="1"/>
          </p:cNvSpPr>
          <p:nvPr/>
        </p:nvSpPr>
        <p:spPr bwMode="auto">
          <a:xfrm>
            <a:off x="811213" y="81930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8" name="Line 16"/>
          <p:cNvSpPr>
            <a:spLocks noChangeShapeType="1"/>
          </p:cNvSpPr>
          <p:nvPr/>
        </p:nvSpPr>
        <p:spPr bwMode="auto">
          <a:xfrm>
            <a:off x="811213" y="85359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9" name="Line 17"/>
          <p:cNvSpPr>
            <a:spLocks noChangeShapeType="1"/>
          </p:cNvSpPr>
          <p:nvPr/>
        </p:nvSpPr>
        <p:spPr bwMode="auto">
          <a:xfrm>
            <a:off x="811213" y="8880475"/>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90" name="Line 18"/>
          <p:cNvSpPr>
            <a:spLocks noChangeShapeType="1"/>
          </p:cNvSpPr>
          <p:nvPr/>
        </p:nvSpPr>
        <p:spPr bwMode="auto">
          <a:xfrm>
            <a:off x="811213" y="9226550"/>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4" name="页脚占位符 3"/>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灯片编号占位符 4"/>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DA2CB8D-AD25-4139-A165-768739BFA224}"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D4DACCBB-5B68-46B0-8149-19ECCC141231}"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45CC2D1E-934A-4618-A5BD-DC22114901DA}"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76917" y="2017713"/>
            <a:ext cx="10363200" cy="41148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2295CBA-F022-4924-9E69-5251991C90C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34584" y="214313"/>
            <a:ext cx="7600949" cy="59182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7D4780B-3E9F-4F4E-A2F7-3278FDE37358}"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lvl1pPr>
              <a:defRPr>
                <a:latin typeface="微软雅黑" panose="020B0503020204020204" pitchFamily="34" charset="-122"/>
                <a:cs typeface="微软雅黑" panose="020B0503020204020204" pitchFamily="3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latin typeface="微软雅黑" panose="020B0503020204020204" pitchFamily="34" charset="-122"/>
                <a:cs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latin typeface="微软雅黑" panose="020B0503020204020204" pitchFamily="34" charset="-122"/>
                <a:cs typeface="微软雅黑" panose="020B0503020204020204" pitchFamily="34" charset="-122"/>
              </a:defRPr>
            </a:lvl1pPr>
          </a:lstStyle>
          <a:p>
            <a:r>
              <a:rPr lang="zh-CN" altLang="en-US" smtClean="0"/>
              <a:t>（#）/总页数</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10310495" y="6419850"/>
            <a:ext cx="2044700" cy="371475"/>
            <a:chOff x="16237" y="10110"/>
            <a:chExt cx="3220" cy="585"/>
          </a:xfrm>
        </p:grpSpPr>
        <p:sp>
          <p:nvSpPr>
            <p:cNvPr id="2" name="矩形 1"/>
            <p:cNvSpPr/>
            <p:nvPr userDrawn="1">
              <p:custDataLst>
                <p:tags r:id="rId2"/>
              </p:custDataLst>
            </p:nvPr>
          </p:nvSpPr>
          <p:spPr>
            <a:xfrm>
              <a:off x="16237" y="10142"/>
              <a:ext cx="3220"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北方国际教育集团</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C:\Users\HH\Desktop\logo-常用3.pnglogo-常用3"/>
            <p:cNvPicPr>
              <a:picLocks noChangeAspect="1"/>
            </p:cNvPicPr>
            <p:nvPr userDrawn="1">
              <p:custDataLst>
                <p:tags r:id="rId3"/>
              </p:custDataLst>
            </p:nvPr>
          </p:nvPicPr>
          <p:blipFill>
            <a:blip r:embed="rId4"/>
            <a:srcRect/>
            <a:stretch>
              <a:fillRect/>
            </a:stretch>
          </p:blipFill>
          <p:spPr>
            <a:xfrm>
              <a:off x="16313" y="10110"/>
              <a:ext cx="532" cy="5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pic>
        <p:nvPicPr>
          <p:cNvPr id="22" name="图片 21" descr="C:\Users\HH\Desktop\logo-常用3.pnglogo-常用3"/>
          <p:cNvPicPr>
            <a:picLocks noChangeAspect="1"/>
          </p:cNvPicPr>
          <p:nvPr userDrawn="1">
            <p:custDataLst>
              <p:tags r:id="rId2"/>
            </p:custDataLst>
          </p:nvPr>
        </p:nvPicPr>
        <p:blipFill>
          <a:blip r:embed="rId3"/>
          <a:srcRect/>
          <a:stretch>
            <a:fillRect/>
          </a:stretch>
        </p:blipFill>
        <p:spPr>
          <a:xfrm>
            <a:off x="8832850" y="6419850"/>
            <a:ext cx="337820" cy="371475"/>
          </a:xfrm>
          <a:prstGeom prst="rect">
            <a:avLst/>
          </a:prstGeom>
        </p:spPr>
      </p:pic>
      <p:sp>
        <p:nvSpPr>
          <p:cNvPr id="6" name="矩形 5"/>
          <p:cNvSpPr/>
          <p:nvPr userDrawn="1">
            <p:custDataLst>
              <p:tags r:id="rId4"/>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EF0551A-F837-451E-83FD-630DC32CD1FC}"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15769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8601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A11D8B4-2FCE-4D4D-A8D2-4015E30B1652}"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40318" y="2505075"/>
            <a:ext cx="5158316"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71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8" name="页脚占位符 7"/>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9" name="灯片编号占位符 8"/>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4C1946E-6C12-4746-AECE-05545A950BA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微软雅黑" panose="020B0503020204020204" pitchFamily="34" charset="-122"/>
            </a:endParaRPr>
          </a:p>
        </p:txBody>
      </p:sp>
      <p:sp>
        <p:nvSpPr>
          <p:cNvPr id="2" name="矩形 1"/>
          <p:cNvSpPr/>
          <p:nvPr userDrawn="1">
            <p:custDataLst>
              <p:tags r:id="rId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7"/>
            </p:custDataLst>
          </p:nvPr>
        </p:nvPicPr>
        <p:blipFill>
          <a:blip r:embed="rId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custDataLst>
              <p:tags r:id="rId1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17"/>
            </p:custDataLst>
          </p:nvPr>
        </p:nvPicPr>
        <p:blipFill>
          <a:blip r:embed="rId1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56.xml"/><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tags" Target="../tags/tag57.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4.xml"/><Relationship Id="rId3" Type="http://schemas.openxmlformats.org/officeDocument/2006/relationships/tags" Target="../tags/tag59.xml"/><Relationship Id="rId2" Type="http://schemas.openxmlformats.org/officeDocument/2006/relationships/image" Target="../media/image4.jpeg"/><Relationship Id="rId1" Type="http://schemas.openxmlformats.org/officeDocument/2006/relationships/tags" Target="../tags/tag58.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5.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7.png"/><Relationship Id="rId3" Type="http://schemas.openxmlformats.org/officeDocument/2006/relationships/tags" Target="../tags/tag18.xml"/><Relationship Id="rId20" Type="http://schemas.openxmlformats.org/officeDocument/2006/relationships/notesSlide" Target="../notesSlides/notesSlide2.xml"/><Relationship Id="rId2" Type="http://schemas.openxmlformats.org/officeDocument/2006/relationships/image" Target="../media/image4.jpeg"/><Relationship Id="rId19" Type="http://schemas.openxmlformats.org/officeDocument/2006/relationships/slideLayout" Target="../slideLayouts/slideLayout4.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image" Target="../media/image8.png"/><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9.pn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4.jpeg"/><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38.xml"/><Relationship Id="rId2" Type="http://schemas.openxmlformats.org/officeDocument/2006/relationships/image" Target="../media/image4.jpeg"/><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40.xml"/><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4.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image" Target="../media/image9.pn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4.jpeg"/><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4.xml"/><Relationship Id="rId5" Type="http://schemas.openxmlformats.org/officeDocument/2006/relationships/tags" Target="../tags/tag4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tags" Target="../tags/tag46.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tags" Target="../tags/tag49.xml"/><Relationship Id="rId2" Type="http://schemas.openxmlformats.org/officeDocument/2006/relationships/image" Target="../media/image4.jpeg"/><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4.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image" Target="../media/image9.png"/><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image" Target="../media/image4.jpeg"/><Relationship Id="rId1"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939253" y="939992"/>
            <a:ext cx="4889303" cy="4889303"/>
          </a:xfrm>
          <a:prstGeom prst="rect">
            <a:avLst/>
          </a:prstGeom>
        </p:spPr>
      </p:pic>
      <p:sp>
        <p:nvSpPr>
          <p:cNvPr id="43" name="矩形 42"/>
          <p:cNvSpPr/>
          <p:nvPr/>
        </p:nvSpPr>
        <p:spPr>
          <a:xfrm>
            <a:off x="996315" y="1885950"/>
            <a:ext cx="6405245" cy="1208405"/>
          </a:xfrm>
          <a:prstGeom prst="rect">
            <a:avLst/>
          </a:prstGeom>
        </p:spPr>
        <p:txBody>
          <a:bodyPr wrap="squar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电驱动系统概述</a:t>
            </a:r>
            <a:endPar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355" y="4132580"/>
            <a:ext cx="7137400" cy="497205"/>
          </a:xfrm>
          <a:prstGeom prst="rect">
            <a:avLst/>
          </a:prstGeom>
        </p:spPr>
        <p:txBody>
          <a:bodyPr wrap="square">
            <a:spAutoFit/>
          </a:bodyPr>
          <a:lstStyle/>
          <a:p>
            <a:pPr algn="l"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Principles of Electronic Control Air Suspension</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8" name="矩形 77"/>
          <p:cNvSpPr/>
          <p:nvPr/>
        </p:nvSpPr>
        <p:spPr>
          <a:xfrm>
            <a:off x="1176909" y="4796947"/>
            <a:ext cx="2926080" cy="368300"/>
          </a:xfrm>
          <a:prstGeom prst="rect">
            <a:avLst/>
          </a:prstGeom>
        </p:spPr>
        <p:txBody>
          <a:bodyPr wrap="none">
            <a:spAutoFit/>
          </a:bodyPr>
          <a:lstStyle/>
          <a:p>
            <a:pPr algn="ctr"/>
            <a:r>
              <a:rPr lang="zh-CN" altLang="en-US">
                <a:solidFill>
                  <a:schemeClr val="bg1">
                    <a:lumMod val="95000"/>
                  </a:schemeClr>
                </a:solidFill>
                <a:latin typeface="微软雅黑 Light" panose="020B0502040204020203" charset="-122"/>
                <a:ea typeface="微软雅黑 Light" panose="020B0502040204020203" charset="-122"/>
                <a:cs typeface="微软雅黑" panose="020B0503020204020204" pitchFamily="34" charset="-122"/>
                <a:sym typeface="微软雅黑" panose="020B0503020204020204" pitchFamily="34" charset="-122"/>
              </a:rPr>
              <a:t>电控空气悬电驱动系统概述</a:t>
            </a:r>
            <a:endParaRPr lang="zh-CN" altLang="en-US">
              <a:solidFill>
                <a:schemeClr val="bg1">
                  <a:lumMod val="95000"/>
                </a:schemeClr>
              </a:solidFill>
              <a:latin typeface="微软雅黑 Light" panose="020B0502040204020203" charset="-122"/>
              <a:ea typeface="微软雅黑 Light" panose="020B0502040204020203"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493395" y="622935"/>
            <a:ext cx="11075670" cy="1938020"/>
          </a:xfrm>
          <a:prstGeom prst="rect">
            <a:avLst/>
          </a:prstGeom>
          <a:noFill/>
        </p:spPr>
        <p:txBody>
          <a:bodyPr wrap="square" rtlCol="0">
            <a:spAutoFit/>
          </a:bodyPr>
          <a:p>
            <a:r>
              <a:rPr lang="zh-CN" altLang="en-US" sz="2400">
                <a:sym typeface="+mn-ea"/>
              </a:rPr>
              <a:t>控制驱动电机的工作。这个大插头是高压插头，连接的是动力电池，由动力电池通过着两根高压供电线提供高压直流电。通过控制器内部的逆变器将高压直流电转变为驱动电机能够使用的三相交流电，燃油通过这个插头上面的</a:t>
            </a:r>
            <a:r>
              <a:rPr lang="en-US" altLang="zh-CN" sz="2400">
                <a:sym typeface="+mn-ea"/>
              </a:rPr>
              <a:t>UVW</a:t>
            </a:r>
            <a:r>
              <a:rPr lang="zh-CN" altLang="en-US" sz="2400">
                <a:sym typeface="+mn-ea"/>
              </a:rPr>
              <a:t>三根线束送给驱动电机。</a:t>
            </a:r>
            <a:endParaRPr lang="zh-CN" altLang="en-US" sz="2400">
              <a:sym typeface="+mn-ea"/>
            </a:endParaRPr>
          </a:p>
          <a:p>
            <a:endParaRPr lang="zh-CN" altLang="en-US" sz="2400"/>
          </a:p>
        </p:txBody>
      </p:sp>
      <p:pic>
        <p:nvPicPr>
          <p:cNvPr id="3" name="图片 2" descr="32f68f30fd2b22059836c306b85b90e"/>
          <p:cNvPicPr>
            <a:picLocks noChangeAspect="1"/>
          </p:cNvPicPr>
          <p:nvPr/>
        </p:nvPicPr>
        <p:blipFill>
          <a:blip r:embed="rId3"/>
          <a:stretch>
            <a:fillRect/>
          </a:stretch>
        </p:blipFill>
        <p:spPr>
          <a:xfrm>
            <a:off x="3072130" y="2276475"/>
            <a:ext cx="4360545" cy="356489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460375" y="457835"/>
            <a:ext cx="11039475" cy="1938020"/>
          </a:xfrm>
          <a:prstGeom prst="rect">
            <a:avLst/>
          </a:prstGeom>
          <a:noFill/>
        </p:spPr>
        <p:txBody>
          <a:bodyPr wrap="square" rtlCol="0">
            <a:spAutoFit/>
          </a:bodyPr>
          <a:p>
            <a:r>
              <a:rPr lang="zh-CN" altLang="en-US" sz="2400">
                <a:solidFill>
                  <a:srgbClr val="FF0000"/>
                </a:solidFill>
              </a:rPr>
              <a:t>电机控制器低压插头的作用：</a:t>
            </a:r>
            <a:r>
              <a:rPr lang="zh-CN" altLang="en-US" sz="2400">
                <a:sym typeface="+mn-ea"/>
              </a:rPr>
              <a:t>低压电源，</a:t>
            </a:r>
            <a:r>
              <a:rPr lang="en-US" altLang="zh-CN" sz="2400">
                <a:sym typeface="+mn-ea"/>
              </a:rPr>
              <a:t>CAN</a:t>
            </a:r>
            <a:r>
              <a:rPr lang="zh-CN" altLang="en-US" sz="2400">
                <a:sym typeface="+mn-ea"/>
              </a:rPr>
              <a:t>通讯线束，传感器线束都是由低压插头引出，连接的是整车控制器。整车控制器通过油门踏板信息，档位信号。制动踏板等信息，来确定司机控制指令。通过上面的</a:t>
            </a:r>
            <a:r>
              <a:rPr lang="en-US" altLang="zh-CN" sz="2400">
                <a:sym typeface="+mn-ea"/>
              </a:rPr>
              <a:t>CAN</a:t>
            </a:r>
            <a:r>
              <a:rPr lang="zh-CN" altLang="en-US" sz="2400">
                <a:sym typeface="+mn-ea"/>
              </a:rPr>
              <a:t>总线，向电机控制器传递控制指令，控制驱动电机的供电电流的高低，电机的转速以及方向，也就控制了车辆的高低速及前进后退</a:t>
            </a:r>
            <a:endParaRPr lang="zh-CN" altLang="en-US" sz="2400"/>
          </a:p>
        </p:txBody>
      </p:sp>
      <p:pic>
        <p:nvPicPr>
          <p:cNvPr id="8" name="图片 7" descr="d3461b7bb27bc602f893341cc266286"/>
          <p:cNvPicPr>
            <a:picLocks noChangeAspect="1"/>
          </p:cNvPicPr>
          <p:nvPr/>
        </p:nvPicPr>
        <p:blipFill>
          <a:blip r:embed="rId1"/>
          <a:stretch>
            <a:fillRect/>
          </a:stretch>
        </p:blipFill>
        <p:spPr>
          <a:xfrm>
            <a:off x="2567940" y="2636520"/>
            <a:ext cx="5419090" cy="338899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1127760" y="1052830"/>
            <a:ext cx="9886950" cy="1568450"/>
          </a:xfrm>
          <a:prstGeom prst="rect">
            <a:avLst/>
          </a:prstGeom>
          <a:noFill/>
        </p:spPr>
        <p:txBody>
          <a:bodyPr wrap="square" rtlCol="0">
            <a:spAutoFit/>
          </a:bodyPr>
          <a:p>
            <a:r>
              <a:rPr lang="zh-CN" altLang="en-US" sz="2400">
                <a:solidFill>
                  <a:srgbClr val="FF0000"/>
                </a:solidFill>
              </a:rPr>
              <a:t>制动能量回收：</a:t>
            </a:r>
            <a:r>
              <a:rPr lang="zh-CN" altLang="en-US" sz="2400">
                <a:sym typeface="+mn-ea"/>
              </a:rPr>
              <a:t>在车辆制动能量回收时，还可以将一部分的机械能传递到驱动电机，驱动电机此时相当于一个发电机，进行发电。然后再传递到电机控制器。电机控制器将电机传过来的三相交流电转化成直流电，最终回馈到动力电池</a:t>
            </a:r>
            <a:endParaRPr lang="zh-CN" altLang="en-US"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82203" y="1043080"/>
            <a:ext cx="4889303" cy="4889303"/>
          </a:xfrm>
          <a:prstGeom prst="rect">
            <a:avLst/>
          </a:prstGeom>
        </p:spPr>
      </p:pic>
      <p:sp>
        <p:nvSpPr>
          <p:cNvPr id="43" name="矩形 42"/>
          <p:cNvSpPr/>
          <p:nvPr/>
        </p:nvSpPr>
        <p:spPr>
          <a:xfrm>
            <a:off x="1062609" y="1973994"/>
            <a:ext cx="4416594" cy="958660"/>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感谢您的聆听</a:t>
            </a:r>
            <a:endParaRPr lang="en-GB" altLang="zh-CN"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609" y="3245775"/>
            <a:ext cx="3228769" cy="486672"/>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Thank you for listening</a:t>
            </a:r>
            <a:endParaRPr lang="en-GB"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alphaModFix amt="25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5" name="图片 4"/>
          <p:cNvPicPr>
            <a:picLocks noChangeAspect="1"/>
          </p:cNvPicPr>
          <p:nvPr>
            <p:custDataLst>
              <p:tags r:id="rId3"/>
            </p:custDataLst>
          </p:nvPr>
        </p:nvPicPr>
        <p:blipFill>
          <a:blip r:embed="rId4" cstate="print">
            <a:biLevel thresh="25000"/>
            <a:extLst>
              <a:ext uri="{28A0092B-C50C-407E-A947-70E740481C1C}">
                <a14:useLocalDpi xmlns:a14="http://schemas.microsoft.com/office/drawing/2010/main" val="0"/>
              </a:ext>
            </a:extLst>
          </a:blip>
          <a:stretch>
            <a:fillRect/>
          </a:stretch>
        </p:blipFill>
        <p:spPr>
          <a:xfrm rot="19800000">
            <a:off x="-63912" y="996710"/>
            <a:ext cx="4290638" cy="3812947"/>
          </a:xfrm>
          <a:prstGeom prst="rect">
            <a:avLst/>
          </a:prstGeom>
        </p:spPr>
      </p:pic>
      <p:sp>
        <p:nvSpPr>
          <p:cNvPr id="103" name="PA_矩形 2"/>
          <p:cNvSpPr txBox="1">
            <a:spLocks noChangeArrowheads="1"/>
          </p:cNvSpPr>
          <p:nvPr>
            <p:custDataLst>
              <p:tags r:id="rId5"/>
            </p:custDataLst>
          </p:nvPr>
        </p:nvSpPr>
        <p:spPr>
          <a:xfrm>
            <a:off x="1551412" y="3205461"/>
            <a:ext cx="1101057" cy="1300129"/>
          </a:xfrm>
          <a:prstGeom prst="rect">
            <a:avLst/>
          </a:prstGeom>
        </p:spPr>
        <p:txBody>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zh-CN" altLang="en-US" sz="6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矩形 5"/>
          <p:cNvSpPr/>
          <p:nvPr>
            <p:custDataLst>
              <p:tags r:id="rId6"/>
            </p:custDataLst>
          </p:nvPr>
        </p:nvSpPr>
        <p:spPr>
          <a:xfrm>
            <a:off x="2122350" y="2952729"/>
            <a:ext cx="1155354" cy="2123658"/>
          </a:xfrm>
          <a:prstGeom prst="rect">
            <a:avLst/>
          </a:prstGeom>
        </p:spPr>
        <p:txBody>
          <a:bodyPr wrap="square">
            <a:spAutoFit/>
          </a:bodyPr>
          <a:lstStyle/>
          <a:p>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目</a:t>
            </a:r>
            <a:b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br>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录</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矩形 6"/>
          <p:cNvSpPr/>
          <p:nvPr>
            <p:custDataLst>
              <p:tags r:id="rId7"/>
            </p:custDataLst>
          </p:nvPr>
        </p:nvSpPr>
        <p:spPr>
          <a:xfrm>
            <a:off x="3152695" y="3721064"/>
            <a:ext cx="569387" cy="1270541"/>
          </a:xfrm>
          <a:prstGeom prst="rect">
            <a:avLst/>
          </a:prstGeom>
        </p:spPr>
        <p:txBody>
          <a:bodyPr vert="eaVert" wrap="none">
            <a:spAutoFit/>
          </a:bodyPr>
          <a:lstStyle/>
          <a:p>
            <a:r>
              <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contents</a:t>
            </a:r>
            <a:endPar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3" name="AutoShape 5"/>
          <p:cNvSpPr>
            <a:spLocks noChangeArrowheads="1"/>
          </p:cNvSpPr>
          <p:nvPr>
            <p:custDataLst>
              <p:tags r:id="rId8"/>
            </p:custDataLst>
          </p:nvPr>
        </p:nvSpPr>
        <p:spPr bwMode="gray">
          <a:xfrm>
            <a:off x="7207708" y="4809657"/>
            <a:ext cx="4853354" cy="533461"/>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电机控制器的作用</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5" name="AutoShape 7"/>
          <p:cNvSpPr>
            <a:spLocks noChangeArrowheads="1"/>
          </p:cNvSpPr>
          <p:nvPr>
            <p:custDataLst>
              <p:tags r:id="rId9"/>
            </p:custDataLst>
          </p:nvPr>
        </p:nvSpPr>
        <p:spPr bwMode="gray">
          <a:xfrm>
            <a:off x="7207708" y="3258161"/>
            <a:ext cx="4984405" cy="563362"/>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驱动电机的作用</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52" name="AutoShape 44"/>
          <p:cNvSpPr>
            <a:spLocks noChangeArrowheads="1"/>
          </p:cNvSpPr>
          <p:nvPr>
            <p:custDataLst>
              <p:tags r:id="rId10"/>
            </p:custDataLst>
          </p:nvPr>
        </p:nvSpPr>
        <p:spPr bwMode="gray">
          <a:xfrm>
            <a:off x="7207708" y="1700808"/>
            <a:ext cx="4923651" cy="569218"/>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电驱动作用与组成</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0" name="组合 9"/>
          <p:cNvGrpSpPr/>
          <p:nvPr/>
        </p:nvGrpSpPr>
        <p:grpSpPr>
          <a:xfrm>
            <a:off x="5390182" y="1571272"/>
            <a:ext cx="1411635" cy="995673"/>
            <a:chOff x="5390182" y="1571272"/>
            <a:chExt cx="1411635" cy="995673"/>
          </a:xfrm>
        </p:grpSpPr>
        <p:pic>
          <p:nvPicPr>
            <p:cNvPr id="8" name="图片 7"/>
            <p:cNvPicPr>
              <a:picLocks noChangeAspect="1"/>
            </p:cNvPicPr>
            <p:nvPr>
              <p:custDataLst>
                <p:tags r:id="rId11"/>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9" name="矩形 8"/>
            <p:cNvSpPr/>
            <p:nvPr>
              <p:custDataLst>
                <p:tags r:id="rId13"/>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390181" y="3038431"/>
            <a:ext cx="1411635" cy="995673"/>
            <a:chOff x="5390182" y="1571272"/>
            <a:chExt cx="1411635" cy="995673"/>
          </a:xfrm>
        </p:grpSpPr>
        <p:pic>
          <p:nvPicPr>
            <p:cNvPr id="28" name="图片 27"/>
            <p:cNvPicPr>
              <a:picLocks noChangeAspect="1"/>
            </p:cNvPicPr>
            <p:nvPr>
              <p:custDataLst>
                <p:tags r:id="rId14"/>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29" name="矩形 28"/>
            <p:cNvSpPr/>
            <p:nvPr>
              <p:custDataLst>
                <p:tags r:id="rId15"/>
              </p:custDataLst>
            </p:nvPr>
          </p:nvSpPr>
          <p:spPr>
            <a:xfrm>
              <a:off x="5807968" y="1820724"/>
              <a:ext cx="652743"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30" name="组合 29"/>
          <p:cNvGrpSpPr/>
          <p:nvPr/>
        </p:nvGrpSpPr>
        <p:grpSpPr>
          <a:xfrm>
            <a:off x="5463483" y="4505590"/>
            <a:ext cx="1411635" cy="995673"/>
            <a:chOff x="5390182" y="1571272"/>
            <a:chExt cx="1411635" cy="995673"/>
          </a:xfrm>
        </p:grpSpPr>
        <p:pic>
          <p:nvPicPr>
            <p:cNvPr id="31" name="图片 30"/>
            <p:cNvPicPr>
              <a:picLocks noChangeAspect="1"/>
            </p:cNvPicPr>
            <p:nvPr>
              <p:custDataLst>
                <p:tags r:id="rId16"/>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32" name="矩形 31"/>
            <p:cNvSpPr/>
            <p:nvPr>
              <p:custDataLst>
                <p:tags r:id="rId17"/>
              </p:custDataLst>
            </p:nvPr>
          </p:nvSpPr>
          <p:spPr>
            <a:xfrm>
              <a:off x="5807968" y="1820724"/>
              <a:ext cx="62709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电驱动作用与组成</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50571" y="1846608"/>
              <a:ext cx="233932"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929640" y="641985"/>
            <a:ext cx="9559290" cy="2214880"/>
          </a:xfrm>
          <a:prstGeom prst="rect">
            <a:avLst/>
          </a:prstGeom>
          <a:noFill/>
        </p:spPr>
        <p:txBody>
          <a:bodyPr wrap="square" rtlCol="0">
            <a:spAutoFit/>
          </a:bodyPr>
          <a:p>
            <a:r>
              <a:rPr lang="zh-CN" altLang="en-US" sz="2400">
                <a:solidFill>
                  <a:srgbClr val="FF0000"/>
                </a:solidFill>
                <a:sym typeface="+mn-ea"/>
              </a:rPr>
              <a:t>作用：</a:t>
            </a:r>
            <a:r>
              <a:rPr lang="zh-CN" altLang="en-US">
                <a:sym typeface="+mn-ea"/>
              </a:rPr>
              <a:t>在电动汽车上，电驱动系统就是能够将电能转换成机械能，并通过传动装置，将动力传递给车轮，并且在制动时，还可以将一部分的机械能转化为电能，存储到电池的部件。</a:t>
            </a:r>
            <a:endParaRPr lang="zh-CN" altLang="en-US">
              <a:sym typeface="+mn-ea"/>
            </a:endParaRPr>
          </a:p>
          <a:p>
            <a:endParaRPr lang="zh-CN" altLang="en-US">
              <a:solidFill>
                <a:srgbClr val="FF0000"/>
              </a:solidFill>
              <a:sym typeface="+mn-ea"/>
            </a:endParaRPr>
          </a:p>
          <a:p>
            <a:endParaRPr lang="zh-CN" altLang="en-US">
              <a:solidFill>
                <a:srgbClr val="FF0000"/>
              </a:solidFill>
              <a:sym typeface="+mn-ea"/>
            </a:endParaRPr>
          </a:p>
          <a:p>
            <a:r>
              <a:rPr lang="zh-CN" altLang="en-US" sz="2400">
                <a:solidFill>
                  <a:srgbClr val="FF0000"/>
                </a:solidFill>
                <a:sym typeface="+mn-ea"/>
              </a:rPr>
              <a:t>组成：</a:t>
            </a:r>
            <a:r>
              <a:rPr lang="zh-CN" altLang="en-US">
                <a:sym typeface="+mn-ea"/>
              </a:rPr>
              <a:t>主要由三部分组成：驱动电机</a:t>
            </a:r>
            <a:r>
              <a:rPr lang="en-US" altLang="zh-CN">
                <a:sym typeface="+mn-ea"/>
              </a:rPr>
              <a:t>  </a:t>
            </a:r>
            <a:r>
              <a:rPr lang="zh-CN" altLang="en-US">
                <a:sym typeface="+mn-ea"/>
              </a:rPr>
              <a:t>电机控制器</a:t>
            </a:r>
            <a:r>
              <a:rPr lang="en-US" altLang="zh-CN">
                <a:sym typeface="+mn-ea"/>
              </a:rPr>
              <a:t>   </a:t>
            </a:r>
            <a:r>
              <a:rPr lang="zh-CN" altLang="en-US">
                <a:sym typeface="+mn-ea"/>
              </a:rPr>
              <a:t>传动机构</a:t>
            </a:r>
            <a:endParaRPr lang="zh-CN" altLang="en-US">
              <a:sym typeface="+mn-ea"/>
            </a:endParaRPr>
          </a:p>
          <a:p>
            <a:endParaRPr lang="zh-CN" altLang="en-US">
              <a:solidFill>
                <a:schemeClr val="tx1"/>
              </a:solidFill>
              <a:sym typeface="+mn-ea"/>
            </a:endParaRPr>
          </a:p>
          <a:p>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2" name="图片 1" descr="004e212868bf4e152409786641a54df"/>
          <p:cNvPicPr>
            <a:picLocks noChangeAspect="1"/>
          </p:cNvPicPr>
          <p:nvPr/>
        </p:nvPicPr>
        <p:blipFill>
          <a:blip r:embed="rId3"/>
          <a:stretch>
            <a:fillRect/>
          </a:stretch>
        </p:blipFill>
        <p:spPr>
          <a:xfrm>
            <a:off x="839470" y="116840"/>
            <a:ext cx="10738485" cy="6247130"/>
          </a:xfrm>
          <a:prstGeom prst="rect">
            <a:avLst/>
          </a:prstGeom>
        </p:spPr>
      </p:pic>
      <p:sp>
        <p:nvSpPr>
          <p:cNvPr id="3" name="文本框 2"/>
          <p:cNvSpPr txBox="1"/>
          <p:nvPr/>
        </p:nvSpPr>
        <p:spPr>
          <a:xfrm>
            <a:off x="7820025" y="506730"/>
            <a:ext cx="2236470" cy="368300"/>
          </a:xfrm>
          <a:prstGeom prst="rect">
            <a:avLst/>
          </a:prstGeom>
          <a:noFill/>
        </p:spPr>
        <p:txBody>
          <a:bodyPr wrap="square" rtlCol="0">
            <a:spAutoFit/>
          </a:bodyPr>
          <a:p>
            <a:r>
              <a:rPr lang="zh-CN" altLang="en-US">
                <a:solidFill>
                  <a:srgbClr val="FF0000"/>
                </a:solidFill>
              </a:rPr>
              <a:t>电机控制器</a:t>
            </a:r>
            <a:endParaRPr lang="zh-CN" altLang="en-US">
              <a:solidFill>
                <a:srgbClr val="FF0000"/>
              </a:solidFill>
            </a:endParaRPr>
          </a:p>
        </p:txBody>
      </p:sp>
      <p:sp>
        <p:nvSpPr>
          <p:cNvPr id="8" name="文本框 7"/>
          <p:cNvSpPr txBox="1"/>
          <p:nvPr/>
        </p:nvSpPr>
        <p:spPr>
          <a:xfrm>
            <a:off x="1132840" y="2280285"/>
            <a:ext cx="1506855" cy="368300"/>
          </a:xfrm>
          <a:prstGeom prst="rect">
            <a:avLst/>
          </a:prstGeom>
          <a:noFill/>
        </p:spPr>
        <p:txBody>
          <a:bodyPr wrap="square" rtlCol="0">
            <a:spAutoFit/>
          </a:bodyPr>
          <a:p>
            <a:r>
              <a:rPr lang="zh-CN" altLang="en-US">
                <a:solidFill>
                  <a:srgbClr val="FF0000"/>
                </a:solidFill>
              </a:rPr>
              <a:t>传动机构</a:t>
            </a:r>
            <a:endParaRPr lang="zh-CN" altLang="en-US">
              <a:solidFill>
                <a:srgbClr val="FF0000"/>
              </a:solidFill>
            </a:endParaRPr>
          </a:p>
        </p:txBody>
      </p:sp>
      <p:sp>
        <p:nvSpPr>
          <p:cNvPr id="10" name="文本框 9"/>
          <p:cNvSpPr txBox="1"/>
          <p:nvPr/>
        </p:nvSpPr>
        <p:spPr>
          <a:xfrm>
            <a:off x="8208010" y="2861945"/>
            <a:ext cx="2280920" cy="368300"/>
          </a:xfrm>
          <a:prstGeom prst="rect">
            <a:avLst/>
          </a:prstGeom>
          <a:noFill/>
        </p:spPr>
        <p:txBody>
          <a:bodyPr wrap="square" rtlCol="0">
            <a:spAutoFit/>
          </a:bodyPr>
          <a:p>
            <a:r>
              <a:rPr lang="zh-CN" altLang="en-US">
                <a:solidFill>
                  <a:srgbClr val="FF0000"/>
                </a:solidFill>
              </a:rPr>
              <a:t>驱动电机</a:t>
            </a:r>
            <a:endParaRPr lang="zh-CN" altLang="en-US">
              <a:solidFill>
                <a:srgbClr val="FF0000"/>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驱动电机的作用</a:t>
            </a:r>
            <a:endPar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ct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12445" y="1846608"/>
              <a:ext cx="310184"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24873"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629285" y="574040"/>
            <a:ext cx="10651490" cy="1938020"/>
          </a:xfrm>
          <a:prstGeom prst="rect">
            <a:avLst/>
          </a:prstGeom>
          <a:noFill/>
        </p:spPr>
        <p:txBody>
          <a:bodyPr wrap="square" rtlCol="0">
            <a:spAutoFit/>
          </a:bodyPr>
          <a:p>
            <a:r>
              <a:rPr lang="en-US" altLang="zh-CN" sz="2400">
                <a:sym typeface="+mn-ea"/>
              </a:rPr>
              <a:t>    </a:t>
            </a:r>
            <a:r>
              <a:rPr lang="en-US" altLang="zh-CN" sz="2400">
                <a:solidFill>
                  <a:srgbClr val="FF0000"/>
                </a:solidFill>
                <a:sym typeface="+mn-ea"/>
              </a:rPr>
              <a:t>  </a:t>
            </a:r>
            <a:r>
              <a:rPr lang="zh-CN" altLang="en-US" sz="2400">
                <a:solidFill>
                  <a:srgbClr val="FF0000"/>
                </a:solidFill>
                <a:sym typeface="+mn-ea"/>
              </a:rPr>
              <a:t>驱动电机的作用</a:t>
            </a:r>
            <a:r>
              <a:rPr lang="zh-CN" altLang="en-US" sz="2400">
                <a:sym typeface="+mn-ea"/>
              </a:rPr>
              <a:t>：它是电动汽车的动力来源。是直接将电能转换为机械能的部分，决定了电动汽车的性能指标。电机转动时，将会产生大量的热量，这会影响到驱动电机的工作，所以在这一侧还可以看到有两根水管连接，内部有冷却液。当这个冷却水泵工作后，冷却液将会在其中不断的循环流动进行散热。</a:t>
            </a:r>
            <a:endParaRPr lang="zh-CN" altLang="en-US" sz="2400">
              <a:sym typeface="+mn-ea"/>
            </a:endParaRPr>
          </a:p>
          <a:p>
            <a:endParaRPr lang="zh-CN" altLang="en-US" sz="2400"/>
          </a:p>
        </p:txBody>
      </p:sp>
      <p:pic>
        <p:nvPicPr>
          <p:cNvPr id="3" name="图片 2" descr="0c0c80447ea51fcf2dd6775808e5fae"/>
          <p:cNvPicPr>
            <a:picLocks noChangeAspect="1"/>
          </p:cNvPicPr>
          <p:nvPr/>
        </p:nvPicPr>
        <p:blipFill>
          <a:blip r:embed="rId3"/>
          <a:stretch>
            <a:fillRect/>
          </a:stretch>
        </p:blipFill>
        <p:spPr>
          <a:xfrm>
            <a:off x="407670" y="2708910"/>
            <a:ext cx="4857750" cy="3057525"/>
          </a:xfrm>
          <a:prstGeom prst="rect">
            <a:avLst/>
          </a:prstGeom>
        </p:spPr>
      </p:pic>
      <p:pic>
        <p:nvPicPr>
          <p:cNvPr id="8" name="图片 7" descr="138b7f2b0455915d4b275f0d1bcf8d0"/>
          <p:cNvPicPr>
            <a:picLocks noChangeAspect="1"/>
          </p:cNvPicPr>
          <p:nvPr/>
        </p:nvPicPr>
        <p:blipFill>
          <a:blip r:embed="rId4"/>
          <a:stretch>
            <a:fillRect/>
          </a:stretch>
        </p:blipFill>
        <p:spPr>
          <a:xfrm>
            <a:off x="5520055" y="2708910"/>
            <a:ext cx="5651500" cy="307086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911860" y="692785"/>
            <a:ext cx="9817100" cy="1198880"/>
          </a:xfrm>
          <a:prstGeom prst="rect">
            <a:avLst/>
          </a:prstGeom>
          <a:noFill/>
        </p:spPr>
        <p:txBody>
          <a:bodyPr wrap="square" rtlCol="0">
            <a:spAutoFit/>
          </a:bodyPr>
          <a:p>
            <a:r>
              <a:rPr lang="zh-CN" altLang="en-US" sz="2400">
                <a:solidFill>
                  <a:srgbClr val="FF0000"/>
                </a:solidFill>
              </a:rPr>
              <a:t>交流电动机的优点：</a:t>
            </a:r>
            <a:r>
              <a:rPr lang="zh-CN" altLang="en-US" sz="2400">
                <a:sym typeface="+mn-ea"/>
              </a:rPr>
              <a:t>目前电动汽车上面时候的驱动电机使用的都是交流电动机。与直流电动机相比交流电动机更加省电，功率大</a:t>
            </a:r>
            <a:r>
              <a:rPr lang="en-US" altLang="zh-CN" sz="2400">
                <a:sym typeface="+mn-ea"/>
              </a:rPr>
              <a:t>  </a:t>
            </a:r>
            <a:r>
              <a:rPr lang="zh-CN" altLang="en-US" sz="2400">
                <a:sym typeface="+mn-ea"/>
              </a:rPr>
              <a:t>便于控制</a:t>
            </a:r>
            <a:r>
              <a:rPr lang="en-US" altLang="zh-CN" sz="2400">
                <a:sym typeface="+mn-ea"/>
              </a:rPr>
              <a:t> </a:t>
            </a:r>
            <a:r>
              <a:rPr lang="zh-CN" altLang="en-US" sz="2400">
                <a:sym typeface="+mn-ea"/>
              </a:rPr>
              <a:t>维护成本还低。</a:t>
            </a:r>
            <a:endParaRPr lang="zh-CN" altLang="en-US"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电机控制器的作用</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5999483" y="1846608"/>
              <a:ext cx="336108" cy="319083"/>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PA" val="v4.0.0"/>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TIMING" val="|1.2|0.9|0.8"/>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TIMING" val="|1.2|0.9|0.8"/>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TIMING" val="|1.2|0.9|0.8"/>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TIMING" val="|1.2|0.9|0.8"/>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TIMING" val="|1.2|0.9|0.8"/>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TIMING" val="|1.2|0.9|0.8"/>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TIMING" val="|1.2|0.9|0.8"/>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TIMING" val="|1.2|0.9|0.8"/>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TIMING" val="|1.2|0.9|0.8"/>
</p:tagLst>
</file>

<file path=ppt/tags/tag57.xml><?xml version="1.0" encoding="utf-8"?>
<p:tagLst xmlns:p="http://schemas.openxmlformats.org/presentationml/2006/main">
  <p:tag name="TIMING" val="|1.2|0.9|0.8"/>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TIMING" val="|1.2|0.9|0.8"/>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ISPRING_PRESENTATION_TITLE" val="蓝色科技感网络信息安全培训PPT模板"/>
  <p:tag name="KSO_WPP_MARK_KEY" val="0bfb7c6c-86bf-4a65-83f7-d07fe5c42416"/>
  <p:tag name="COMMONDATA" val="eyJoZGlkIjoiNDgxYTk4YzBkNzhlM2IzNjRmZjY5MzllZjM4YmUzNWYifQ=="/>
  <p:tag name="commondata" val="eyJoZGlkIjoiOWY5N2VlZDFlODk3ZDAwMDRmNGIxMjE1MmRlZWZiYTAifQ=="/>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UNIT_PLACING_PICTURE_USER_VIEWPORT" val="{&quot;height&quot;:585,&quot;width&quot;:532}"/>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defRPr lang="zh-CN" altLang="en-US" sz="5500" dirty="0">
            <a:solidFill>
              <a:schemeClr val="bg1"/>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9525" cap="flat" cmpd="sng" algn="ctr">
          <a:no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CISP-模板</Template>
  <TotalTime>0</TotalTime>
  <Words>881</Words>
  <Application>WPS 演示</Application>
  <PresentationFormat>宽屏</PresentationFormat>
  <Paragraphs>68</Paragraphs>
  <Slides>13</Slides>
  <Notes>32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13</vt:i4>
      </vt:variant>
    </vt:vector>
  </HeadingPairs>
  <TitlesOfParts>
    <vt:vector size="29" baseType="lpstr">
      <vt:lpstr>Arial</vt:lpstr>
      <vt:lpstr>宋体</vt:lpstr>
      <vt:lpstr>Wingdings</vt:lpstr>
      <vt:lpstr>字魂105号-简雅黑</vt:lpstr>
      <vt:lpstr>黑体</vt:lpstr>
      <vt:lpstr>Tahoma</vt:lpstr>
      <vt:lpstr>微软雅黑</vt:lpstr>
      <vt:lpstr>隶书</vt:lpstr>
      <vt:lpstr>微软雅黑 Light</vt:lpstr>
      <vt:lpstr>Bahnschrift Condensed</vt:lpstr>
      <vt:lpstr>Bitstream Vera Sans</vt:lpstr>
      <vt:lpstr>Lucida Sans Unicode</vt:lpstr>
      <vt:lpstr>Arial Unicode MS</vt:lpstr>
      <vt:lpstr>Segoe Print</vt:lpstr>
      <vt:lpstr>Blends</vt:lpstr>
      <vt:lpstr>1_Blends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蓝色科技感网络信息安全培训PPT模板</dc:title>
  <dc:creator/>
  <cp:lastModifiedBy>午后普洱茶</cp:lastModifiedBy>
  <cp:revision>130</cp:revision>
  <dcterms:created xsi:type="dcterms:W3CDTF">2017-10-15T03:08:00Z</dcterms:created>
  <dcterms:modified xsi:type="dcterms:W3CDTF">2023-12-25T09:58:05Z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FFD415E515E64B328F25D8D3C3965A5D_12</vt:lpwstr>
  </property>
  <property fmtid="{D5CDD505-2E9C-101B-9397-08002B2CF9AE}" pid="3" name="KSOProductBuildVer">
    <vt:lpwstr>2052-12.1.0.15990</vt:lpwstr>
  </property>
</Properties>
</file>