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1"/>
  </p:handoutMasterIdLst>
  <p:sldIdLst>
    <p:sldId id="868" r:id="rId4"/>
    <p:sldId id="884" r:id="rId6"/>
    <p:sldId id="886" r:id="rId7"/>
    <p:sldId id="898" r:id="rId8"/>
    <p:sldId id="909" r:id="rId9"/>
    <p:sldId id="910" r:id="rId10"/>
    <p:sldId id="923" r:id="rId11"/>
    <p:sldId id="924" r:id="rId12"/>
    <p:sldId id="938" r:id="rId13"/>
    <p:sldId id="939" r:id="rId14"/>
    <p:sldId id="940" r:id="rId15"/>
    <p:sldId id="891" r:id="rId16"/>
    <p:sldId id="925" r:id="rId17"/>
    <p:sldId id="927" r:id="rId18"/>
    <p:sldId id="926" r:id="rId19"/>
    <p:sldId id="879" r:id="rId20"/>
  </p:sldIdLst>
  <p:sldSz cx="12192000" cy="6858000"/>
  <p:notesSz cx="7099300" cy="10234295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52667"/>
    <a:srgbClr val="0665C6"/>
    <a:srgbClr val="022E77"/>
    <a:srgbClr val="030716"/>
    <a:srgbClr val="122F7C"/>
    <a:srgbClr val="93948D"/>
    <a:srgbClr val="000A13"/>
    <a:srgbClr val="B01302"/>
    <a:srgbClr val="4E9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74487" autoAdjust="0"/>
  </p:normalViewPr>
  <p:slideViewPr>
    <p:cSldViewPr showGuides="1">
      <p:cViewPr varScale="1">
        <p:scale>
          <a:sx n="109" d="100"/>
          <a:sy n="109" d="100"/>
        </p:scale>
        <p:origin x="684" y="84"/>
      </p:cViewPr>
      <p:guideLst>
        <p:guide orient="horz" pos="2159"/>
        <p:guide pos="3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32" y="-84"/>
      </p:cViewPr>
      <p:guideLst>
        <p:guide orient="horz" pos="3222"/>
        <p:guide pos="22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63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Line 6"/>
          <p:cNvSpPr>
            <a:spLocks noChangeShapeType="1"/>
          </p:cNvSpPr>
          <p:nvPr/>
        </p:nvSpPr>
        <p:spPr bwMode="auto">
          <a:xfrm>
            <a:off x="309563" y="652463"/>
            <a:ext cx="6335712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381000" y="9437688"/>
            <a:ext cx="6335713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1749425" y="0"/>
            <a:ext cx="3549650" cy="623888"/>
          </a:xfrm>
          <a:prstGeom prst="rect">
            <a:avLst/>
          </a:prstGeom>
          <a:noFill/>
          <a:ln w="38100">
            <a:noFill/>
            <a:miter lim="800000"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注册信息安全专业人员（</a:t>
            </a:r>
            <a:r>
              <a:rPr lang="en-US" altLang="zh-CN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CISP</a:t>
            </a: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）培训讲义</a:t>
            </a:r>
            <a:endParaRPr lang="zh-CN" altLang="en-US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1400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课程：信息安全保障综述</a:t>
            </a:r>
            <a:endParaRPr lang="en-US" altLang="zh-CN" sz="1400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28146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r" defTabSz="990600"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  <p:grpSp>
        <p:nvGrpSpPr>
          <p:cNvPr id="88072" name="Group 8"/>
          <p:cNvGrpSpPr/>
          <p:nvPr/>
        </p:nvGrpSpPr>
        <p:grpSpPr bwMode="auto">
          <a:xfrm>
            <a:off x="315913" y="587375"/>
            <a:ext cx="6534150" cy="61913"/>
            <a:chOff x="133" y="96"/>
            <a:chExt cx="4101" cy="33"/>
          </a:xfrm>
        </p:grpSpPr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133" y="107"/>
              <a:ext cx="4101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5482" name="Line 10"/>
            <p:cNvSpPr>
              <a:spLocks noChangeShapeType="1"/>
            </p:cNvSpPr>
            <p:nvPr/>
          </p:nvSpPr>
          <p:spPr bwMode="auto">
            <a:xfrm>
              <a:off x="133" y="96"/>
              <a:ext cx="410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2647950" y="209550"/>
            <a:ext cx="2139950" cy="387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900" b="1">
                <a:latin typeface="微软雅黑" panose="020B0503020204020204" pitchFamily="34" charset="-122"/>
                <a:ea typeface="隶书" pitchFamily="49" charset="-122"/>
                <a:cs typeface="微软雅黑" panose="020B0503020204020204" pitchFamily="34" charset="-122"/>
              </a:rPr>
              <a:t>信息安全保障培训</a:t>
            </a:r>
            <a:endParaRPr lang="zh-CN" altLang="en-US" sz="1900" b="1">
              <a:latin typeface="微软雅黑" panose="020B0503020204020204" pitchFamily="34" charset="-122"/>
              <a:ea typeface="隶书" pitchFamily="49" charset="-122"/>
              <a:cs typeface="微软雅黑" panose="020B0503020204020204" pitchFamily="34" charset="-122"/>
            </a:endParaRPr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>
            <a:off x="568325" y="4776788"/>
            <a:ext cx="614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5" name="Line 13"/>
          <p:cNvSpPr>
            <a:spLocks noChangeShapeType="1"/>
          </p:cNvSpPr>
          <p:nvPr/>
        </p:nvSpPr>
        <p:spPr bwMode="auto">
          <a:xfrm>
            <a:off x="465138" y="9550400"/>
            <a:ext cx="614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811213" y="7697788"/>
            <a:ext cx="1161794" cy="3308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9029" tIns="49514" rIns="99029" bIns="49514">
            <a:spAutoFit/>
          </a:bodyPr>
          <a:lstStyle/>
          <a:p>
            <a:pPr defTabSz="989330">
              <a:defRPr/>
            </a:pPr>
            <a:r>
              <a:rPr lang="zh-CN" altLang="en-US" sz="15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培训笔记：</a:t>
            </a:r>
            <a:endParaRPr lang="zh-CN" altLang="en-US" sz="1500" b="1" u="sng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7" name="Line 15"/>
          <p:cNvSpPr>
            <a:spLocks noChangeShapeType="1"/>
          </p:cNvSpPr>
          <p:nvPr/>
        </p:nvSpPr>
        <p:spPr bwMode="auto">
          <a:xfrm>
            <a:off x="811213" y="81930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811213" y="8535988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89" name="Line 17"/>
          <p:cNvSpPr>
            <a:spLocks noChangeShapeType="1"/>
          </p:cNvSpPr>
          <p:nvPr/>
        </p:nvSpPr>
        <p:spPr bwMode="auto">
          <a:xfrm>
            <a:off x="811213" y="8880475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>
            <a:off x="811213" y="9226550"/>
            <a:ext cx="542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6"/>
          <p:cNvSpPr txBox="1">
            <a:spLocks noGrp="1" noChangeArrowheads="1"/>
          </p:cNvSpPr>
          <p:nvPr/>
        </p:nvSpPr>
        <p:spPr bwMode="auto">
          <a:xfrm>
            <a:off x="4017963" y="9721850"/>
            <a:ext cx="3079750" cy="511175"/>
          </a:xfrm>
          <a:prstGeom prst="rect">
            <a:avLst/>
          </a:prstGeom>
          <a:noFill/>
          <a:ln w="9525">
            <a:noFill/>
            <a:round/>
          </a:ln>
        </p:spPr>
        <p:txBody>
          <a:bodyPr lIns="0" tIns="0" rIns="0" bIns="0" anchor="b" anchorCtr="1"/>
          <a:lstStyle/>
          <a:p>
            <a:pPr algn="r" defTabSz="427355" hangingPunct="0">
              <a:lnSpc>
                <a:spcPct val="99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512445" algn="l"/>
                <a:tab pos="4784725" algn="ctr"/>
                <a:tab pos="9229725" algn="r"/>
              </a:tabLst>
            </a:pPr>
            <a:fld id="{AE0538EB-C078-475F-84EB-EB15FD05F4FF}" type="slidenum">
              <a:rPr lang="zh-CN" altLang="en-GB" sz="1300">
                <a:solidFill>
                  <a:srgbClr val="FFFFFF"/>
                </a:solidFill>
                <a:latin typeface="Bitstream Vera Sans" pitchFamily="32" charset="0"/>
                <a:ea typeface="微软雅黑" panose="020B0503020204020204" pitchFamily="34" charset="-122"/>
                <a:cs typeface="Lucida Sans Unicode" panose="020B0602030504020204" pitchFamily="34" charset="0"/>
              </a:rPr>
            </a:fld>
            <a:endParaRPr lang="en-GB" altLang="zh-CN" sz="1300" dirty="0">
              <a:solidFill>
                <a:srgbClr val="FFFFFF"/>
              </a:solidFill>
              <a:latin typeface="Bitstream Vera Sans" pitchFamily="32" charset="0"/>
              <a:ea typeface="微软雅黑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/>
          </a:solidFill>
        </p:spPr>
      </p:sp>
      <p:sp>
        <p:nvSpPr>
          <p:cNvPr id="71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</p:spPr>
        <p:txBody>
          <a:bodyPr wrap="none" lIns="86841" tIns="43420" rIns="86841" bIns="43420" anchor="ctr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AA13-C9C2-4A7A-9300-31AA7C5CDA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DA2CB8D-AD25-4139-A165-768739BFA224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4DACCBB-5B68-46B0-8149-19ECCC141231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5CC2D1E-934A-4618-A5BD-DC22114901DA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76917" y="2017713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2295CBA-F022-4924-9E69-5251991C90C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534584" y="214313"/>
            <a:ext cx="7600949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7D4780B-3E9F-4F4E-A2F7-3278FDE37358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（#）/总页数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0310495" y="6419850"/>
            <a:ext cx="2044700" cy="371475"/>
            <a:chOff x="16237" y="10110"/>
            <a:chExt cx="3220" cy="585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16237" y="10142"/>
              <a:ext cx="3220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北方国际教育集团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" name="图片 2" descr="C:\Users\HH\Desktop\logo-常用3.pnglogo-常用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16313" y="10110"/>
              <a:ext cx="532" cy="58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C:\Users\HH\Desktop\logo-常用3.pnglogo-常用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832850" y="6419850"/>
            <a:ext cx="337820" cy="371475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EF0551A-F837-451E-83FD-630DC32CD1FC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A11D8B4-2FCE-4D4D-A8D2-4015E30B1652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4C1946E-6C12-4746-AECE-05545A950BAD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18" Type="http://schemas.openxmlformats.org/officeDocument/2006/relationships/image" Target="../media/image1.pn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image" Target="../media/image3.jpeg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41737"/>
            <a:ext cx="11493305" cy="6899737"/>
          </a:xfrm>
          <a:prstGeom prst="rect">
            <a:avLst/>
          </a:prstGeom>
          <a:gradFill flip="none" rotWithShape="1">
            <a:gsLst>
              <a:gs pos="0">
                <a:srgbClr val="0D0A08"/>
              </a:gs>
              <a:gs pos="46000">
                <a:srgbClr val="0D0A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16"/>
            </p:custDataLst>
          </p:nvPr>
        </p:nvSpPr>
        <p:spPr>
          <a:xfrm>
            <a:off x="8832215" y="6419215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中职北方智扬（北京）教育科技有限公司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 descr="C:\Users\HH\Desktop\logo-常用3.pnglogo-常用3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8832533" y="6419850"/>
            <a:ext cx="33782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image" Target="../media/image9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image" Target="../media/image4.jpeg"/><Relationship Id="rId1" Type="http://schemas.openxmlformats.org/officeDocument/2006/relationships/tags" Target="../tags/tag5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image" Target="../media/image4.jpeg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tags" Target="../tags/tag5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7.png"/><Relationship Id="rId3" Type="http://schemas.openxmlformats.org/officeDocument/2006/relationships/tags" Target="../tags/tag18.xml"/><Relationship Id="rId2" Type="http://schemas.openxmlformats.org/officeDocument/2006/relationships/image" Target="../media/image4.jpe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image" Target="../media/image8.png"/><Relationship Id="rId10" Type="http://schemas.openxmlformats.org/officeDocument/2006/relationships/tags" Target="../tags/tag24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image" Target="../media/image9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4.jpeg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5.xml"/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7.xml"/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/>
        </p:nvPicPr>
        <p:blipFill rotWithShape="1"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9253" y="939992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996315" y="1885950"/>
            <a:ext cx="5854700" cy="2325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电机控制器常见故障及检查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62355" y="4132580"/>
            <a:ext cx="7137400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Principles of Electronic Control Air Suspension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eea9da73e766dcd825d8d9168f6d6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40" y="44450"/>
            <a:ext cx="9372600" cy="65436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5135" y="1124585"/>
            <a:ext cx="18522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仪器无法进入此系统，出现这种现象的原因有两个：</a:t>
            </a:r>
            <a:r>
              <a:rPr lang="en-US" altLang="zh-CN">
                <a:solidFill>
                  <a:srgbClr val="FF0000"/>
                </a:solidFill>
              </a:rPr>
              <a:t>1, </a:t>
            </a:r>
            <a:r>
              <a:rPr lang="zh-CN" altLang="en-US">
                <a:solidFill>
                  <a:srgbClr val="FF0000"/>
                </a:solidFill>
              </a:rPr>
              <a:t>通讯出现故障，需要检查电源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搭铁</a:t>
            </a:r>
            <a:r>
              <a:rPr lang="en-US" altLang="zh-CN">
                <a:solidFill>
                  <a:srgbClr val="FF0000"/>
                </a:solidFill>
              </a:rPr>
              <a:t> CAN</a:t>
            </a:r>
            <a:r>
              <a:rPr lang="zh-CN" altLang="en-US">
                <a:solidFill>
                  <a:srgbClr val="FF0000"/>
                </a:solidFill>
              </a:rPr>
              <a:t>线。</a:t>
            </a:r>
            <a:r>
              <a:rPr lang="en-US" altLang="zh-CN">
                <a:solidFill>
                  <a:srgbClr val="FF0000"/>
                </a:solidFill>
              </a:rPr>
              <a:t>2, </a:t>
            </a:r>
            <a:r>
              <a:rPr lang="zh-CN" altLang="en-US">
                <a:solidFill>
                  <a:srgbClr val="FF0000"/>
                </a:solidFill>
              </a:rPr>
              <a:t>电机控制器本身损坏。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9425" y="622935"/>
            <a:ext cx="1067117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：电机控制器线束检测</a:t>
            </a:r>
            <a:endParaRPr lang="zh-CN" altLang="en-US" sz="2400"/>
          </a:p>
          <a:p>
            <a:r>
              <a:rPr lang="zh-CN" altLang="en-US" sz="2400"/>
              <a:t>电源线：</a:t>
            </a:r>
            <a:r>
              <a:rPr lang="en-US" altLang="zh-CN" sz="2400"/>
              <a:t>10</a:t>
            </a:r>
            <a:r>
              <a:rPr lang="zh-CN" altLang="en-US" sz="2400"/>
              <a:t>号</a:t>
            </a:r>
            <a:r>
              <a:rPr lang="en-US" altLang="zh-CN" sz="2400"/>
              <a:t>  11</a:t>
            </a:r>
            <a:r>
              <a:rPr lang="zh-CN" altLang="en-US" sz="2400"/>
              <a:t>号插脚</a:t>
            </a:r>
            <a:r>
              <a:rPr lang="en-US" altLang="zh-CN" sz="2400"/>
              <a:t> </a:t>
            </a:r>
            <a:endParaRPr lang="en-US" altLang="zh-CN" sz="2400"/>
          </a:p>
          <a:p>
            <a:r>
              <a:rPr lang="zh-CN" altLang="en-US" sz="2400"/>
              <a:t>搭铁线：</a:t>
            </a:r>
            <a:r>
              <a:rPr lang="en-US" altLang="zh-CN" sz="2400"/>
              <a:t>1</a:t>
            </a:r>
            <a:r>
              <a:rPr lang="zh-CN" altLang="en-US" sz="2400"/>
              <a:t>号</a:t>
            </a:r>
            <a:r>
              <a:rPr lang="en-US" altLang="zh-CN" sz="2400"/>
              <a:t>     6</a:t>
            </a:r>
            <a:r>
              <a:rPr lang="zh-CN" altLang="en-US" sz="2400"/>
              <a:t>号插脚</a:t>
            </a:r>
            <a:endParaRPr lang="zh-CN" altLang="en-US" sz="2400"/>
          </a:p>
          <a:p>
            <a:r>
              <a:rPr lang="en-US" altLang="zh-CN" sz="2400"/>
              <a:t>CAN</a:t>
            </a:r>
            <a:r>
              <a:rPr lang="zh-CN" altLang="en-US" sz="2400"/>
              <a:t>线：</a:t>
            </a:r>
            <a:r>
              <a:rPr lang="en-US" altLang="zh-CN" sz="2400"/>
              <a:t>9</a:t>
            </a:r>
            <a:r>
              <a:rPr lang="zh-CN" altLang="en-US" sz="2400"/>
              <a:t>号（</a:t>
            </a:r>
            <a:r>
              <a:rPr lang="en-US" altLang="zh-CN" sz="2400"/>
              <a:t>CAN</a:t>
            </a:r>
            <a:r>
              <a:rPr lang="zh-CN" altLang="en-US" sz="2400"/>
              <a:t>高线）</a:t>
            </a:r>
            <a:r>
              <a:rPr lang="en-US" altLang="zh-CN" sz="2400"/>
              <a:t>  14</a:t>
            </a:r>
            <a:r>
              <a:rPr lang="zh-CN" altLang="en-US" sz="2400"/>
              <a:t>号（</a:t>
            </a:r>
            <a:r>
              <a:rPr lang="en-US" altLang="zh-CN" sz="2400"/>
              <a:t>CAN</a:t>
            </a:r>
            <a:r>
              <a:rPr lang="zh-CN" altLang="en-US" sz="2400"/>
              <a:t>低线）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4</a:t>
            </a:r>
            <a:r>
              <a:rPr lang="zh-CN" altLang="en-US" sz="2400"/>
              <a:t>：电机控制器保险（</a:t>
            </a:r>
            <a:r>
              <a:rPr lang="en-US" altLang="zh-CN" sz="2400"/>
              <a:t>F34</a:t>
            </a:r>
            <a:r>
              <a:rPr lang="zh-CN" altLang="en-US" sz="2400"/>
              <a:t>）</a:t>
            </a:r>
            <a:endParaRPr lang="zh-CN" altLang="en-US" sz="2400"/>
          </a:p>
          <a:p>
            <a:r>
              <a:rPr lang="en-US" altLang="zh-CN" sz="2400"/>
              <a:t>                    </a:t>
            </a:r>
            <a:r>
              <a:rPr lang="zh-CN" altLang="en-US" sz="2400"/>
              <a:t>继电器（</a:t>
            </a:r>
            <a:r>
              <a:rPr lang="en-US" altLang="zh-CN" sz="2400"/>
              <a:t>K03</a:t>
            </a:r>
            <a:r>
              <a:rPr lang="zh-CN" altLang="en-US" sz="2400"/>
              <a:t>）</a:t>
            </a:r>
            <a:endParaRPr lang="zh-CN" altLang="en-US" sz="2400"/>
          </a:p>
        </p:txBody>
      </p:sp>
      <p:pic>
        <p:nvPicPr>
          <p:cNvPr id="3" name="图片 2" descr="b39bb3a18df9891dd93460ee44764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35" y="685165"/>
            <a:ext cx="4095750" cy="2628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 eaLnBrk="0" hangingPunct="0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电机控制器的检测</a:t>
            </a:r>
            <a:endParaRPr lang="en-US" altLang="zh-CN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12445" y="1846608"/>
              <a:ext cx="310184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8335" y="448310"/>
            <a:ext cx="1092073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     </a:t>
            </a:r>
            <a:r>
              <a:rPr lang="zh-CN" altLang="en-US" sz="2400">
                <a:sym typeface="+mn-ea"/>
              </a:rPr>
              <a:t>电机控制器最重要的作用就是将动力电池传过来的高压直流电由</a:t>
            </a:r>
            <a:r>
              <a:rPr lang="zh-CN" altLang="en-US" sz="2400">
                <a:sym typeface="+mn-ea"/>
              </a:rPr>
              <a:t>内部的逆变器</a:t>
            </a:r>
            <a:r>
              <a:rPr lang="zh-CN" altLang="en-US" sz="2400">
                <a:sym typeface="+mn-ea"/>
              </a:rPr>
              <a:t>转化为电机所适用的三相交流电，逆变器主要由</a:t>
            </a:r>
            <a:r>
              <a:rPr lang="en-US" altLang="zh-CN" sz="2400">
                <a:sym typeface="+mn-ea"/>
              </a:rPr>
              <a:t>IGBT</a:t>
            </a:r>
            <a:r>
              <a:rPr lang="zh-CN" altLang="en-US" sz="2400">
                <a:sym typeface="+mn-ea"/>
              </a:rPr>
              <a:t>组成，也是电机控制器最容易出现故障的部件，可以使用万用表的二极管档检测</a:t>
            </a:r>
            <a:r>
              <a:rPr lang="en-US" altLang="zh-CN" sz="2400">
                <a:sym typeface="+mn-ea"/>
              </a:rPr>
              <a:t>IGBT</a:t>
            </a:r>
            <a:r>
              <a:rPr lang="zh-CN" altLang="en-US" sz="2400">
                <a:sym typeface="+mn-ea"/>
              </a:rPr>
              <a:t>的管压降，其次，无论是高压线束还是三根电机线束都不能与外壳相通，是需要绝缘的，所以还需要使用绝缘表检测它的绝缘值。</a:t>
            </a:r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1:</a:t>
            </a:r>
            <a:r>
              <a:rPr lang="zh-CN" altLang="en-US" sz="2400">
                <a:sym typeface="+mn-ea"/>
              </a:rPr>
              <a:t>绝缘检测（漏电检测）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   </a:t>
            </a:r>
            <a:r>
              <a:rPr lang="zh-CN" altLang="en-US" sz="2400">
                <a:sym typeface="+mn-ea"/>
              </a:rPr>
              <a:t>使用绝缘表</a:t>
            </a:r>
            <a:r>
              <a:rPr lang="en-US" altLang="zh-CN" sz="2400">
                <a:sym typeface="+mn-ea"/>
              </a:rPr>
              <a:t>500V</a:t>
            </a:r>
            <a:r>
              <a:rPr lang="zh-CN" altLang="en-US" sz="2400">
                <a:sym typeface="+mn-ea"/>
              </a:rPr>
              <a:t>档位检测，黑色表笔检测外壳，红色表笔检测高压供电线，或者三根三相交流电线束，绝缘值在</a:t>
            </a:r>
            <a:r>
              <a:rPr lang="en-US" altLang="zh-CN" sz="2400">
                <a:sym typeface="+mn-ea"/>
              </a:rPr>
              <a:t>500</a:t>
            </a:r>
            <a:r>
              <a:rPr lang="zh-CN" altLang="en-US" sz="2400">
                <a:sym typeface="+mn-ea"/>
              </a:rPr>
              <a:t>兆欧以上。</a:t>
            </a:r>
            <a:endParaRPr lang="zh-CN" altLang="en-US" sz="2400">
              <a:sym typeface="+mn-ea"/>
            </a:endParaRPr>
          </a:p>
          <a:p>
            <a:endParaRPr lang="zh-CN" altLang="en-US" sz="2400"/>
          </a:p>
          <a:p>
            <a:endParaRPr lang="zh-CN" altLang="en-US" sz="24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5166b5cad80b4528325cb8c48ac89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692785"/>
            <a:ext cx="6976110" cy="53105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545" y="620395"/>
            <a:ext cx="9307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</a:t>
            </a:r>
            <a:r>
              <a:rPr lang="zh-CN" altLang="en-US" sz="2400"/>
              <a:t>管压降检测：使用万用表二极管档检测，一表笔测量高压正，另一表笔分别检测</a:t>
            </a:r>
            <a:r>
              <a:rPr lang="en-US" altLang="zh-CN" sz="2400"/>
              <a:t>UVW </a:t>
            </a:r>
            <a:r>
              <a:rPr lang="zh-CN" altLang="en-US" sz="2400"/>
              <a:t>三根三相交流电线束，正反相测，应该一次通一次不同，如果两次都通或者两次都不同就为损坏。</a:t>
            </a:r>
            <a:r>
              <a:rPr lang="zh-CN" altLang="en-US" sz="2400">
                <a:sym typeface="+mn-ea"/>
              </a:rPr>
              <a:t>并且数值应该一样，如果所测数值相差太多也为损坏。</a:t>
            </a:r>
            <a:endParaRPr lang="zh-CN" altLang="en-US" sz="2400"/>
          </a:p>
        </p:txBody>
      </p:sp>
      <p:pic>
        <p:nvPicPr>
          <p:cNvPr id="3" name="图片 2" descr="e3fd7b4a63f7e95a603e0597cefa47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275" y="2420620"/>
            <a:ext cx="5251450" cy="3739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>
            <a:picLocks noChangeAspect="1"/>
          </p:cNvPicPr>
          <p:nvPr/>
        </p:nvPicPr>
        <p:blipFill rotWithShape="1"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2203" y="1043080"/>
            <a:ext cx="4889303" cy="4889303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062609" y="1973994"/>
            <a:ext cx="4416594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zh-CN" altLang="en-US" sz="5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感谢您的聆听</a:t>
            </a:r>
            <a:endParaRPr lang="en-GB" altLang="zh-CN" sz="5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62609" y="3245775"/>
            <a:ext cx="3228769" cy="486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9260" hangingPunct="0">
              <a:lnSpc>
                <a:spcPct val="110000"/>
              </a:lnSpc>
              <a:buClr>
                <a:srgbClr val="000000"/>
              </a:buClr>
              <a:buSzPct val="45000"/>
              <a:tabLst>
                <a:tab pos="691515" algn="l"/>
                <a:tab pos="1383030" algn="l"/>
                <a:tab pos="2064385" algn="l"/>
                <a:tab pos="2760345" algn="l"/>
                <a:tab pos="3456305" algn="l"/>
                <a:tab pos="4148455" algn="l"/>
                <a:tab pos="4839970" algn="l"/>
                <a:tab pos="5531485" algn="l"/>
                <a:tab pos="6210300" algn="l"/>
              </a:tabLst>
            </a:pPr>
            <a:r>
              <a:rPr lang="en-US" altLang="zh-CN" sz="2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Thank you for listening</a:t>
            </a:r>
            <a:endParaRPr lang="en-GB" altLang="zh-CN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768205" y="63574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  <a:cs typeface="微软雅黑" panose="020B0503020204020204" pitchFamily="34" charset="-122"/>
              </a:rPr>
              <a:t>北方国际教育集团</a:t>
            </a:r>
            <a:endParaRPr lang="zh-CN" altLang="en-US" sz="1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logo-常用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280" y="332887"/>
            <a:ext cx="571500" cy="62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63912" y="996710"/>
            <a:ext cx="4290638" cy="3812947"/>
          </a:xfrm>
          <a:prstGeom prst="rect">
            <a:avLst/>
          </a:prstGeom>
        </p:spPr>
      </p:pic>
      <p:sp>
        <p:nvSpPr>
          <p:cNvPr id="103" name="PA_矩形 2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551412" y="3205461"/>
            <a:ext cx="1101057" cy="13001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2122350" y="2952729"/>
            <a:ext cx="1155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目</a:t>
            </a:r>
            <a:br>
              <a:rPr lang="en-US" altLang="zh-CN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</a:t>
            </a:r>
            <a:endParaRPr lang="zh-CN" altLang="en-US" sz="6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3152695" y="3721064"/>
            <a:ext cx="569387" cy="127054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15" name="AutoShape 7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207708" y="3258161"/>
            <a:ext cx="4984405" cy="563362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电机控制器的检测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4652" name="AutoShape 44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7207708" y="1700808"/>
            <a:ext cx="4923651" cy="569218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</a:ln>
          <a:effectLst/>
        </p:spPr>
        <p:txBody>
          <a:bodyPr wrap="none" lIns="84392" tIns="42196" rIns="84392" bIns="42196" anchor="ctr"/>
          <a:lstStyle/>
          <a:p>
            <a:pPr algn="l"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电机控制器故障检修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90182" y="1571272"/>
            <a:ext cx="1411635" cy="995673"/>
            <a:chOff x="5390182" y="1571272"/>
            <a:chExt cx="1411635" cy="99567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5807968" y="1820724"/>
              <a:ext cx="498855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90181" y="3038431"/>
            <a:ext cx="1411635" cy="995673"/>
            <a:chOff x="5390182" y="1571272"/>
            <a:chExt cx="1411635" cy="995673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182" y="1571272"/>
              <a:ext cx="1411635" cy="99567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>
              <p:custDataLst>
                <p:tags r:id="rId14"/>
              </p:custDataLst>
            </p:nvPr>
          </p:nvSpPr>
          <p:spPr>
            <a:xfrm>
              <a:off x="5807968" y="1820724"/>
              <a:ext cx="65274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74499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91476" y="4767757"/>
            <a:ext cx="7409048" cy="6330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4392" tIns="42196" rIns="84392" bIns="42196" anchor="ctr"/>
          <a:p>
            <a:pPr algn="ctr" eaLnBrk="0" hangingPunct="0"/>
            <a:r>
              <a:rPr lang="zh-CN" altLang="en-US" sz="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电机控制器故障检修</a:t>
            </a:r>
            <a:endParaRPr lang="en-US" altLang="zh-CN" sz="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03812" y="1556792"/>
            <a:ext cx="3384376" cy="2387114"/>
            <a:chOff x="5679692" y="1662228"/>
            <a:chExt cx="975689" cy="68818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2" y="1662228"/>
              <a:ext cx="975689" cy="68818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050571" y="1846608"/>
              <a:ext cx="233932" cy="319426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6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9600" y="584200"/>
            <a:ext cx="10527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车辆挂挡无法行驶故障分析</a:t>
            </a:r>
            <a:endParaRPr lang="zh-CN" altLang="en-US" sz="2400"/>
          </a:p>
          <a:p>
            <a:endParaRPr lang="zh-CN" altLang="en-US" sz="2400">
              <a:solidFill>
                <a:srgbClr val="FF0000"/>
              </a:solidFill>
            </a:endParaRPr>
          </a:p>
          <a:p>
            <a:r>
              <a:rPr lang="zh-CN" altLang="en-US" sz="2400">
                <a:solidFill>
                  <a:srgbClr val="FF0000"/>
                </a:solidFill>
              </a:rPr>
              <a:t>检查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en-US" altLang="zh-CN" sz="2400"/>
              <a:t>1 </a:t>
            </a:r>
            <a:r>
              <a:rPr lang="zh-CN" altLang="en-US" sz="2400"/>
              <a:t>：外观检查</a:t>
            </a:r>
            <a:r>
              <a:rPr lang="en-US" altLang="zh-CN" sz="2400"/>
              <a:t>   </a:t>
            </a:r>
            <a:endParaRPr lang="en-US" altLang="zh-CN" sz="2400"/>
          </a:p>
          <a:p>
            <a:r>
              <a:rPr lang="en-US" altLang="zh-CN" sz="2400"/>
              <a:t>            </a:t>
            </a:r>
            <a:r>
              <a:rPr lang="zh-CN" altLang="en-US" sz="2400"/>
              <a:t>打开机舱盖检查各部件的外观</a:t>
            </a:r>
            <a:r>
              <a:rPr lang="en-US" altLang="zh-CN" sz="2400"/>
              <a:t>   </a:t>
            </a:r>
            <a:r>
              <a:rPr lang="zh-CN" altLang="en-US" sz="2400"/>
              <a:t>检查线束插头是否有退针现象</a:t>
            </a:r>
            <a:endParaRPr lang="zh-CN" altLang="en-US" sz="2400"/>
          </a:p>
          <a:p>
            <a:r>
              <a:rPr lang="zh-CN" altLang="en-US" sz="2400"/>
              <a:t>检查是否有异味</a:t>
            </a:r>
            <a:r>
              <a:rPr lang="en-US" altLang="zh-CN" sz="2400"/>
              <a:t>    </a:t>
            </a:r>
            <a:r>
              <a:rPr lang="zh-CN" altLang="en-US" sz="2400"/>
              <a:t>检查是否有渗漏防冻液的现象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</p:txBody>
      </p:sp>
      <p:pic>
        <p:nvPicPr>
          <p:cNvPr id="3" name="图片 2" descr="e8ead2948416d87d09ac164cd5d9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40" y="3068955"/>
            <a:ext cx="4634230" cy="3246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404495"/>
            <a:ext cx="2984500" cy="463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：仪器诊断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  <a:p>
            <a:endParaRPr lang="zh-CN" altLang="en-US">
              <a:solidFill>
                <a:srgbClr val="FF0000"/>
              </a:solidFill>
              <a:sym typeface="+mn-ea"/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进入新能源选项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3" name="图片 2" descr="6a2b2f99962b8eeb647ea307acd0b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95" y="116205"/>
            <a:ext cx="9220200" cy="6334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17114e2e54d9942d080c2fbb527b8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95" y="116205"/>
            <a:ext cx="9296400" cy="65436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1815" y="2276475"/>
            <a:ext cx="179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车型选择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3a714b082903f833a39c5ad8cf20c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40" y="260350"/>
            <a:ext cx="9363075" cy="6505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1815" y="2492375"/>
            <a:ext cx="19583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因为车辆无法行驶，所以先检查动力网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be7d05fa5489159ff87e6dfdab027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40" y="188595"/>
            <a:ext cx="9382125" cy="6505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380" y="2060575"/>
            <a:ext cx="2269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读取故障码发现故障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23052"/>
          <a:stretch>
            <a:fillRect/>
          </a:stretch>
        </p:blipFill>
        <p:spPr>
          <a:xfrm>
            <a:off x="527" y="296"/>
            <a:ext cx="12190947" cy="68574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45394" y="685398"/>
            <a:ext cx="7490966" cy="595508"/>
          </a:xfrm>
          <a:prstGeom prst="rect">
            <a:avLst/>
          </a:prstGeom>
        </p:spPr>
        <p:txBody>
          <a:bodyPr vert="horz" wrap="square" lIns="87320" tIns="43660" rIns="87320" bIns="4366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ac208f596f415238f71ad6cd63d09a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40" y="116205"/>
            <a:ext cx="9372600" cy="6486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3525" y="1340485"/>
            <a:ext cx="1737360" cy="1431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依据故障码进入驱动电机控制器选项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PA" val="v4.0.0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TIMING" val="|1.2|0.9|0.8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TIMING" val="|1.2|0.9|0.8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TIMING" val="|1.2|0.9|0.8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TIMING" val="|1.2|0.9|0.8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TIMING" val="|1.2|0.9|0.8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TIMING" val="|1.2|0.9|0.8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TIMING" val="|1.2|0.9|0.8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TIMING" val="|1.2|0.9|0.8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TIMING" val="|1.2|0.9|0.8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TIMING" val="|1.2|0.9|0.8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TIMING" val="|1.2|0.9|0.8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TIMING" val="|1.2|0.9|0.8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TIMING" val="|1.2|0.9|0.8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TIMING" val="|1.2|0.9|0.8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ISPRING_PRESENTATION_TITLE" val="蓝色科技感网络信息安全培训PPT模板"/>
  <p:tag name="KSO_WPP_MARK_KEY" val="0bfb7c6c-86bf-4a65-83f7-d07fe5c42416"/>
  <p:tag name="COMMONDATA" val="eyJoZGlkIjoiNDgxYTk4YzBkNzhlM2IzNjRmZjY5MzllZjM4YmUzNWYifQ=="/>
  <p:tag name="commondata" val="eyJoZGlkIjoiOWY5N2VlZDFlODk3ZDAwMDRmNGIxMjE1MmRlZWZiYTA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UNIT_PLACING_PICTURE_USER_VIEWPORT" val="{&quot;height&quot;:585,&quot;width&quot;:532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defTabSz="429260" hangingPunct="0">
          <a:lnSpc>
            <a:spcPct val="110000"/>
          </a:lnSpc>
          <a:buClr>
            <a:srgbClr val="000000"/>
          </a:buClr>
          <a:buSzPct val="45000"/>
          <a:tabLst>
            <a:tab pos="691515" algn="l"/>
            <a:tab pos="1383030" algn="l"/>
            <a:tab pos="2064385" algn="l"/>
            <a:tab pos="2760345" algn="l"/>
            <a:tab pos="3456305" algn="l"/>
            <a:tab pos="4148455" algn="l"/>
            <a:tab pos="4839970" algn="l"/>
            <a:tab pos="5531485" algn="l"/>
            <a:tab pos="6210300" algn="l"/>
          </a:tabLst>
          <a:defRPr lang="zh-CN" altLang="en-US" sz="5500" dirty="0">
            <a:solidFill>
              <a:schemeClr val="bg1"/>
            </a:solidFill>
            <a:latin typeface="字魂105号-简雅黑" panose="00000500000000000000" pitchFamily="2" charset="-122"/>
            <a:ea typeface="字魂105号-简雅黑" panose="00000500000000000000" pitchFamily="2" charset="-122"/>
            <a:cs typeface="+mn-ea"/>
            <a:sym typeface="字魂105号-简雅黑" panose="00000500000000000000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自定义 1">
      <a:dk1>
        <a:srgbClr val="FFFFFF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主题​​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ffice 主题​​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CISP-模板</Template>
  <TotalTime>0</TotalTime>
  <Words>818</Words>
  <Application>WPS 演示</Application>
  <PresentationFormat>宽屏</PresentationFormat>
  <Paragraphs>74</Paragraphs>
  <Slides>16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字魂105号-简雅黑</vt:lpstr>
      <vt:lpstr>黑体</vt:lpstr>
      <vt:lpstr>Tahoma</vt:lpstr>
      <vt:lpstr>微软雅黑</vt:lpstr>
      <vt:lpstr>隶书</vt:lpstr>
      <vt:lpstr>微软雅黑 Light</vt:lpstr>
      <vt:lpstr>Bahnschrift Condensed</vt:lpstr>
      <vt:lpstr>Bitstream Vera Sans</vt:lpstr>
      <vt:lpstr>Lucida Sans Unicode</vt:lpstr>
      <vt:lpstr>Arial Unicode MS</vt:lpstr>
      <vt:lpstr>Segoe Print</vt:lpstr>
      <vt:lpstr>Blends</vt:lpstr>
      <vt:lpstr>1_Blends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蓝色科技感网络信息安全培训PPT模板</dc:title>
  <dc:creator/>
  <cp:lastModifiedBy>午后普洱茶</cp:lastModifiedBy>
  <cp:revision>134</cp:revision>
  <dcterms:created xsi:type="dcterms:W3CDTF">2017-10-15T03:08:00Z</dcterms:created>
  <dcterms:modified xsi:type="dcterms:W3CDTF">2024-01-03T10:09:15Z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FFD415E515E64B328F25D8D3C3965A5D_12</vt:lpwstr>
  </property>
  <property fmtid="{D5CDD505-2E9C-101B-9397-08002B2CF9AE}" pid="3" name="KSOProductBuildVer">
    <vt:lpwstr>2052-12.1.0.16120</vt:lpwstr>
  </property>
</Properties>
</file>