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1090234" r:id="rId3"/>
    <p:sldId id="11090389" r:id="rId4"/>
    <p:sldId id="11090392" r:id="rId5"/>
    <p:sldId id="421" r:id="rId6"/>
    <p:sldId id="11090417" r:id="rId7"/>
    <p:sldId id="11090405" r:id="rId8"/>
    <p:sldId id="11090418" r:id="rId9"/>
    <p:sldId id="423" r:id="rId10"/>
    <p:sldId id="11090419" r:id="rId11"/>
    <p:sldId id="11090420" r:id="rId12"/>
    <p:sldId id="11090421" r:id="rId13"/>
    <p:sldId id="11090422" r:id="rId14"/>
    <p:sldId id="11090423" r:id="rId15"/>
    <p:sldId id="11090425" r:id="rId16"/>
    <p:sldId id="11090426" r:id="rId17"/>
    <p:sldId id="11090396" r:id="rId18"/>
    <p:sldId id="11090427" r:id="rId19"/>
    <p:sldId id="11090428" r:id="rId20"/>
    <p:sldId id="11090430" r:id="rId21"/>
    <p:sldId id="11090397" r:id="rId22"/>
    <p:sldId id="11090432" r:id="rId23"/>
    <p:sldId id="11090433" r:id="rId24"/>
    <p:sldId id="11090434" r:id="rId25"/>
    <p:sldId id="11090393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00B0F0"/>
    <a:srgbClr val="07C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2376" y="1002"/>
      </p:cViewPr>
      <p:guideLst>
        <p:guide orient="horz" pos="21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77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9B378-C07E-4A15-B7AD-225D695BCC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3E488-F6BA-4C83-A745-03272BA3B8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000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 userDrawn="1"/>
        </p:nvGrpSpPr>
        <p:grpSpPr>
          <a:xfrm>
            <a:off x="-1161415" y="347980"/>
            <a:ext cx="13155930" cy="6510020"/>
            <a:chOff x="-1829" y="188"/>
            <a:chExt cx="20718" cy="10252"/>
          </a:xfrm>
        </p:grpSpPr>
        <p:grpSp>
          <p:nvGrpSpPr>
            <p:cNvPr id="30" name="Group 7"/>
            <p:cNvGrpSpPr/>
            <p:nvPr/>
          </p:nvGrpSpPr>
          <p:grpSpPr>
            <a:xfrm>
              <a:off x="16919" y="9806"/>
              <a:ext cx="1970" cy="628"/>
              <a:chOff x="8340407" y="1877155"/>
              <a:chExt cx="2487489" cy="793801"/>
            </a:xfrm>
            <a:solidFill>
              <a:srgbClr val="D11019"/>
            </a:solidFill>
          </p:grpSpPr>
          <p:sp>
            <p:nvSpPr>
              <p:cNvPr id="71" name="Graphic 16"/>
              <p:cNvSpPr/>
              <p:nvPr/>
            </p:nvSpPr>
            <p:spPr>
              <a:xfrm flipH="1" flipV="1">
                <a:off x="8340407" y="1878419"/>
                <a:ext cx="761399" cy="792537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2" name="Graphic 16"/>
              <p:cNvSpPr/>
              <p:nvPr/>
            </p:nvSpPr>
            <p:spPr>
              <a:xfrm flipH="1" flipV="1">
                <a:off x="8916191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3" name="Graphic 16"/>
              <p:cNvSpPr/>
              <p:nvPr/>
            </p:nvSpPr>
            <p:spPr>
              <a:xfrm flipH="1" flipV="1">
                <a:off x="9491976" y="1878419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4" name="Graphic 16"/>
              <p:cNvSpPr/>
              <p:nvPr/>
            </p:nvSpPr>
            <p:spPr>
              <a:xfrm flipH="1" flipV="1">
                <a:off x="10066497" y="1877155"/>
                <a:ext cx="761399" cy="791273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31" name="任意多边形 2"/>
            <p:cNvSpPr/>
            <p:nvPr/>
          </p:nvSpPr>
          <p:spPr>
            <a:xfrm flipH="1" flipV="1">
              <a:off x="-178" y="9807"/>
              <a:ext cx="17079" cy="633"/>
            </a:xfrm>
            <a:custGeom>
              <a:avLst/>
              <a:gdLst>
                <a:gd name="connsiteX0" fmla="*/ 0 w 17079"/>
                <a:gd name="connsiteY0" fmla="*/ 200 h 200"/>
                <a:gd name="connsiteX1" fmla="*/ 50 w 17079"/>
                <a:gd name="connsiteY1" fmla="*/ 0 h 200"/>
                <a:gd name="connsiteX2" fmla="*/ 17079 w 17079"/>
                <a:gd name="connsiteY2" fmla="*/ 0 h 200"/>
                <a:gd name="connsiteX3" fmla="*/ 16908 w 17079"/>
                <a:gd name="connsiteY3" fmla="*/ 199 h 200"/>
                <a:gd name="connsiteX4" fmla="*/ 0 w 17079"/>
                <a:gd name="connsiteY4" fmla="*/ 200 h 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79" h="200">
                  <a:moveTo>
                    <a:pt x="0" y="200"/>
                  </a:moveTo>
                  <a:lnTo>
                    <a:pt x="50" y="0"/>
                  </a:lnTo>
                  <a:lnTo>
                    <a:pt x="17079" y="0"/>
                  </a:lnTo>
                  <a:lnTo>
                    <a:pt x="16908" y="199"/>
                  </a:lnTo>
                  <a:lnTo>
                    <a:pt x="0" y="20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字魂58号-创中黑" panose="00000500000000000000" pitchFamily="2" charset="-122"/>
              </a:endParaRPr>
            </a:p>
          </p:txBody>
        </p:sp>
        <p:grpSp>
          <p:nvGrpSpPr>
            <p:cNvPr id="64" name="Group 7"/>
            <p:cNvGrpSpPr/>
            <p:nvPr/>
          </p:nvGrpSpPr>
          <p:grpSpPr>
            <a:xfrm>
              <a:off x="-1829" y="188"/>
              <a:ext cx="2680" cy="634"/>
              <a:chOff x="8035491" y="1847493"/>
              <a:chExt cx="2486690" cy="484881"/>
            </a:xfrm>
            <a:solidFill>
              <a:srgbClr val="D11019"/>
            </a:solidFill>
          </p:grpSpPr>
          <p:sp>
            <p:nvSpPr>
              <p:cNvPr id="66" name="Graphic 16"/>
              <p:cNvSpPr/>
              <p:nvPr/>
            </p:nvSpPr>
            <p:spPr>
              <a:xfrm>
                <a:off x="8035491" y="1850885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7" name="Graphic 16"/>
              <p:cNvSpPr/>
              <p:nvPr/>
            </p:nvSpPr>
            <p:spPr>
              <a:xfrm>
                <a:off x="8610995" y="1850551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68" name="Graphic 16"/>
              <p:cNvSpPr/>
              <p:nvPr/>
            </p:nvSpPr>
            <p:spPr>
              <a:xfrm>
                <a:off x="9186894" y="1848368"/>
                <a:ext cx="760980" cy="481489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  <p:sp>
            <p:nvSpPr>
              <p:cNvPr id="70" name="Graphic 16"/>
              <p:cNvSpPr/>
              <p:nvPr/>
            </p:nvSpPr>
            <p:spPr>
              <a:xfrm>
                <a:off x="9761201" y="1847493"/>
                <a:ext cx="760980" cy="481490"/>
              </a:xfrm>
              <a:custGeom>
                <a:avLst/>
                <a:gdLst>
                  <a:gd name="connsiteX0" fmla="*/ 596942 w 1220618"/>
                  <a:gd name="connsiteY0" fmla="*/ 0 h 860996"/>
                  <a:gd name="connsiteX1" fmla="*/ 0 w 1220618"/>
                  <a:gd name="connsiteY1" fmla="*/ 860996 h 860996"/>
                  <a:gd name="connsiteX2" fmla="*/ 623677 w 1220618"/>
                  <a:gd name="connsiteY2" fmla="*/ 860996 h 860996"/>
                  <a:gd name="connsiteX3" fmla="*/ 1220619 w 1220618"/>
                  <a:gd name="connsiteY3" fmla="*/ 0 h 86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0618" h="860996">
                    <a:moveTo>
                      <a:pt x="596942" y="0"/>
                    </a:moveTo>
                    <a:lnTo>
                      <a:pt x="0" y="860996"/>
                    </a:lnTo>
                    <a:lnTo>
                      <a:pt x="623677" y="860996"/>
                    </a:lnTo>
                    <a:lnTo>
                      <a:pt x="1220619" y="0"/>
                    </a:lnTo>
                    <a:close/>
                  </a:path>
                </a:pathLst>
              </a:custGeom>
              <a:solidFill>
                <a:srgbClr val="00B0F0"/>
              </a:solidFill>
              <a:ln w="12492" cap="rnd">
                <a:noFill/>
                <a:prstDash val="solid"/>
                <a:round/>
              </a:ln>
            </p:spPr>
            <p:txBody>
              <a:bodyPr anchor="ctr"/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+mn-ea"/>
                    <a:cs typeface="+mn-cs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ID">
                  <a:latin typeface="+mn-lt"/>
                  <a:cs typeface="字魂58号-创中黑" panose="00000500000000000000" pitchFamily="2" charset="-122"/>
                </a:endParaRPr>
              </a:p>
            </p:txBody>
          </p:sp>
        </p:grpSp>
        <p:sp>
          <p:nvSpPr>
            <p:cNvPr id="65" name="图形"/>
            <p:cNvSpPr txBox="1"/>
            <p:nvPr/>
          </p:nvSpPr>
          <p:spPr>
            <a:xfrm>
              <a:off x="1168" y="454"/>
              <a:ext cx="484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dist">
                <a:buNone/>
              </a:pPr>
              <a:endParaRPr lang="zh-CN" altLang="en-US" sz="3600">
                <a:latin typeface="思源黑体 CN Bold" panose="020B0800000000000000" charset="-122"/>
                <a:ea typeface="思源黑体 CN Bold" panose="020B0800000000000000" charset="-122"/>
                <a:cs typeface="字魂58号-创中黑" panose="00000500000000000000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  <p:transition advTm="2000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000"/>
    </mc:Choice>
    <mc:Fallback>
      <p:transition spd="slow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14" name="矩形 13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15" name="图片 14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352425" y="409575"/>
            <a:ext cx="11487150" cy="6038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309245" y="6487795"/>
            <a:ext cx="1933575" cy="361950"/>
            <a:chOff x="567" y="10238"/>
            <a:chExt cx="3045" cy="570"/>
          </a:xfrm>
        </p:grpSpPr>
        <p:sp>
          <p:nvSpPr>
            <p:cNvPr id="2" name="矩形 1"/>
            <p:cNvSpPr/>
            <p:nvPr userDrawn="1">
              <p:custDataLst>
                <p:tags r:id="rId2"/>
              </p:custDataLst>
            </p:nvPr>
          </p:nvSpPr>
          <p:spPr>
            <a:xfrm>
              <a:off x="889" y="10262"/>
              <a:ext cx="2723" cy="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00000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 b="1">
                  <a:solidFill>
                    <a:schemeClr val="bg1">
                      <a:lumMod val="85000"/>
                    </a:schemeClr>
                  </a:solidFill>
                  <a:sym typeface="+mn-ea"/>
                </a:rPr>
                <a:t>北方国际教育集团</a:t>
              </a:r>
              <a:endParaRPr lang="zh-CN" altLang="en-US" sz="1400" b="1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pic>
          <p:nvPicPr>
            <p:cNvPr id="3" name="图片 2" descr="C:\Users\HH\Desktop\logo-常用4.pnglogo-常用4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567" y="10238"/>
              <a:ext cx="517" cy="57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C78EE9-6765-4F9F-89A9-FD0853CBA7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5270F4-54C8-443E-A65F-800229E81C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0.xml"/><Relationship Id="rId3" Type="http://schemas.openxmlformats.org/officeDocument/2006/relationships/image" Target="../media/image6.pn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3.xml"/><Relationship Id="rId3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6.xml"/><Relationship Id="rId3" Type="http://schemas.openxmlformats.org/officeDocument/2006/relationships/image" Target="../media/image6.pn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39.xml"/><Relationship Id="rId3" Type="http://schemas.openxmlformats.org/officeDocument/2006/relationships/image" Target="../media/image6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43.xml"/><Relationship Id="rId5" Type="http://schemas.openxmlformats.org/officeDocument/2006/relationships/image" Target="../media/image10.jpeg"/><Relationship Id="rId4" Type="http://schemas.openxmlformats.org/officeDocument/2006/relationships/tags" Target="../tags/tag42.xml"/><Relationship Id="rId3" Type="http://schemas.openxmlformats.org/officeDocument/2006/relationships/image" Target="../media/image6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4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5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56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../media/image14.jpe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5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14.jpeg"/><Relationship Id="rId7" Type="http://schemas.openxmlformats.org/officeDocument/2006/relationships/tags" Target="../tags/tag6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6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6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76.xml"/><Relationship Id="rId8" Type="http://schemas.openxmlformats.org/officeDocument/2006/relationships/image" Target="../media/image3.png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image" Target="../media/image2.png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4.xml"/><Relationship Id="rId2" Type="http://schemas.openxmlformats.org/officeDocument/2006/relationships/image" Target="../media/image5.jpe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tags" Target="../tags/tag17.xml"/><Relationship Id="rId3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1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6.png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4.xml"/><Relationship Id="rId3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27.xml"/><Relationship Id="rId3" Type="http://schemas.openxmlformats.org/officeDocument/2006/relationships/image" Target="../media/image6.png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18990" y="2044700"/>
            <a:ext cx="1258570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3400" y="2756878"/>
            <a:ext cx="82423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defRPr/>
            </a:pPr>
            <a:r>
              <a:rPr lang="zh-CN" altLang="en-US" sz="66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绝缘电阻测试仪</a:t>
            </a:r>
            <a:r>
              <a:rPr lang="zh-CN" altLang="en-US" sz="66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使用</a:t>
            </a:r>
            <a:endParaRPr lang="zh-CN" altLang="en-US" sz="66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pic>
        <p:nvPicPr>
          <p:cNvPr id="3" name="图片 2" descr="C:\Users\HH\Desktop\PPT\素材\千库网_网课直播教学矢量图_元素编号12813820(1).png千库网_网课直播教学矢量图_元素编号12813820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文本框 23"/>
          <p:cNvSpPr txBox="1"/>
          <p:nvPr/>
        </p:nvSpPr>
        <p:spPr>
          <a:xfrm>
            <a:off x="533400" y="1960880"/>
            <a:ext cx="64757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绝缘</a:t>
            </a:r>
            <a:r>
              <a:rPr 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电阻</a:t>
            </a:r>
            <a:r>
              <a:rPr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测试仪</a:t>
            </a:r>
            <a:r>
              <a:rPr lang="en-US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使用</a:t>
            </a:r>
            <a:endParaRPr lang="zh-CN" sz="4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6900" y="4686300"/>
            <a:ext cx="3620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buClrTx/>
              <a:buSzTx/>
              <a:buFontTx/>
              <a:defRPr/>
            </a:pPr>
            <a:r>
              <a:rPr lang="zh-CN" altLang="en-US" spc="-1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Insulation resistance tester is used</a:t>
            </a:r>
            <a:endParaRPr lang="zh-CN" altLang="en-US" spc="-1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09995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4" name="矩形 3"/>
          <p:cNvSpPr/>
          <p:nvPr userDrawn="1">
            <p:custDataLst>
              <p:tags r:id="rId2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7" name="图片 6" descr="logo-常用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77685" y="1918970"/>
            <a:ext cx="4763770" cy="2734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POWER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电源开关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当按下开关后开机，再按一下按键弹起关机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1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RANGR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电阻量程选择开关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按压下开关后绝缘测试仪可以测量的阻值范围更大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45260"/>
            <a:ext cx="6733540" cy="3682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0610" y="2738120"/>
            <a:ext cx="2005965" cy="561975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77685" y="1918970"/>
            <a:ext cx="4763770" cy="2734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测试按钮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按下按钮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绝缘电阻测试仪就可以正常的测试，在开关的右边有个</a:t>
            </a:r>
            <a:r>
              <a: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LOCK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是锁止的意思，在按下的时候往右旋转就可以对按钮进行锁止，当松开手指的时候绝缘测试仪仍然处于工作状态。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45260"/>
            <a:ext cx="6733540" cy="3682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89025" y="3222625"/>
            <a:ext cx="1823720" cy="1279525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77685" y="1918970"/>
            <a:ext cx="4763770" cy="2734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表笔插孔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测线路端插孔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保护端插孔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ACV: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交流电压测试输入端插孔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被测对象的搭铁插孔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45260"/>
            <a:ext cx="6733540" cy="3682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24835" y="1613535"/>
            <a:ext cx="2162175" cy="708660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258560" y="1918970"/>
            <a:ext cx="4763770" cy="2734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插孔安装：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①当需要测量物体的绝缘电阻时选择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插孔连接红色表笔，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E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插孔连接黑色表笔。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②当需要测量交流电电压时选择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ACV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ACV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插孔连接红色表笔，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插孔连接黑色表笔。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45260"/>
            <a:ext cx="6733540" cy="3682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24835" y="1613535"/>
            <a:ext cx="2162175" cy="708660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258560" y="1918970"/>
            <a:ext cx="4763770" cy="4276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LCD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显示器：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：表示测量数值超过量程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250V,500v1000V: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选择的相应量程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MΩ: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绝缘阻值单位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是高压危险的符号，绝缘电阻测试仪工作时会释放高压电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45260"/>
            <a:ext cx="6733540" cy="3682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931795" y="2701925"/>
            <a:ext cx="2538730" cy="1666240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高压危险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12205" y="4082415"/>
            <a:ext cx="1010285" cy="91821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检查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compose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PART-03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" name="图形"/>
          <p:cNvGrpSpPr/>
          <p:nvPr/>
        </p:nvGrpSpPr>
        <p:grpSpPr>
          <a:xfrm>
            <a:off x="4282440" y="1395730"/>
            <a:ext cx="6732270" cy="4483100"/>
            <a:chOff x="7919" y="2198"/>
            <a:chExt cx="10602" cy="7060"/>
          </a:xfrm>
        </p:grpSpPr>
        <p:sp>
          <p:nvSpPr>
            <p:cNvPr id="9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19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表笔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检查：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6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919" y="3124"/>
              <a:ext cx="10602" cy="613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检查表笔线束过压等级和耐压等级是否达标，表笔线束是否破损、断裂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检查主机按键和功能是否正常。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</p:grpSp>
      <p:sp>
        <p:nvSpPr>
          <p:cNvPr id="5" name="图形"/>
          <p:cNvSpPr/>
          <p:nvPr>
            <p:custDataLst>
              <p:tags r:id="rId4"/>
            </p:custDataLst>
          </p:nvPr>
        </p:nvSpPr>
        <p:spPr>
          <a:xfrm>
            <a:off x="4282440" y="3766185"/>
            <a:ext cx="2135505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主机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检查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10" name="图片 9" descr="绝缘电阻测试仪主机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80" y="3847465"/>
            <a:ext cx="2576830" cy="1630045"/>
          </a:xfrm>
          <a:prstGeom prst="rect">
            <a:avLst/>
          </a:prstGeom>
        </p:spPr>
      </p:pic>
      <p:pic>
        <p:nvPicPr>
          <p:cNvPr id="11" name="图片 10" descr="万用表过压等级耐压等级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50" y="1402715"/>
            <a:ext cx="2886710" cy="19443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3" name="图形"/>
          <p:cNvGrpSpPr/>
          <p:nvPr/>
        </p:nvGrpSpPr>
        <p:grpSpPr>
          <a:xfrm>
            <a:off x="4282440" y="1395730"/>
            <a:ext cx="6732270" cy="4483100"/>
            <a:chOff x="7919" y="2198"/>
            <a:chExt cx="10602" cy="7060"/>
          </a:xfrm>
        </p:grpSpPr>
        <p:sp>
          <p:nvSpPr>
            <p:cNvPr id="5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19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开路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测试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919" y="3124"/>
              <a:ext cx="10602" cy="613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L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插孔连接红色表笔，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E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插孔连接黑色表笔，按下电源开关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将测量探头分开后按下测试按钮，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显示器正常会显示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“1”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，表示阻值无穷大，超过量程，在开路测试时，身体部位禁止触碰测量探头，避免发生触电伤亡。</a:t>
              </a:r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10" name="图片 9" descr="C:/Users/admin/Desktop/绝缘测试仪使用/开路侧测试，断路测试/55a5c85e52016c6a5f1c053aa3b0d3b.jpg55a5c85e52016c6a5f1c053aa3b0d3b"/>
          <p:cNvPicPr>
            <a:picLocks noChangeAspect="1"/>
          </p:cNvPicPr>
          <p:nvPr/>
        </p:nvPicPr>
        <p:blipFill>
          <a:blip r:embed="rId4"/>
          <a:srcRect l="13" r="13"/>
          <a:stretch>
            <a:fillRect/>
          </a:stretch>
        </p:blipFill>
        <p:spPr>
          <a:xfrm rot="10800000">
            <a:off x="488950" y="1186180"/>
            <a:ext cx="3333750" cy="2500630"/>
          </a:xfrm>
          <a:prstGeom prst="rect">
            <a:avLst/>
          </a:prstGeom>
        </p:spPr>
      </p:pic>
      <p:pic>
        <p:nvPicPr>
          <p:cNvPr id="11" name="图片 10" descr="C:/Users/admin/Desktop/绝缘测试仪使用/开路侧测试，断路测试/8df3853e5f846941ead0a39203a0811.jpg8df3853e5f846941ead0a39203a0811"/>
          <p:cNvPicPr>
            <a:picLocks noChangeAspect="1"/>
          </p:cNvPicPr>
          <p:nvPr/>
        </p:nvPicPr>
        <p:blipFill>
          <a:blip r:embed="rId5"/>
          <a:srcRect l="25" r="25"/>
          <a:stretch>
            <a:fillRect/>
          </a:stretch>
        </p:blipFill>
        <p:spPr>
          <a:xfrm>
            <a:off x="488950" y="3849370"/>
            <a:ext cx="3333750" cy="25012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3" name="图形"/>
          <p:cNvGrpSpPr/>
          <p:nvPr/>
        </p:nvGrpSpPr>
        <p:grpSpPr>
          <a:xfrm>
            <a:off x="4282440" y="1395730"/>
            <a:ext cx="6732270" cy="4483100"/>
            <a:chOff x="7919" y="2198"/>
            <a:chExt cx="10602" cy="7060"/>
          </a:xfrm>
        </p:grpSpPr>
        <p:sp>
          <p:nvSpPr>
            <p:cNvPr id="5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19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短路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测试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919" y="3124"/>
              <a:ext cx="10602" cy="613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L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插孔连接红色表笔，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E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插孔连接黑色表笔，按下电源开关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将红，黑表笔测量探头短接约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秒，接触时测量阻值为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“0”MΩ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，说明绝缘电阻测试仪良好，可以正常使用。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10" name="图片 9" descr="C:/Users/admin/Desktop/绝缘测试仪使用/开路侧测试，断路测试/55a5c85e52016c6a5f1c053aa3b0d3b.jpg55a5c85e52016c6a5f1c053aa3b0d3b"/>
          <p:cNvPicPr>
            <a:picLocks noChangeAspect="1"/>
          </p:cNvPicPr>
          <p:nvPr/>
        </p:nvPicPr>
        <p:blipFill>
          <a:blip r:embed="rId4"/>
          <a:srcRect l="13" r="13"/>
          <a:stretch>
            <a:fillRect/>
          </a:stretch>
        </p:blipFill>
        <p:spPr>
          <a:xfrm rot="10800000">
            <a:off x="488950" y="1186180"/>
            <a:ext cx="3333750" cy="2500630"/>
          </a:xfrm>
          <a:prstGeom prst="rect">
            <a:avLst/>
          </a:prstGeom>
        </p:spPr>
      </p:pic>
      <p:pic>
        <p:nvPicPr>
          <p:cNvPr id="11" name="图片 10" descr="C:/Users/admin/Desktop/绝缘测试仪使用/开路侧测试，断路测试/a01a719e330584d1d654cf2a44a1a71.jpga01a719e330584d1d654cf2a44a1a71"/>
          <p:cNvPicPr>
            <a:picLocks noChangeAspect="1"/>
          </p:cNvPicPr>
          <p:nvPr/>
        </p:nvPicPr>
        <p:blipFill>
          <a:blip r:embed="rId5"/>
          <a:srcRect l="25" r="25"/>
          <a:stretch>
            <a:fillRect/>
          </a:stretch>
        </p:blipFill>
        <p:spPr>
          <a:xfrm>
            <a:off x="488950" y="3849370"/>
            <a:ext cx="3333750" cy="250126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绝缘电阻测量方法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Insulation resistance measurement method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PART-05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685227" y="896785"/>
            <a:ext cx="28215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8800" b="1" dirty="0">
                <a:ln w="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63500" dist="38100" dir="5400000" algn="t" rotWithShape="0">
                    <a:schemeClr val="tx1">
                      <a:lumMod val="85000"/>
                      <a:lumOff val="15000"/>
                      <a:alpha val="41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目录</a:t>
            </a:r>
            <a:endParaRPr lang="zh-CN" altLang="en-US" sz="8800" b="1" dirty="0">
              <a:ln w="0">
                <a:solidFill>
                  <a:schemeClr val="bg1"/>
                </a:solidFill>
              </a:ln>
              <a:solidFill>
                <a:srgbClr val="00B0F0"/>
              </a:solidFill>
              <a:effectLst>
                <a:outerShdw blurRad="63500" dist="38100" dir="5400000" algn="t" rotWithShape="0">
                  <a:schemeClr val="tx1">
                    <a:lumMod val="85000"/>
                    <a:lumOff val="15000"/>
                    <a:alpha val="41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79641" y="2775094"/>
            <a:ext cx="1749425" cy="640080"/>
            <a:chOff x="-71682" y="2775094"/>
            <a:chExt cx="1749425" cy="640080"/>
          </a:xfrm>
        </p:grpSpPr>
        <p:sp>
          <p:nvSpPr>
            <p:cNvPr id="3" name="文本框 2"/>
            <p:cNvSpPr txBox="1"/>
            <p:nvPr/>
          </p:nvSpPr>
          <p:spPr>
            <a:xfrm>
              <a:off x="767153" y="2833514"/>
              <a:ext cx="91059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组成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4" name="对话气泡: 矩形 3"/>
            <p:cNvSpPr/>
            <p:nvPr/>
          </p:nvSpPr>
          <p:spPr>
            <a:xfrm>
              <a:off x="-71682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01</a:t>
              </a:r>
              <a:endParaRPr lang="zh-CN" altLang="en-US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79641" y="4161305"/>
            <a:ext cx="2588895" cy="640080"/>
            <a:chOff x="-71682" y="3993665"/>
            <a:chExt cx="2588895" cy="640080"/>
          </a:xfrm>
        </p:grpSpPr>
        <p:sp>
          <p:nvSpPr>
            <p:cNvPr id="8" name="文本框 7"/>
            <p:cNvSpPr txBox="1"/>
            <p:nvPr/>
          </p:nvSpPr>
          <p:spPr>
            <a:xfrm>
              <a:off x="767153" y="4052085"/>
              <a:ext cx="1750060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阿里巴巴普惠体 Medium" panose="00020600040101010101" pitchFamily="18" charset="-122"/>
                  <a:sym typeface="微软雅黑" panose="020B0503020204020204" charset="-122"/>
                </a:rPr>
                <a:t>按键介绍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9" name="对话气泡: 矩形 8"/>
            <p:cNvSpPr/>
            <p:nvPr/>
          </p:nvSpPr>
          <p:spPr>
            <a:xfrm>
              <a:off x="-71682" y="399366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02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672867" y="2775094"/>
            <a:ext cx="4777326" cy="640080"/>
            <a:chOff x="6866033" y="2775094"/>
            <a:chExt cx="4777326" cy="640080"/>
          </a:xfrm>
        </p:grpSpPr>
        <p:sp>
          <p:nvSpPr>
            <p:cNvPr id="11" name="文本框 10"/>
            <p:cNvSpPr txBox="1"/>
            <p:nvPr/>
          </p:nvSpPr>
          <p:spPr>
            <a:xfrm>
              <a:off x="7704758" y="2833524"/>
              <a:ext cx="3938601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绝缘电阻测量方法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endParaRPr>
            </a:p>
          </p:txBody>
        </p:sp>
        <p:sp>
          <p:nvSpPr>
            <p:cNvPr id="12" name="对话气泡: 矩形 11"/>
            <p:cNvSpPr/>
            <p:nvPr/>
          </p:nvSpPr>
          <p:spPr>
            <a:xfrm>
              <a:off x="6866033" y="2775094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05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672867" y="4154955"/>
            <a:ext cx="5273700" cy="640080"/>
            <a:chOff x="6866033" y="4003825"/>
            <a:chExt cx="5273700" cy="640080"/>
          </a:xfrm>
        </p:grpSpPr>
        <p:sp>
          <p:nvSpPr>
            <p:cNvPr id="14" name="文本框 13"/>
            <p:cNvSpPr txBox="1"/>
            <p:nvPr/>
          </p:nvSpPr>
          <p:spPr>
            <a:xfrm>
              <a:off x="7704758" y="4062255"/>
              <a:ext cx="4434975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交流电压测量方法</a:t>
              </a:r>
              <a:endPara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endParaRPr>
            </a:p>
          </p:txBody>
        </p:sp>
        <p:sp>
          <p:nvSpPr>
            <p:cNvPr id="16" name="对话气泡: 矩形 15"/>
            <p:cNvSpPr/>
            <p:nvPr/>
          </p:nvSpPr>
          <p:spPr>
            <a:xfrm>
              <a:off x="6866033" y="4003825"/>
              <a:ext cx="747958" cy="640080"/>
            </a:xfrm>
            <a:prstGeom prst="wedgeRectCallout">
              <a:avLst>
                <a:gd name="adj1" fmla="val -22428"/>
                <a:gd name="adj2" fmla="val 7440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en-US" altLang="zh-CN" sz="3200" dirty="0"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06</a:t>
              </a:r>
              <a:endPara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02974" y="5593080"/>
            <a:ext cx="11186052" cy="0"/>
            <a:chOff x="502974" y="5593080"/>
            <a:chExt cx="11186052" cy="0"/>
          </a:xfrm>
        </p:grpSpPr>
        <p:cxnSp>
          <p:nvCxnSpPr>
            <p:cNvPr id="38" name="直接连接符 37"/>
            <p:cNvCxnSpPr/>
            <p:nvPr/>
          </p:nvCxnSpPr>
          <p:spPr>
            <a:xfrm>
              <a:off x="502974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8199120" y="5593080"/>
              <a:ext cx="3489906" cy="0"/>
            </a:xfrm>
            <a:prstGeom prst="line">
              <a:avLst/>
            </a:prstGeom>
            <a:ln w="12700">
              <a:solidFill>
                <a:srgbClr val="00B0F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56544">
            <a:off x="2090826" y="683845"/>
            <a:ext cx="2150225" cy="2150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39640" y="5424805"/>
            <a:ext cx="271272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lang="zh-CN" altLang="en-US" sz="1600" b="1">
                <a:solidFill>
                  <a:schemeClr val="bg2">
                    <a:lumMod val="50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</a:rPr>
              <a:t>https://www.zhijiaobf.cn</a:t>
            </a:r>
            <a:endParaRPr lang="zh-CN" altLang="en-US" sz="1600" b="1">
              <a:solidFill>
                <a:schemeClr val="bg2">
                  <a:lumMod val="50000"/>
                </a:schemeClr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043386" y="2893204"/>
            <a:ext cx="91059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+mn-ea"/>
              </a:rPr>
              <a:t>检查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10" name="对话气泡: 矩形 3"/>
          <p:cNvSpPr/>
          <p:nvPr>
            <p:custDataLst>
              <p:tags r:id="rId3"/>
            </p:custDataLst>
          </p:nvPr>
        </p:nvSpPr>
        <p:spPr>
          <a:xfrm>
            <a:off x="4204551" y="2834784"/>
            <a:ext cx="747958" cy="640080"/>
          </a:xfrm>
          <a:prstGeom prst="wedgeRectCallout">
            <a:avLst>
              <a:gd name="adj1" fmla="val -22428"/>
              <a:gd name="adj2" fmla="val 7440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03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5043170" y="4222115"/>
            <a:ext cx="1852930" cy="5219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操作流程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+mn-ea"/>
            </a:endParaRPr>
          </a:p>
        </p:txBody>
      </p:sp>
      <p:sp>
        <p:nvSpPr>
          <p:cNvPr id="15" name="对话气泡: 矩形 3"/>
          <p:cNvSpPr/>
          <p:nvPr>
            <p:custDataLst>
              <p:tags r:id="rId5"/>
            </p:custDataLst>
          </p:nvPr>
        </p:nvSpPr>
        <p:spPr>
          <a:xfrm>
            <a:off x="4204551" y="4163839"/>
            <a:ext cx="747958" cy="640080"/>
          </a:xfrm>
          <a:prstGeom prst="wedgeRectCallout">
            <a:avLst>
              <a:gd name="adj1" fmla="val -22428"/>
              <a:gd name="adj2" fmla="val 74405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04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1141095"/>
            <a:ext cx="10829290" cy="5110480"/>
            <a:chOff x="917" y="1797"/>
            <a:chExt cx="17054" cy="8048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55" y="1797"/>
              <a:ext cx="17016" cy="311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查看驱动电机的铭牌，佩戴号绝缘手套，根据电机的额定电压选择合适的测量量程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  <p:sp>
          <p:nvSpPr>
            <p:cNvPr id="11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917" y="6427"/>
              <a:ext cx="12998" cy="3418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将黑色表笔搭铁，红色表笔逐个测量驱动电机三相交流电端子，按下测试开关，向右旋转锁定，等显示稳定后就可以读数，绝缘阻值显示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“1”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，表示超过量程绝缘正常。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e4e8a02b1ef9d0a528f97653733d3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50" y="2061845"/>
            <a:ext cx="3042920" cy="2019300"/>
          </a:xfrm>
          <a:prstGeom prst="rect">
            <a:avLst/>
          </a:prstGeom>
        </p:spPr>
      </p:pic>
      <p:pic>
        <p:nvPicPr>
          <p:cNvPr id="8" name="图片 7" descr="900a1b790a31a3cc3a1a620b62ed1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340" y="2061210"/>
            <a:ext cx="1368425" cy="2019935"/>
          </a:xfrm>
          <a:prstGeom prst="rect">
            <a:avLst/>
          </a:prstGeom>
        </p:spPr>
      </p:pic>
      <p:pic>
        <p:nvPicPr>
          <p:cNvPr id="15" name="图片 14" descr="50e8508c50b2ec73581986639d645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1160" y="2061845"/>
            <a:ext cx="1517015" cy="2019300"/>
          </a:xfrm>
          <a:prstGeom prst="rect">
            <a:avLst/>
          </a:prstGeom>
        </p:spPr>
      </p:pic>
      <p:pic>
        <p:nvPicPr>
          <p:cNvPr id="16" name="图片 15" descr="912fbbc83dd7c63e2424002782c205b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4570" y="2061845"/>
            <a:ext cx="1250315" cy="2018665"/>
          </a:xfrm>
          <a:prstGeom prst="rect">
            <a:avLst/>
          </a:prstGeom>
        </p:spPr>
      </p:pic>
      <p:pic>
        <p:nvPicPr>
          <p:cNvPr id="17" name="图片 16" descr="8df3853e5f846941ead0a39203a0811"/>
          <p:cNvPicPr>
            <a:picLocks noChangeAspect="1"/>
          </p:cNvPicPr>
          <p:nvPr/>
        </p:nvPicPr>
        <p:blipFill>
          <a:blip r:embed="rId8"/>
          <a:srcRect l="13007" t="29787" r="41576" b="30074"/>
          <a:stretch>
            <a:fillRect/>
          </a:stretch>
        </p:blipFill>
        <p:spPr>
          <a:xfrm>
            <a:off x="8836025" y="2061845"/>
            <a:ext cx="3043555" cy="20180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5" name="图形"/>
          <p:cNvGrpSpPr/>
          <p:nvPr/>
        </p:nvGrpSpPr>
        <p:grpSpPr>
          <a:xfrm>
            <a:off x="582295" y="1141095"/>
            <a:ext cx="10977245" cy="4434840"/>
            <a:chOff x="917" y="1797"/>
            <a:chExt cx="17287" cy="6984"/>
          </a:xfrm>
        </p:grpSpPr>
        <p:sp>
          <p:nvSpPr>
            <p:cNvPr id="3" name="图形"/>
            <p:cNvSpPr txBox="1"/>
            <p:nvPr>
              <p:custDataLst>
                <p:tags r:id="rId2"/>
              </p:custDataLst>
            </p:nvPr>
          </p:nvSpPr>
          <p:spPr>
            <a:xfrm>
              <a:off x="955" y="1797"/>
              <a:ext cx="17016" cy="149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动力电池的绝缘电阻测量方法也是一样的，佩戴好绝缘手套，断开动力的总正，总负插头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11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917" y="7492"/>
              <a:ext cx="17287" cy="1289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0" indent="0">
                <a:buNone/>
              </a:pP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测试动力电池的高压正极输出与搭铁之间的绝缘阻值，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动力电池的高压负极输出与搭铁之间的绝缘阻值，正常的绝缘阻值是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1V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大于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500Ω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为正常，若不合格则需要修复或者更换。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4" name="图片 3" descr="1cbf4ee5f6198881490b242a21f41a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150" y="2009775"/>
            <a:ext cx="2367915" cy="2333625"/>
          </a:xfrm>
          <a:prstGeom prst="rect">
            <a:avLst/>
          </a:prstGeom>
        </p:spPr>
      </p:pic>
      <p:pic>
        <p:nvPicPr>
          <p:cNvPr id="6" name="图片 5" descr="4beccba3ff84d1d6c1a028c6e19eff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0905" y="2007870"/>
            <a:ext cx="2367280" cy="2332990"/>
          </a:xfrm>
          <a:prstGeom prst="rect">
            <a:avLst/>
          </a:prstGeom>
        </p:spPr>
      </p:pic>
      <p:pic>
        <p:nvPicPr>
          <p:cNvPr id="9" name="图片 8" descr="ab87eec0c8142583ecc1e68cc9f93f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025" y="2009775"/>
            <a:ext cx="2366645" cy="2334260"/>
          </a:xfrm>
          <a:prstGeom prst="rect">
            <a:avLst/>
          </a:prstGeom>
        </p:spPr>
      </p:pic>
      <p:pic>
        <p:nvPicPr>
          <p:cNvPr id="10" name="图片 9" descr="8df3853e5f846941ead0a39203a08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3007" t="29787" r="41576" b="30074"/>
          <a:stretch>
            <a:fillRect/>
          </a:stretch>
        </p:blipFill>
        <p:spPr>
          <a:xfrm>
            <a:off x="8836025" y="2167890"/>
            <a:ext cx="3043555" cy="201803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交流电压测量方法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AC voltage measurement method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PART-06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3" name="图形"/>
          <p:cNvGrpSpPr/>
          <p:nvPr/>
        </p:nvGrpSpPr>
        <p:grpSpPr>
          <a:xfrm>
            <a:off x="4282440" y="1395730"/>
            <a:ext cx="6732270" cy="4483100"/>
            <a:chOff x="7919" y="2198"/>
            <a:chExt cx="10602" cy="7060"/>
          </a:xfrm>
        </p:grpSpPr>
        <p:sp>
          <p:nvSpPr>
            <p:cNvPr id="5" name="图形"/>
            <p:cNvSpPr/>
            <p:nvPr>
              <p:custDataLst>
                <p:tags r:id="rId2"/>
              </p:custDataLst>
            </p:nvPr>
          </p:nvSpPr>
          <p:spPr>
            <a:xfrm>
              <a:off x="7919" y="2198"/>
              <a:ext cx="3363" cy="822"/>
            </a:xfrm>
            <a:prstGeom prst="homePlat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交流电测试</a:t>
              </a:r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思源黑体 CN Medium" panose="020B0600000000000000" pitchFamily="34" charset="-122"/>
                </a:rPr>
                <a:t>：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图形"/>
            <p:cNvSpPr txBox="1"/>
            <p:nvPr>
              <p:custDataLst>
                <p:tags r:id="rId3"/>
              </p:custDataLst>
            </p:nvPr>
          </p:nvSpPr>
          <p:spPr>
            <a:xfrm>
              <a:off x="7919" y="3124"/>
              <a:ext cx="10602" cy="6134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1.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将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ACV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插孔连接红色表笔，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G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插孔连接黑色表笔，按下电源开关</a:t>
              </a: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endPara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l">
                <a:lnSpc>
                  <a:spcPct val="200000"/>
                </a:lnSpc>
                <a:spcAft>
                  <a:spcPts val="600"/>
                </a:spcAft>
                <a:buClrTx/>
                <a:buSzTx/>
                <a:buFontTx/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2.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选择交流电压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750V</a:t>
              </a:r>
              <a:r>
                <a:rPr lang="zh-CN" altLang="en-US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开关，接着就可以进行测量了，当电压稳定后就可以进行读数</a:t>
              </a:r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黑体 CN Medium" panose="020B0600000000000000" pitchFamily="34" charset="-122"/>
              </a:endParaRPr>
            </a:p>
          </p:txBody>
        </p:sp>
      </p:grpSp>
      <p:pic>
        <p:nvPicPr>
          <p:cNvPr id="2" name="图片 1" descr="8faa0b53f4cf4f1f920d42b4576525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04875" y="719455"/>
            <a:ext cx="2500630" cy="3333115"/>
          </a:xfrm>
          <a:prstGeom prst="rect">
            <a:avLst/>
          </a:prstGeom>
        </p:spPr>
      </p:pic>
      <p:pic>
        <p:nvPicPr>
          <p:cNvPr id="6" name="图片 5" descr="761b01267fdce5866ee70cd1e3590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05510" y="3453765"/>
            <a:ext cx="2501265" cy="33337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0" y="800100"/>
            <a:ext cx="121920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648835" y="2044700"/>
            <a:ext cx="1250315" cy="6489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spc="3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23900" y="4064000"/>
            <a:ext cx="7200900" cy="139700"/>
            <a:chOff x="723900" y="4432300"/>
            <a:chExt cx="7937500" cy="114300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723900" y="4432300"/>
              <a:ext cx="7937500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23900" y="4546600"/>
              <a:ext cx="3281793" cy="0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组合 63"/>
          <p:cNvGrpSpPr/>
          <p:nvPr/>
        </p:nvGrpSpPr>
        <p:grpSpPr>
          <a:xfrm>
            <a:off x="661284" y="283029"/>
            <a:ext cx="4927600" cy="304800"/>
            <a:chOff x="685800" y="635000"/>
            <a:chExt cx="4927600" cy="304800"/>
          </a:xfrm>
        </p:grpSpPr>
        <p:sp>
          <p:nvSpPr>
            <p:cNvPr id="31" name="箭头: V 形 30"/>
            <p:cNvSpPr/>
            <p:nvPr/>
          </p:nvSpPr>
          <p:spPr>
            <a:xfrm>
              <a:off x="5308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" name="箭头: V 形 31"/>
            <p:cNvSpPr/>
            <p:nvPr/>
          </p:nvSpPr>
          <p:spPr>
            <a:xfrm>
              <a:off x="4953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" name="箭头: V 形 32"/>
            <p:cNvSpPr/>
            <p:nvPr/>
          </p:nvSpPr>
          <p:spPr>
            <a:xfrm>
              <a:off x="4597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" name="箭头: V 形 33"/>
            <p:cNvSpPr/>
            <p:nvPr/>
          </p:nvSpPr>
          <p:spPr>
            <a:xfrm>
              <a:off x="4241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5" name="箭头: V 形 34"/>
            <p:cNvSpPr/>
            <p:nvPr/>
          </p:nvSpPr>
          <p:spPr>
            <a:xfrm>
              <a:off x="3886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6" name="箭头: V 形 35"/>
            <p:cNvSpPr/>
            <p:nvPr/>
          </p:nvSpPr>
          <p:spPr>
            <a:xfrm>
              <a:off x="3530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7" name="箭头: V 形 36"/>
            <p:cNvSpPr/>
            <p:nvPr/>
          </p:nvSpPr>
          <p:spPr>
            <a:xfrm>
              <a:off x="3175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8" name="箭头: V 形 37"/>
            <p:cNvSpPr/>
            <p:nvPr/>
          </p:nvSpPr>
          <p:spPr>
            <a:xfrm>
              <a:off x="2819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9" name="箭头: V 形 38"/>
            <p:cNvSpPr/>
            <p:nvPr/>
          </p:nvSpPr>
          <p:spPr>
            <a:xfrm>
              <a:off x="2463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0" name="箭头: V 形 39"/>
            <p:cNvSpPr/>
            <p:nvPr/>
          </p:nvSpPr>
          <p:spPr>
            <a:xfrm>
              <a:off x="21082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1" name="箭头: V 形 40"/>
            <p:cNvSpPr/>
            <p:nvPr/>
          </p:nvSpPr>
          <p:spPr>
            <a:xfrm>
              <a:off x="17526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2" name="箭头: V 形 41"/>
            <p:cNvSpPr/>
            <p:nvPr/>
          </p:nvSpPr>
          <p:spPr>
            <a:xfrm>
              <a:off x="13970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3" name="箭头: V 形 42"/>
            <p:cNvSpPr/>
            <p:nvPr/>
          </p:nvSpPr>
          <p:spPr>
            <a:xfrm>
              <a:off x="10414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4" name="箭头: V 形 43"/>
            <p:cNvSpPr/>
            <p:nvPr/>
          </p:nvSpPr>
          <p:spPr>
            <a:xfrm>
              <a:off x="685800" y="635000"/>
              <a:ext cx="304800" cy="304800"/>
            </a:xfrm>
            <a:prstGeom prst="chevron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470900" y="6318250"/>
            <a:ext cx="3505200" cy="304800"/>
            <a:chOff x="8470900" y="6261100"/>
            <a:chExt cx="3505200" cy="304800"/>
          </a:xfrm>
        </p:grpSpPr>
        <p:sp>
          <p:nvSpPr>
            <p:cNvPr id="48" name="箭头: V 形 47"/>
            <p:cNvSpPr/>
            <p:nvPr/>
          </p:nvSpPr>
          <p:spPr>
            <a:xfrm flipH="1">
              <a:off x="8470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49" name="箭头: V 形 48"/>
            <p:cNvSpPr/>
            <p:nvPr/>
          </p:nvSpPr>
          <p:spPr>
            <a:xfrm flipH="1">
              <a:off x="8826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0" name="箭头: V 形 49"/>
            <p:cNvSpPr/>
            <p:nvPr/>
          </p:nvSpPr>
          <p:spPr>
            <a:xfrm flipH="1">
              <a:off x="9182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1" name="箭头: V 形 50"/>
            <p:cNvSpPr/>
            <p:nvPr/>
          </p:nvSpPr>
          <p:spPr>
            <a:xfrm flipH="1">
              <a:off x="9537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2" name="箭头: V 形 51"/>
            <p:cNvSpPr/>
            <p:nvPr/>
          </p:nvSpPr>
          <p:spPr>
            <a:xfrm flipH="1">
              <a:off x="9893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3" name="箭头: V 形 52"/>
            <p:cNvSpPr/>
            <p:nvPr/>
          </p:nvSpPr>
          <p:spPr>
            <a:xfrm flipH="1">
              <a:off x="102489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4" name="箭头: V 形 53"/>
            <p:cNvSpPr/>
            <p:nvPr/>
          </p:nvSpPr>
          <p:spPr>
            <a:xfrm flipH="1">
              <a:off x="106045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5" name="箭头: V 形 54"/>
            <p:cNvSpPr/>
            <p:nvPr/>
          </p:nvSpPr>
          <p:spPr>
            <a:xfrm flipH="1">
              <a:off x="109601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6" name="箭头: V 形 55"/>
            <p:cNvSpPr/>
            <p:nvPr/>
          </p:nvSpPr>
          <p:spPr>
            <a:xfrm flipH="1">
              <a:off x="113157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57" name="箭头: V 形 56"/>
            <p:cNvSpPr/>
            <p:nvPr/>
          </p:nvSpPr>
          <p:spPr>
            <a:xfrm flipH="1">
              <a:off x="11671300" y="6261100"/>
              <a:ext cx="304800" cy="304800"/>
            </a:xfrm>
            <a:prstGeom prst="chevron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33400" y="2757170"/>
            <a:ext cx="52203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defRPr/>
            </a:pPr>
            <a:r>
              <a:rPr lang="zh-CN" altLang="en-US" sz="8000" spc="-15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谢谢</a:t>
            </a:r>
            <a:r>
              <a:rPr lang="zh-CN" altLang="en-US" sz="8000" spc="-15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观看！</a:t>
            </a:r>
            <a:endParaRPr lang="zh-CN" altLang="en-US" sz="8000" spc="-15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3400" y="1960880"/>
            <a:ext cx="70891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绝缘</a:t>
            </a:r>
            <a:r>
              <a:rPr 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电阻</a:t>
            </a:r>
            <a:r>
              <a:rPr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测试仪</a:t>
            </a:r>
            <a:r>
              <a:rPr lang="en-US" altLang="zh-CN" sz="440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 </a:t>
            </a:r>
            <a:r>
              <a:rPr lang="zh-CN" altLang="en-US" sz="4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使用</a:t>
            </a:r>
            <a:endParaRPr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6900" y="4686300"/>
            <a:ext cx="36207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dist">
              <a:buClrTx/>
              <a:buSzTx/>
              <a:buFontTx/>
              <a:defRPr/>
            </a:pPr>
            <a:r>
              <a:rPr lang="zh-CN" altLang="en-US" spc="-15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Insulation resistance tester is used</a:t>
            </a:r>
            <a:endParaRPr lang="zh-CN" altLang="en-US" spc="-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微软雅黑" panose="020B0503020204020204" charset="-122"/>
            </a:endParaRPr>
          </a:p>
        </p:txBody>
      </p:sp>
      <p:pic>
        <p:nvPicPr>
          <p:cNvPr id="7" name="图片 6" descr="C:\Users\HH\Desktop\PPT\素材\千库网_网课直播教学矢量图_元素编号12813820(1).png千库网_网课直播教学矢量图_元素编号12813820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45780" y="2218690"/>
            <a:ext cx="4050665" cy="405003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6"/>
            </p:custDataLst>
          </p:nvPr>
        </p:nvSpPr>
        <p:spPr>
          <a:xfrm>
            <a:off x="9830435" y="234950"/>
            <a:ext cx="2324100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800" b="1" i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charset="-122"/>
              </a:rPr>
              <a:t>北方国际教育集团</a:t>
            </a:r>
            <a:endParaRPr lang="zh-CN" altLang="en-US" sz="1800" b="1" i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charset="-122"/>
            </a:endParaRPr>
          </a:p>
        </p:txBody>
      </p:sp>
      <p:pic>
        <p:nvPicPr>
          <p:cNvPr id="11" name="图片 10" descr="logo-常用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00870" y="137795"/>
            <a:ext cx="532130" cy="5861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组成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compose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PART-01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1502093"/>
            <a:ext cx="6096000" cy="3014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绝缘电阻测试仪又称兆欧表、绝缘表，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用于测量发电机、电源变压器、高压线束、电器和其它电气装置的绝缘电阻。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由表笔，保护盖，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主机组成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descr="335d9dc19b06c70aa163c42cd626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1660" y="1991360"/>
            <a:ext cx="3833495" cy="2875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/>
        </p:nvSpPr>
        <p:spPr>
          <a:xfrm>
            <a:off x="698500" y="959168"/>
            <a:ext cx="6096000" cy="3799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电子式</a:t>
            </a: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just">
              <a:lnSpc>
                <a:spcPct val="200000"/>
              </a:lnSpc>
              <a:spcAft>
                <a:spcPts val="600"/>
              </a:spcAft>
              <a:buClrTx/>
              <a:buSzTx/>
              <a:buFontTx/>
            </a:pPr>
            <a:r>
              <a:rPr lang="en-US" altLang="zh-CN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CN" altLang="en-US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手摇式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图形"/>
          <p:cNvSpPr/>
          <p:nvPr>
            <p:custDataLst>
              <p:tags r:id="rId2"/>
            </p:custDataLst>
          </p:nvPr>
        </p:nvSpPr>
        <p:spPr>
          <a:xfrm>
            <a:off x="698500" y="1248410"/>
            <a:ext cx="2135505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常见形式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155" y="1770380"/>
            <a:ext cx="3150235" cy="1722755"/>
          </a:xfrm>
          <a:prstGeom prst="rect">
            <a:avLst/>
          </a:prstGeom>
        </p:spPr>
      </p:pic>
      <p:pic>
        <p:nvPicPr>
          <p:cNvPr id="6" name="图片 5" descr="C:/Users/admin/Desktop/绝缘测试仪使用/绝缘测试仪使用图片素材/手摇式绝缘电阻测试仪.png手摇式绝缘电阻测试仪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9010" b="9010"/>
          <a:stretch>
            <a:fillRect/>
          </a:stretch>
        </p:blipFill>
        <p:spPr>
          <a:xfrm>
            <a:off x="3907155" y="3874770"/>
            <a:ext cx="3150235" cy="17227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9" name="图形"/>
          <p:cNvSpPr/>
          <p:nvPr>
            <p:custDataLst>
              <p:tags r:id="rId2"/>
            </p:custDataLst>
          </p:nvPr>
        </p:nvSpPr>
        <p:spPr>
          <a:xfrm>
            <a:off x="698500" y="1248410"/>
            <a:ext cx="2135505" cy="52197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测试要求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思源黑体 CN Medium" panose="020B0600000000000000" pitchFamily="34" charset="-122"/>
              </a:rPr>
              <a:t>：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1385" y="1998980"/>
            <a:ext cx="4190365" cy="4236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.1000V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.2500V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.5000V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750" y="1229360"/>
            <a:ext cx="2517140" cy="1376045"/>
          </a:xfrm>
          <a:prstGeom prst="rect">
            <a:avLst/>
          </a:prstGeom>
        </p:spPr>
      </p:pic>
      <p:pic>
        <p:nvPicPr>
          <p:cNvPr id="5" name="图片 4" descr="2500V兆欧表抠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080" y="1998980"/>
            <a:ext cx="2768600" cy="2768600"/>
          </a:xfrm>
          <a:prstGeom prst="rect">
            <a:avLst/>
          </a:prstGeom>
        </p:spPr>
      </p:pic>
      <p:pic>
        <p:nvPicPr>
          <p:cNvPr id="6" name="图片 5" descr="5000V兆欧表抠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0" y="3568065"/>
            <a:ext cx="2247900" cy="29406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2324100" y="3009900"/>
            <a:ext cx="76962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按键介绍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84600" y="4289425"/>
            <a:ext cx="477520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1400">
                <a:latin typeface="微软雅黑" panose="020B0503020204020204" charset="-122"/>
                <a:ea typeface="微软雅黑" panose="020B0503020204020204" charset="-122"/>
                <a:cs typeface="思源宋体 SemiBold" panose="02020600000000000000" charset="-122"/>
                <a:sym typeface="微软雅黑" panose="020B0503020204020204" charset="-122"/>
              </a:rPr>
              <a:t>Button introduction</a:t>
            </a:r>
            <a:endParaRPr sz="1400">
              <a:latin typeface="微软雅黑" panose="020B0503020204020204" charset="-122"/>
              <a:ea typeface="微软雅黑" panose="020B0503020204020204" charset="-122"/>
              <a:cs typeface="思源宋体 SemiBold" panose="02020600000000000000" charset="-122"/>
              <a:sym typeface="微软雅黑" panose="020B050302020402020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4787901" y="1824037"/>
            <a:ext cx="2616200" cy="84296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pitchFamily="18" charset="-122"/>
                <a:sym typeface="微软雅黑" panose="020B0503020204020204" charset="-122"/>
              </a:rPr>
              <a:t>PART-02</a:t>
            </a:r>
            <a:endParaRPr lang="zh-CN" altLang="en-US" sz="40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pitchFamily="18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77685" y="2233973"/>
            <a:ext cx="4464050" cy="3956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绝缘电阻量程为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0.1MΩ-2000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MΩ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45260"/>
            <a:ext cx="6733540" cy="3682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15390" y="1718945"/>
            <a:ext cx="1764030" cy="328930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形"/>
          <p:cNvSpPr txBox="1"/>
          <p:nvPr userDrawn="1">
            <p:custDataLst>
              <p:tags r:id="rId1"/>
            </p:custDataLst>
          </p:nvPr>
        </p:nvSpPr>
        <p:spPr>
          <a:xfrm>
            <a:off x="488950" y="215265"/>
            <a:ext cx="57778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阿里巴巴普惠体 Medium" panose="00020600040101010101" pitchFamily="18" charset="-122"/>
                <a:sym typeface="微软雅黑" panose="020B0503020204020204" charset="-122"/>
              </a:rPr>
              <a:t>绝缘电阻测试仪使用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阿里巴巴普惠体 Medium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3" name="图形"/>
          <p:cNvSpPr txBox="1"/>
          <p:nvPr>
            <p:custDataLst>
              <p:tags r:id="rId2"/>
            </p:custDataLst>
          </p:nvPr>
        </p:nvSpPr>
        <p:spPr>
          <a:xfrm>
            <a:off x="6877685" y="1918970"/>
            <a:ext cx="4763770" cy="27349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电压选择开关：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250V,500V,1000V</a:t>
            </a:r>
            <a:endParaRPr lang="en-US" altLang="zh-CN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10000"/>
              </a:lnSpc>
            </a:pP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交流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750V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用来测量交流电压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" name="图片 1" descr="1000V兆欧表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" y="1445260"/>
            <a:ext cx="6733540" cy="368236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0610" y="2069465"/>
            <a:ext cx="2005965" cy="561975"/>
          </a:xfrm>
          <a:prstGeom prst="rect">
            <a:avLst/>
          </a:prstGeom>
          <a:noFill/>
          <a:ln w="444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ISLIDE.ICON" val="#393842;"/>
</p:tagLst>
</file>

<file path=ppt/tags/tag77.xml><?xml version="1.0" encoding="utf-8"?>
<p:tagLst xmlns:p="http://schemas.openxmlformats.org/presentationml/2006/main">
  <p:tag name="KSO_WPP_MARK_KEY" val="d323b08a-72da-420c-a5f9-38001ee621a0"/>
  <p:tag name="COMMONDATA" val="eyJoZGlkIjoiNDgxYTk4YzBkNzhlM2IzNjRmZjY5MzllZjM4YmUzNWYifQ=="/>
  <p:tag name="commondata" val="eyJoZGlkIjoiMWYyNWQ0MjYzZWUyZWNlNmE1YzY1NGQ3OGExNTA0MmYifQ=="/>
</p:tagLst>
</file>

<file path=ppt/tags/tag8.xml><?xml version="1.0" encoding="utf-8"?>
<p:tagLst xmlns:p="http://schemas.openxmlformats.org/presentationml/2006/main">
  <p:tag name="ISLIDE.ICON" val="#393842;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自定义 188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1019"/>
      </a:accent1>
      <a:accent2>
        <a:srgbClr val="D1101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1595</Words>
  <Application>WPS 演示</Application>
  <PresentationFormat>宽屏</PresentationFormat>
  <Paragraphs>226</Paragraphs>
  <Slides>24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2" baseType="lpstr">
      <vt:lpstr>Arial</vt:lpstr>
      <vt:lpstr>宋体</vt:lpstr>
      <vt:lpstr>Wingdings</vt:lpstr>
      <vt:lpstr>Calibri</vt:lpstr>
      <vt:lpstr>字魂58号-创中黑</vt:lpstr>
      <vt:lpstr>思源黑体 CN Bold</vt:lpstr>
      <vt:lpstr>微软雅黑</vt:lpstr>
      <vt:lpstr>阿里巴巴普惠体 M</vt:lpstr>
      <vt:lpstr>思源宋体 SemiBold</vt:lpstr>
      <vt:lpstr>Bahnschrift Condensed</vt:lpstr>
      <vt:lpstr>阿里巴巴普惠体 Medium</vt:lpstr>
      <vt:lpstr>微软雅黑 Light</vt:lpstr>
      <vt:lpstr>思源黑体 CN Medium</vt:lpstr>
      <vt:lpstr>思源黑体 CN Normal</vt:lpstr>
      <vt:lpstr>Arial Unicode MS</vt:lpstr>
      <vt:lpstr>等线</vt:lpstr>
      <vt:lpstr>等线 Light</vt:lpstr>
      <vt:lpstr>黑体</vt:lpstr>
      <vt:lpstr>新宋体</vt:lpstr>
      <vt:lpstr>字魂58号-创中黑</vt:lpstr>
      <vt:lpstr>思源宋体 SemiBold</vt:lpstr>
      <vt:lpstr>思源黑体 CN Bold</vt:lpstr>
      <vt:lpstr>思源黑体 CN Medium</vt:lpstr>
      <vt:lpstr>思源黑体 CN Normal</vt:lpstr>
      <vt:lpstr>阿里巴巴普惠体 M</vt:lpstr>
      <vt:lpstr>阿里巴巴普惠体 Medium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102</cp:revision>
  <dcterms:created xsi:type="dcterms:W3CDTF">2023-05-05T14:56:00Z</dcterms:created>
  <dcterms:modified xsi:type="dcterms:W3CDTF">2024-01-11T11:41:13Z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4F8EBF7F654D4FA6BB522FF4AF391031_13</vt:lpwstr>
  </property>
  <property fmtid="{D5CDD505-2E9C-101B-9397-08002B2CF9AE}" pid="3" name="KSOProductBuildVer">
    <vt:lpwstr>2052-12.1.0.16120</vt:lpwstr>
  </property>
</Properties>
</file>