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7"/>
  </p:handoutMasterIdLst>
  <p:sldIdLst>
    <p:sldId id="868" r:id="rId4"/>
    <p:sldId id="884" r:id="rId6"/>
    <p:sldId id="886" r:id="rId7"/>
    <p:sldId id="898" r:id="rId8"/>
    <p:sldId id="891" r:id="rId9"/>
    <p:sldId id="893" r:id="rId10"/>
    <p:sldId id="914" r:id="rId11"/>
    <p:sldId id="909" r:id="rId12"/>
    <p:sldId id="894" r:id="rId13"/>
    <p:sldId id="911" r:id="rId14"/>
    <p:sldId id="910" r:id="rId15"/>
    <p:sldId id="879" r:id="rId16"/>
  </p:sldIdLst>
  <p:sldSz cx="12192000" cy="6858000"/>
  <p:notesSz cx="7099300" cy="10234295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87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63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8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3.xml"/><Relationship Id="rId7" Type="http://schemas.openxmlformats.org/officeDocument/2006/relationships/image" Target="../media/image16.png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image" Target="../media/image8.png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0" Type="http://schemas.openxmlformats.org/officeDocument/2006/relationships/notesSlide" Target="../notesSlides/notesSlide10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78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tags" Target="../tags/tag77.xml"/><Relationship Id="rId4" Type="http://schemas.openxmlformats.org/officeDocument/2006/relationships/image" Target="../media/image8.png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0" Type="http://schemas.openxmlformats.org/officeDocument/2006/relationships/notesSlide" Target="../notesSlides/notesSlide11.xml"/><Relationship Id="rId1" Type="http://schemas.openxmlformats.org/officeDocument/2006/relationships/tags" Target="../tags/tag74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image" Target="../media/image7.png"/><Relationship Id="rId3" Type="http://schemas.openxmlformats.org/officeDocument/2006/relationships/tags" Target="../tags/tag18.xml"/><Relationship Id="rId20" Type="http://schemas.openxmlformats.org/officeDocument/2006/relationships/notesSlide" Target="../notesSlides/notesSlide2.xml"/><Relationship Id="rId2" Type="http://schemas.openxmlformats.org/officeDocument/2006/relationships/image" Target="../media/image4.jpeg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31.xml"/><Relationship Id="rId17" Type="http://schemas.openxmlformats.org/officeDocument/2006/relationships/tags" Target="../tags/tag30.xml"/><Relationship Id="rId16" Type="http://schemas.openxmlformats.org/officeDocument/2006/relationships/tags" Target="../tags/tag29.xml"/><Relationship Id="rId15" Type="http://schemas.openxmlformats.org/officeDocument/2006/relationships/tags" Target="../tags/tag28.xml"/><Relationship Id="rId14" Type="http://schemas.openxmlformats.org/officeDocument/2006/relationships/tags" Target="../tags/tag27.xml"/><Relationship Id="rId13" Type="http://schemas.openxmlformats.org/officeDocument/2006/relationships/tags" Target="../tags/tag26.xml"/><Relationship Id="rId12" Type="http://schemas.openxmlformats.org/officeDocument/2006/relationships/image" Target="../media/image8.png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image" Target="../media/image9.png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image" Target="../media/image4.jpeg"/><Relationship Id="rId1" Type="http://schemas.openxmlformats.org/officeDocument/2006/relationships/tags" Target="../tags/tag3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41.xml"/><Relationship Id="rId7" Type="http://schemas.openxmlformats.org/officeDocument/2006/relationships/image" Target="../media/image10.jpeg"/><Relationship Id="rId6" Type="http://schemas.openxmlformats.org/officeDocument/2006/relationships/tags" Target="../tags/tag40.xml"/><Relationship Id="rId5" Type="http://schemas.openxmlformats.org/officeDocument/2006/relationships/image" Target="../media/image8.png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4.xml"/><Relationship Id="rId1" Type="http://schemas.openxmlformats.org/officeDocument/2006/relationships/tags" Target="../tags/tag3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image" Target="../media/image9.png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jpeg"/><Relationship Id="rId1" Type="http://schemas.openxmlformats.org/officeDocument/2006/relationships/tags" Target="../tags/tag4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image" Target="../media/image11.png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image" Target="../media/image8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6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tags" Target="../tags/tag56.xml"/><Relationship Id="rId5" Type="http://schemas.openxmlformats.org/officeDocument/2006/relationships/image" Target="../media/image8.png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5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image" Target="../media/image9.png"/><Relationship Id="rId4" Type="http://schemas.openxmlformats.org/officeDocument/2006/relationships/tags" Target="../tags/tag60.xml"/><Relationship Id="rId3" Type="http://schemas.openxmlformats.org/officeDocument/2006/relationships/tags" Target="../tags/tag59.xml"/><Relationship Id="rId2" Type="http://schemas.openxmlformats.org/officeDocument/2006/relationships/image" Target="../media/image4.jpeg"/><Relationship Id="rId1" Type="http://schemas.openxmlformats.org/officeDocument/2006/relationships/tags" Target="../tags/tag5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67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tags" Target="../tags/tag66.xml"/><Relationship Id="rId4" Type="http://schemas.openxmlformats.org/officeDocument/2006/relationships/image" Target="../media/image8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0" Type="http://schemas.openxmlformats.org/officeDocument/2006/relationships/notesSlide" Target="../notesSlides/notesSlide9.xml"/><Relationship Id="rId1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390" y="1078865"/>
            <a:ext cx="4390390" cy="4493260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885950"/>
            <a:ext cx="5854700" cy="1953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交流充电功率受限故障</a:t>
            </a:r>
            <a:r>
              <a:rPr lang="zh-CN" altLang="en-GB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分析</a:t>
            </a:r>
            <a:endParaRPr lang="zh-CN" altLang="en-GB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23570" y="4580890"/>
            <a:ext cx="7058660" cy="8394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latin typeface="Arial" panose="020B0604020202020204" pitchFamily="34" charset="0"/>
                <a:ea typeface="微软雅黑" panose="020B0503020204020204" pitchFamily="34" charset="-122"/>
              </a:rPr>
              <a:t>Fault analysis of limited AC charging power</a:t>
            </a:r>
            <a:endParaRPr lang="zh-CN" altLang="en-US" sz="2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功率受限故障排查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方法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5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127760" y="1858010"/>
            <a:ext cx="4761230" cy="335915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7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1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、使用万用表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原因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诊断仪帮助分析故障范围，故障点最后还需要万用表进行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排查。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70000"/>
              </a:lnSpc>
            </a:pPr>
            <a:r>
              <a:rPr lang="en-US" altLang="zh-CN" sz="18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、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故障判断方法：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7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阻值判断法、电压判断法、二极管通断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判断法。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图片 6" descr="QQ浏览器截图202312271418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214235" y="1772920"/>
            <a:ext cx="4467860" cy="36245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功率受限故障排查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-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万用表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测量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5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487805" y="1007110"/>
            <a:ext cx="4953000" cy="188087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2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、温度传感器本身测量：在车载充电机和交流充电座中间有一个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频的插头，它的</a:t>
            </a:r>
            <a:r>
              <a:rPr lang="en-US" altLang="zh-CN" sz="1800">
                <a:sym typeface="+mn-ea"/>
              </a:rPr>
              <a:t>11</a:t>
            </a:r>
            <a:r>
              <a:rPr lang="zh-CN" altLang="en-US" sz="1800">
                <a:sym typeface="+mn-ea"/>
              </a:rPr>
              <a:t>、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号端子就是温度传感器线束，通过测量传感器阻值对传感器本身进行故障判断。测插孔座上两端子的电阻，应为</a:t>
            </a:r>
            <a:r>
              <a:rPr lang="en-US" altLang="zh-CN" sz="1800">
                <a:sym typeface="+mn-ea"/>
              </a:rPr>
              <a:t>17</a:t>
            </a:r>
            <a:r>
              <a:rPr lang="zh-CN" altLang="en-US" sz="1800">
                <a:sym typeface="+mn-ea"/>
              </a:rPr>
              <a:t>千欧左右，无穷大开路。</a:t>
            </a:r>
            <a:r>
              <a:rPr lang="en-US" altLang="zh-CN" sz="1800">
                <a:sym typeface="+mn-ea"/>
              </a:rPr>
              <a:t>0</a:t>
            </a:r>
            <a:r>
              <a:rPr lang="zh-CN" altLang="en-US" sz="1800">
                <a:sym typeface="+mn-ea"/>
              </a:rPr>
              <a:t>是短路</a:t>
            </a:r>
            <a:endParaRPr lang="zh-CN" altLang="en-US" sz="1800"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97965" y="3429000"/>
            <a:ext cx="4891405" cy="254444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2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、传感器线路测量：汽车</a:t>
            </a:r>
            <a:r>
              <a:rPr lang="en-US" altLang="zh-CN" sz="1800">
                <a:sym typeface="+mn-ea"/>
              </a:rPr>
              <a:t>ON</a:t>
            </a:r>
            <a:r>
              <a:rPr lang="zh-CN" altLang="en-US" sz="1800">
                <a:sym typeface="+mn-ea"/>
              </a:rPr>
              <a:t>档位，测插座上公插头</a:t>
            </a:r>
            <a:r>
              <a:rPr lang="en-US" altLang="zh-CN" sz="1800">
                <a:sym typeface="+mn-ea"/>
              </a:rPr>
              <a:t>11</a:t>
            </a:r>
            <a:r>
              <a:rPr lang="zh-CN" altLang="en-US" sz="1800">
                <a:sym typeface="+mn-ea"/>
              </a:rPr>
              <a:t>和</a:t>
            </a:r>
            <a:r>
              <a:rPr lang="en-US" altLang="zh-CN" sz="1800">
                <a:sym typeface="+mn-ea"/>
              </a:rPr>
              <a:t>12</a:t>
            </a:r>
            <a:r>
              <a:rPr lang="zh-CN" altLang="en-US" sz="1800">
                <a:sym typeface="+mn-ea"/>
              </a:rPr>
              <a:t>号端子</a:t>
            </a:r>
            <a:r>
              <a:rPr lang="zh-CN" altLang="en-US" sz="1800">
                <a:sym typeface="+mn-ea"/>
              </a:rPr>
              <a:t>电压，应该</a:t>
            </a:r>
            <a:r>
              <a:rPr lang="en-US" altLang="zh-CN" sz="1800">
                <a:sym typeface="+mn-ea"/>
              </a:rPr>
              <a:t>5V</a:t>
            </a:r>
            <a:r>
              <a:rPr lang="zh-CN" altLang="en-US" sz="1800">
                <a:sym typeface="+mn-ea"/>
              </a:rPr>
              <a:t>左右，如果</a:t>
            </a:r>
            <a:r>
              <a:rPr lang="en-US" altLang="zh-CN" sz="1800">
                <a:sym typeface="+mn-ea"/>
              </a:rPr>
              <a:t>0V</a:t>
            </a:r>
            <a:r>
              <a:rPr lang="zh-CN" altLang="en-US" sz="1800">
                <a:sym typeface="+mn-ea"/>
              </a:rPr>
              <a:t>，代表其中一根线路有开路故障。之后再对两线分别测量，结果信号电源线无电，故障在这根线</a:t>
            </a:r>
            <a:r>
              <a:rPr lang="zh-CN" altLang="en-US" sz="1800">
                <a:sym typeface="+mn-ea"/>
              </a:rPr>
              <a:t>上。</a:t>
            </a:r>
            <a:endParaRPr lang="zh-CN" altLang="en-US" sz="1800">
              <a:sym typeface="+mn-ea"/>
            </a:endParaRPr>
          </a:p>
          <a:p>
            <a:pPr algn="l">
              <a:lnSpc>
                <a:spcPct val="120000"/>
              </a:lnSpc>
            </a:pPr>
            <a:r>
              <a:rPr lang="zh-CN" altLang="en-US" sz="1800">
                <a:sym typeface="+mn-ea"/>
              </a:rPr>
              <a:t>最终原因：</a:t>
            </a:r>
            <a:r>
              <a:rPr lang="en-US" altLang="zh-CN" sz="1800">
                <a:sym typeface="+mn-ea"/>
              </a:rPr>
              <a:t>33</a:t>
            </a:r>
            <a:r>
              <a:rPr lang="zh-CN" altLang="en-US" sz="1800">
                <a:sym typeface="+mn-ea"/>
              </a:rPr>
              <a:t>频插头</a:t>
            </a:r>
            <a:r>
              <a:rPr lang="en-US" altLang="zh-CN" sz="1800">
                <a:sym typeface="+mn-ea"/>
              </a:rPr>
              <a:t>7</a:t>
            </a:r>
            <a:r>
              <a:rPr lang="zh-CN" altLang="en-US" sz="1800">
                <a:sym typeface="+mn-ea"/>
              </a:rPr>
              <a:t>号端子</a:t>
            </a:r>
            <a:r>
              <a:rPr lang="zh-CN" altLang="en-US" sz="1800">
                <a:sym typeface="+mn-ea"/>
              </a:rPr>
              <a:t>退针。</a:t>
            </a:r>
            <a:endParaRPr lang="zh-CN" altLang="en-US" sz="1800">
              <a:sym typeface="+mn-ea"/>
            </a:endParaRPr>
          </a:p>
        </p:txBody>
      </p:sp>
      <p:pic>
        <p:nvPicPr>
          <p:cNvPr id="9" name="图片 8" descr="QQ浏览器截图202401120846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0415" y="1196975"/>
            <a:ext cx="2893695" cy="2037080"/>
          </a:xfrm>
          <a:prstGeom prst="rect">
            <a:avLst/>
          </a:prstGeom>
        </p:spPr>
      </p:pic>
      <p:pic>
        <p:nvPicPr>
          <p:cNvPr id="10" name="图片 9" descr="QQ浏览器截图202401120848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780" y="3933190"/>
            <a:ext cx="2894965" cy="167132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521253" y="4010817"/>
            <a:ext cx="3098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4809657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功率受限故障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325816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充电功率受限的因素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170080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什么是充电功率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受限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1571272"/>
            <a:ext cx="1411635" cy="995673"/>
            <a:chOff x="5390182" y="1571272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3038431"/>
            <a:ext cx="1411635" cy="995673"/>
            <a:chOff x="5390182" y="1571272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4505590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1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什么是充电功率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受限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08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什么是充电功率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受限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2" name="图片 1" descr="20220504212301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6090" y="1679575"/>
            <a:ext cx="4535170" cy="34988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16660" y="1772920"/>
            <a:ext cx="4553585" cy="286131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00000"/>
              </a:lnSpc>
            </a:pP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电动汽车为了充电的安全，在汽车上设置了多项充电条件，充电时条件不满足或没达到正常充电条件，就会对充电电流大小进行限制，以保证充电的安全性。这就是充电功率</a:t>
            </a:r>
            <a:r>
              <a:rPr lang="zh-CN" altLang="en-US" sz="1800">
                <a:latin typeface="Arial" panose="020B0604020202020204" pitchFamily="34" charset="0"/>
                <a:ea typeface="微软雅黑" panose="020B0503020204020204" pitchFamily="34" charset="-122"/>
              </a:rPr>
              <a:t>受限。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充电功率受限的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因素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008207" y="1412647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68383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充电功率受限的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因素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30" y="1046480"/>
            <a:ext cx="4688840" cy="48501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43660" y="1831340"/>
            <a:ext cx="4208145" cy="32842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20000"/>
              </a:lnSpc>
            </a:pPr>
            <a:r>
              <a:rPr lang="zh-CN" altLang="en-US" sz="1800">
                <a:sym typeface="+mn-ea"/>
              </a:rPr>
              <a:t>电子锁故障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en-US" altLang="zh-CN" sz="1800">
                <a:sym typeface="+mn-ea"/>
              </a:rPr>
              <a:t>PE</a:t>
            </a:r>
            <a:r>
              <a:rPr lang="zh-CN" altLang="en-US" sz="1800">
                <a:sym typeface="+mn-ea"/>
              </a:rPr>
              <a:t>连接不好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en-US" sz="1800">
                <a:sym typeface="+mn-ea"/>
              </a:rPr>
              <a:t>车载充电机故障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en-US" sz="1800">
                <a:sym typeface="+mn-ea"/>
              </a:rPr>
              <a:t>充电座温度</a:t>
            </a:r>
            <a:r>
              <a:rPr lang="zh-CN" altLang="en-US" sz="1800">
                <a:sym typeface="+mn-ea"/>
              </a:rPr>
              <a:t>原因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endParaRPr lang="zh-CN" altLang="en-US" sz="1800">
              <a:sym typeface="+mn-ea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68383" y="931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交流充电座温度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传感器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43660" y="1831340"/>
            <a:ext cx="5081905" cy="348488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22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、作用：用来检测充电座温度，超过正常工作范围</a:t>
            </a:r>
            <a:r>
              <a:rPr lang="en-US" altLang="zh-CN" sz="1800">
                <a:sym typeface="+mn-ea"/>
              </a:rPr>
              <a:t>-20</a:t>
            </a:r>
            <a:r>
              <a:rPr lang="zh-CN" altLang="en-US" sz="1800">
                <a:sym typeface="+mn-ea"/>
              </a:rPr>
              <a:t>至</a:t>
            </a:r>
            <a:r>
              <a:rPr lang="en-US" altLang="zh-CN" sz="1800">
                <a:sym typeface="+mn-ea"/>
              </a:rPr>
              <a:t>50</a:t>
            </a:r>
            <a:r>
              <a:rPr lang="zh-CN" altLang="en-US" sz="1800">
                <a:sym typeface="+mn-ea"/>
              </a:rPr>
              <a:t>，进行充电安全</a:t>
            </a:r>
            <a:r>
              <a:rPr lang="zh-CN" altLang="en-US" sz="1800">
                <a:sym typeface="+mn-ea"/>
              </a:rPr>
              <a:t>保护。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en-US" altLang="zh-CN" sz="1800">
                <a:sym typeface="+mn-ea"/>
              </a:rPr>
              <a:t>2</a:t>
            </a:r>
            <a:r>
              <a:rPr lang="zh-CN" altLang="en-US" sz="1800">
                <a:sym typeface="+mn-ea"/>
              </a:rPr>
              <a:t>、负温度系数热敏</a:t>
            </a:r>
            <a:r>
              <a:rPr lang="zh-CN" altLang="en-US" sz="1800">
                <a:sym typeface="+mn-ea"/>
              </a:rPr>
              <a:t>电阻。</a:t>
            </a:r>
            <a:endParaRPr lang="zh-CN" altLang="en-US" sz="1800"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en-US" altLang="zh-CN" sz="1800">
                <a:sym typeface="+mn-ea"/>
              </a:rPr>
              <a:t>3</a:t>
            </a:r>
            <a:r>
              <a:rPr lang="zh-CN" altLang="en-US" sz="1800">
                <a:sym typeface="+mn-ea"/>
              </a:rPr>
              <a:t>、检测充电座</a:t>
            </a:r>
            <a:r>
              <a:rPr lang="en-US" altLang="zh-CN" sz="1800">
                <a:sym typeface="+mn-ea"/>
              </a:rPr>
              <a:t>L1</a:t>
            </a:r>
            <a:r>
              <a:rPr lang="zh-CN" altLang="en-US" sz="1800">
                <a:sym typeface="+mn-ea"/>
              </a:rPr>
              <a:t>插孔附近的</a:t>
            </a:r>
            <a:r>
              <a:rPr lang="zh-CN" altLang="en-US" sz="1800">
                <a:sym typeface="+mn-ea"/>
              </a:rPr>
              <a:t>温度。</a:t>
            </a:r>
            <a:endParaRPr lang="zh-CN" altLang="en-US" sz="1800">
              <a:sym typeface="+mn-ea"/>
            </a:endParaRPr>
          </a:p>
        </p:txBody>
      </p:sp>
      <p:pic>
        <p:nvPicPr>
          <p:cNvPr id="2" name="图片 1" descr="QQ浏览器截图202401120817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425" y="3573145"/>
            <a:ext cx="4326890" cy="2493010"/>
          </a:xfrm>
          <a:prstGeom prst="rect">
            <a:avLst/>
          </a:prstGeom>
        </p:spPr>
      </p:pic>
      <p:pic>
        <p:nvPicPr>
          <p:cNvPr id="6" name="图片 5" descr="QQ浏览器截图202401120820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425" y="764540"/>
            <a:ext cx="4264660" cy="237934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7517" y="-27009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625340" y="4755515"/>
            <a:ext cx="4034155" cy="76898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400">
                <a:latin typeface="Arial" panose="020B0604020202020204" pitchFamily="34" charset="0"/>
                <a:ea typeface="微软雅黑" panose="020B0503020204020204" pitchFamily="34" charset="-122"/>
              </a:rPr>
              <a:t>功率受限故障排查</a:t>
            </a:r>
            <a:endParaRPr lang="zh-CN" altLang="en-US" sz="24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6206753" y="365660"/>
            <a:ext cx="6482853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1862188" y="419733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功率受限故障排查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—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诊断仪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使用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349622" y="165578"/>
            <a:ext cx="1411635" cy="995673"/>
            <a:chOff x="5390182" y="1571272"/>
            <a:chExt cx="1411635" cy="995673"/>
          </a:xfrm>
        </p:grpSpPr>
        <p:pic>
          <p:nvPicPr>
            <p:cNvPr id="41" name="图片 4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2" name="矩形 41"/>
            <p:cNvSpPr/>
            <p:nvPr>
              <p:custDataLst>
                <p:tags r:id="rId5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154430" y="1772920"/>
            <a:ext cx="4509770" cy="1625600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en-US" altLang="zh-CN" sz="1800">
                <a:sym typeface="+mn-ea"/>
              </a:rPr>
              <a:t>1</a:t>
            </a:r>
            <a:r>
              <a:rPr lang="zh-CN" altLang="en-US" sz="1800">
                <a:sym typeface="+mn-ea"/>
              </a:rPr>
              <a:t>、汽车智能化程度越来越高，模块化发展是汽车控制的一个发展趋势。所以需要借助诊断仪的能力来帮助我们快速地解决汽车存在的故障</a:t>
            </a:r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9515" y="3716655"/>
            <a:ext cx="4466590" cy="238252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2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、读取故障码：防止假码，要清码后再读码。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P158900 充电口温度采样异常。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、读取数据流，数据流与故障码配合分析故障，故障排查更快，更准确。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1600">
                <a:solidFill>
                  <a:srgbClr val="FF0000"/>
                </a:solidFill>
                <a:sym typeface="+mn-ea"/>
              </a:rPr>
              <a:t>结果显示充电口温度</a:t>
            </a:r>
            <a:r>
              <a:rPr lang="en-US" altLang="zh-CN" sz="1600">
                <a:solidFill>
                  <a:srgbClr val="FF0000"/>
                </a:solidFill>
                <a:sym typeface="+mn-ea"/>
              </a:rPr>
              <a:t>-40</a:t>
            </a:r>
            <a:r>
              <a:rPr lang="zh-CN" altLang="en-US" sz="1600">
                <a:solidFill>
                  <a:srgbClr val="FF0000"/>
                </a:solidFill>
                <a:sym typeface="+mn-ea"/>
              </a:rPr>
              <a:t>°。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" name="图片 2" descr="QQ浏览器截图2023122714130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2375" y="1548130"/>
            <a:ext cx="3121025" cy="2011680"/>
          </a:xfrm>
          <a:prstGeom prst="rect">
            <a:avLst/>
          </a:prstGeom>
        </p:spPr>
      </p:pic>
      <p:pic>
        <p:nvPicPr>
          <p:cNvPr id="5" name="图片 4" descr="QQ浏览器截图2024011211113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9040" y="4220845"/>
            <a:ext cx="3134360" cy="17646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PA" val="v4.0.0"/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TIMING" val="|1.2|0.9|0.8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TIMING" val="|1.2|0.9|0.8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TIMING" val="|1.2|0.9|0.8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TIMING" val="|1.2|0.9|0.8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TIMING" val="|1.2|0.9|0.8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TIMING" val="|1.2|0.9|0.8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TIMING" val="|1.2|0.9|0.8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TIMING" val="|1.2|0.9|0.8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NDgxYTk4YzBkNzhlM2IzNjRmZjY5MzllZjM4YmUzNWYifQ=="/>
  <p:tag name="commondata" val="eyJoZGlkIjoiNTc3ZGEzNzI1MjBjMzJkNzg5NzMzMGI1NmQ2NDIwNjkifQ==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856</Words>
  <Application>WPS 演示</Application>
  <PresentationFormat>宽屏</PresentationFormat>
  <Paragraphs>93</Paragraphs>
  <Slides>12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7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夏甫田13523400970</cp:lastModifiedBy>
  <cp:revision>137</cp:revision>
  <dcterms:created xsi:type="dcterms:W3CDTF">2017-10-15T03:08:00Z</dcterms:created>
  <dcterms:modified xsi:type="dcterms:W3CDTF">2024-01-12T03:30:49Z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2052-12.1.0.16120</vt:lpwstr>
  </property>
</Properties>
</file>