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3"/>
  </p:handoutMasterIdLst>
  <p:sldIdLst>
    <p:sldId id="868" r:id="rId4"/>
    <p:sldId id="884" r:id="rId6"/>
    <p:sldId id="886" r:id="rId7"/>
    <p:sldId id="900" r:id="rId8"/>
    <p:sldId id="899" r:id="rId9"/>
    <p:sldId id="898" r:id="rId10"/>
    <p:sldId id="891" r:id="rId11"/>
    <p:sldId id="896" r:id="rId12"/>
    <p:sldId id="902" r:id="rId13"/>
    <p:sldId id="903" r:id="rId14"/>
    <p:sldId id="904" r:id="rId15"/>
    <p:sldId id="905" r:id="rId16"/>
    <p:sldId id="906" r:id="rId17"/>
    <p:sldId id="907" r:id="rId18"/>
    <p:sldId id="908" r:id="rId19"/>
    <p:sldId id="914" r:id="rId20"/>
    <p:sldId id="913" r:id="rId21"/>
    <p:sldId id="879" r:id="rId22"/>
  </p:sldIdLst>
  <p:sldSz cx="12192000" cy="6858000"/>
  <p:notesSz cx="7099300" cy="10234295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39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52667"/>
    <a:srgbClr val="0665C6"/>
    <a:srgbClr val="022E77"/>
    <a:srgbClr val="030716"/>
    <a:srgbClr val="122F7C"/>
    <a:srgbClr val="93948D"/>
    <a:srgbClr val="000A13"/>
    <a:srgbClr val="B01302"/>
    <a:srgbClr val="4E9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74487" autoAdjust="0"/>
  </p:normalViewPr>
  <p:slideViewPr>
    <p:cSldViewPr showGuides="1">
      <p:cViewPr varScale="1">
        <p:scale>
          <a:sx n="109" d="100"/>
          <a:sy n="109" d="100"/>
        </p:scale>
        <p:origin x="684" y="84"/>
      </p:cViewPr>
      <p:guideLst>
        <p:guide orient="horz" pos="2150"/>
        <p:guide pos="39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32" y="-84"/>
      </p:cViewPr>
      <p:guideLst>
        <p:guide orient="horz" pos="3209"/>
        <p:guide pos="227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219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Line 6"/>
          <p:cNvSpPr>
            <a:spLocks noChangeShapeType="1"/>
          </p:cNvSpPr>
          <p:nvPr/>
        </p:nvSpPr>
        <p:spPr bwMode="auto">
          <a:xfrm>
            <a:off x="309563" y="652463"/>
            <a:ext cx="6335712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381000" y="9437688"/>
            <a:ext cx="6335713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1749425" y="0"/>
            <a:ext cx="3549650" cy="623888"/>
          </a:xfrm>
          <a:prstGeom prst="rect">
            <a:avLst/>
          </a:prstGeom>
          <a:noFill/>
          <a:ln w="38100">
            <a:noFill/>
            <a:miter lim="800000"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注册信息安全专业人员（</a:t>
            </a:r>
            <a:r>
              <a:rPr lang="en-US" altLang="zh-CN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CISP</a:t>
            </a: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）培训讲义</a:t>
            </a:r>
            <a:endParaRPr lang="zh-CN" altLang="en-US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课程：信息安全保障综述</a:t>
            </a:r>
            <a:endParaRPr lang="en-US" altLang="zh-CN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281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  <p:grpSp>
        <p:nvGrpSpPr>
          <p:cNvPr id="88072" name="Group 8"/>
          <p:cNvGrpSpPr/>
          <p:nvPr/>
        </p:nvGrpSpPr>
        <p:grpSpPr bwMode="auto">
          <a:xfrm>
            <a:off x="315913" y="587375"/>
            <a:ext cx="6534150" cy="61913"/>
            <a:chOff x="133" y="96"/>
            <a:chExt cx="4101" cy="33"/>
          </a:xfrm>
        </p:grpSpPr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133" y="107"/>
              <a:ext cx="4101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482" name="Line 10"/>
            <p:cNvSpPr>
              <a:spLocks noChangeShapeType="1"/>
            </p:cNvSpPr>
            <p:nvPr/>
          </p:nvSpPr>
          <p:spPr bwMode="auto">
            <a:xfrm>
              <a:off x="133" y="96"/>
              <a:ext cx="410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2647950" y="209550"/>
            <a:ext cx="2139950" cy="387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900" b="1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信息安全保障培训</a:t>
            </a:r>
            <a:endParaRPr lang="zh-CN" altLang="en-US" sz="1900" b="1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>
            <a:off x="568325" y="4776788"/>
            <a:ext cx="614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5" name="Line 13"/>
          <p:cNvSpPr>
            <a:spLocks noChangeShapeType="1"/>
          </p:cNvSpPr>
          <p:nvPr/>
        </p:nvSpPr>
        <p:spPr bwMode="auto">
          <a:xfrm>
            <a:off x="465138" y="9550400"/>
            <a:ext cx="614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811213" y="7697788"/>
            <a:ext cx="1161794" cy="3308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5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培训笔记：</a:t>
            </a:r>
            <a:endParaRPr lang="zh-CN" altLang="en-US" sz="1500" b="1" u="sng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7" name="Line 15"/>
          <p:cNvSpPr>
            <a:spLocks noChangeShapeType="1"/>
          </p:cNvSpPr>
          <p:nvPr/>
        </p:nvSpPr>
        <p:spPr bwMode="auto">
          <a:xfrm>
            <a:off x="811213" y="81930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811213" y="85359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9" name="Line 17"/>
          <p:cNvSpPr>
            <a:spLocks noChangeShapeType="1"/>
          </p:cNvSpPr>
          <p:nvPr/>
        </p:nvSpPr>
        <p:spPr bwMode="auto">
          <a:xfrm>
            <a:off x="811213" y="8880475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>
            <a:off x="811213" y="9226550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DA2CB8D-AD25-4139-A165-768739BFA224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4DACCBB-5B68-46B0-8149-19ECCC141231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5CC2D1E-934A-4618-A5BD-DC22114901DA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2295CBA-F022-4924-9E69-5251991C90C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7D4780B-3E9F-4F4E-A2F7-3278FDE373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（#）/总页数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0310495" y="6419850"/>
            <a:ext cx="2044700" cy="371475"/>
            <a:chOff x="16237" y="10110"/>
            <a:chExt cx="3220" cy="585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16237" y="10142"/>
              <a:ext cx="3220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" name="图片 2" descr="C:\Users\HH\Desktop\logo-常用3.pnglogo-常用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16313" y="10110"/>
              <a:ext cx="532" cy="5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C:\Users\HH\Desktop\logo-常用3.pnglogo-常用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832850" y="6419850"/>
            <a:ext cx="337820" cy="371475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EF0551A-F837-451E-83FD-630DC32CD1FC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A11D8B4-2FCE-4D4D-A8D2-4015E30B1652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4C1946E-6C12-4746-AECE-05545A950BA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18" Type="http://schemas.openxmlformats.org/officeDocument/2006/relationships/image" Target="../media/image1.pn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image" Target="../media/image3.jpeg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1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5" Type="http://schemas.openxmlformats.org/officeDocument/2006/relationships/notesSlide" Target="../notesSlides/notesSlide10.xml"/><Relationship Id="rId34" Type="http://schemas.openxmlformats.org/officeDocument/2006/relationships/slideLayout" Target="../slideLayouts/slideLayout4.xml"/><Relationship Id="rId33" Type="http://schemas.openxmlformats.org/officeDocument/2006/relationships/tags" Target="../tags/tag136.xml"/><Relationship Id="rId32" Type="http://schemas.openxmlformats.org/officeDocument/2006/relationships/image" Target="../media/image14.png"/><Relationship Id="rId31" Type="http://schemas.openxmlformats.org/officeDocument/2006/relationships/tags" Target="../tags/tag135.xml"/><Relationship Id="rId30" Type="http://schemas.openxmlformats.org/officeDocument/2006/relationships/tags" Target="../tags/tag134.xml"/><Relationship Id="rId3" Type="http://schemas.openxmlformats.org/officeDocument/2006/relationships/tags" Target="../tags/tag108.xml"/><Relationship Id="rId29" Type="http://schemas.openxmlformats.org/officeDocument/2006/relationships/image" Target="../media/image7.png"/><Relationship Id="rId28" Type="http://schemas.openxmlformats.org/officeDocument/2006/relationships/tags" Target="../tags/tag133.xml"/><Relationship Id="rId27" Type="http://schemas.openxmlformats.org/officeDocument/2006/relationships/tags" Target="../tags/tag132.xml"/><Relationship Id="rId26" Type="http://schemas.openxmlformats.org/officeDocument/2006/relationships/tags" Target="../tags/tag131.xml"/><Relationship Id="rId25" Type="http://schemas.openxmlformats.org/officeDocument/2006/relationships/tags" Target="../tags/tag130.xml"/><Relationship Id="rId24" Type="http://schemas.openxmlformats.org/officeDocument/2006/relationships/tags" Target="../tags/tag129.xml"/><Relationship Id="rId23" Type="http://schemas.openxmlformats.org/officeDocument/2006/relationships/tags" Target="../tags/tag128.xml"/><Relationship Id="rId22" Type="http://schemas.openxmlformats.org/officeDocument/2006/relationships/tags" Target="../tags/tag127.xml"/><Relationship Id="rId21" Type="http://schemas.openxmlformats.org/officeDocument/2006/relationships/tags" Target="../tags/tag126.xml"/><Relationship Id="rId20" Type="http://schemas.openxmlformats.org/officeDocument/2006/relationships/tags" Target="../tags/tag125.xml"/><Relationship Id="rId2" Type="http://schemas.openxmlformats.org/officeDocument/2006/relationships/tags" Target="../tags/tag107.xml"/><Relationship Id="rId19" Type="http://schemas.openxmlformats.org/officeDocument/2006/relationships/tags" Target="../tags/tag124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4" Type="http://schemas.openxmlformats.org/officeDocument/2006/relationships/notesSlide" Target="../notesSlides/notesSlide11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157.xml"/><Relationship Id="rId21" Type="http://schemas.openxmlformats.org/officeDocument/2006/relationships/tags" Target="../tags/tag156.xml"/><Relationship Id="rId20" Type="http://schemas.openxmlformats.org/officeDocument/2006/relationships/image" Target="../media/image7.png"/><Relationship Id="rId2" Type="http://schemas.openxmlformats.org/officeDocument/2006/relationships/tags" Target="../tags/tag138.xml"/><Relationship Id="rId19" Type="http://schemas.openxmlformats.org/officeDocument/2006/relationships/tags" Target="../tags/tag155.xml"/><Relationship Id="rId18" Type="http://schemas.openxmlformats.org/officeDocument/2006/relationships/tags" Target="../tags/tag154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3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71.xml"/><Relationship Id="rId16" Type="http://schemas.openxmlformats.org/officeDocument/2006/relationships/image" Target="../media/image16.png"/><Relationship Id="rId15" Type="http://schemas.openxmlformats.org/officeDocument/2006/relationships/tags" Target="../tags/tag170.xml"/><Relationship Id="rId14" Type="http://schemas.openxmlformats.org/officeDocument/2006/relationships/image" Target="../media/image15.png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image" Target="../media/image7.png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../media/image8.png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image" Target="../media/image11.jpeg"/><Relationship Id="rId1" Type="http://schemas.openxmlformats.org/officeDocument/2006/relationships/tags" Target="../tags/tag17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tags" Target="../tags/tag17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99.xml"/><Relationship Id="rId16" Type="http://schemas.openxmlformats.org/officeDocument/2006/relationships/image" Target="../media/image19.png"/><Relationship Id="rId15" Type="http://schemas.openxmlformats.org/officeDocument/2006/relationships/tags" Target="../tags/tag198.xml"/><Relationship Id="rId14" Type="http://schemas.openxmlformats.org/officeDocument/2006/relationships/image" Target="../media/image18.png"/><Relationship Id="rId13" Type="http://schemas.openxmlformats.org/officeDocument/2006/relationships/tags" Target="../tags/tag197.xml"/><Relationship Id="rId12" Type="http://schemas.openxmlformats.org/officeDocument/2006/relationships/image" Target="../media/image17.png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tags" Target="../tags/tag18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image" Target="../media/image8.png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image" Target="../media/image11.jpeg"/><Relationship Id="rId1" Type="http://schemas.openxmlformats.org/officeDocument/2006/relationships/tags" Target="../tags/tag20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image" Target="../media/image7.png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image" Target="../media/image4.pn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6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image" Target="../media/image8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48.xml"/><Relationship Id="rId5" Type="http://schemas.openxmlformats.org/officeDocument/2006/relationships/image" Target="../media/image9.png"/><Relationship Id="rId4" Type="http://schemas.openxmlformats.org/officeDocument/2006/relationships/tags" Target="../tags/tag47.xml"/><Relationship Id="rId3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61.xml"/><Relationship Id="rId14" Type="http://schemas.openxmlformats.org/officeDocument/2006/relationships/image" Target="../media/image10.png"/><Relationship Id="rId13" Type="http://schemas.openxmlformats.org/officeDocument/2006/relationships/tags" Target="../tags/tag60.xml"/><Relationship Id="rId12" Type="http://schemas.openxmlformats.org/officeDocument/2006/relationships/image" Target="../media/image7.png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8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11.jpeg"/><Relationship Id="rId1" Type="http://schemas.openxmlformats.org/officeDocument/2006/relationships/tags" Target="../tags/tag6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80.xml"/><Relationship Id="rId16" Type="http://schemas.openxmlformats.org/officeDocument/2006/relationships/image" Target="../media/image13.png"/><Relationship Id="rId15" Type="http://schemas.openxmlformats.org/officeDocument/2006/relationships/image" Target="../media/image12.png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image" Target="../media/image7.png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9" Type="http://schemas.openxmlformats.org/officeDocument/2006/relationships/notesSlide" Target="../notesSlides/notesSlide9.xml"/><Relationship Id="rId28" Type="http://schemas.openxmlformats.org/officeDocument/2006/relationships/slideLayout" Target="../slideLayouts/slideLayout4.xml"/><Relationship Id="rId27" Type="http://schemas.openxmlformats.org/officeDocument/2006/relationships/tags" Target="../tags/tag105.xml"/><Relationship Id="rId26" Type="http://schemas.openxmlformats.org/officeDocument/2006/relationships/tags" Target="../tags/tag104.xml"/><Relationship Id="rId25" Type="http://schemas.openxmlformats.org/officeDocument/2006/relationships/tags" Target="../tags/tag103.xml"/><Relationship Id="rId24" Type="http://schemas.openxmlformats.org/officeDocument/2006/relationships/tags" Target="../tags/tag102.xml"/><Relationship Id="rId23" Type="http://schemas.openxmlformats.org/officeDocument/2006/relationships/tags" Target="../tags/tag101.xml"/><Relationship Id="rId22" Type="http://schemas.openxmlformats.org/officeDocument/2006/relationships/tags" Target="../tags/tag100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tags" Target="../tags/tag82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image" Target="../media/image14.png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image" Target="../media/image7.png"/><Relationship Id="rId10" Type="http://schemas.openxmlformats.org/officeDocument/2006/relationships/tags" Target="../tags/tag90.xml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9253" y="939992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996315" y="1885950"/>
            <a:ext cx="5854700" cy="120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惯性导航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27760" y="3468370"/>
            <a:ext cx="5689600" cy="565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Integrated inertial navigation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059305" y="4221480"/>
            <a:ext cx="3728085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合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惯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性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导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航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48225" name="PA_组合 948224"/>
          <p:cNvGrpSpPr/>
          <p:nvPr>
            <p:custDataLst>
              <p:tags r:id="rId1"/>
            </p:custDataLst>
          </p:nvPr>
        </p:nvGrpSpPr>
        <p:grpSpPr>
          <a:xfrm>
            <a:off x="820249" y="1479186"/>
            <a:ext cx="4511325" cy="1969010"/>
            <a:chOff x="3457404" y="2062751"/>
            <a:chExt cx="4511325" cy="1969010"/>
          </a:xfrm>
        </p:grpSpPr>
        <p:grpSp>
          <p:nvGrpSpPr>
            <p:cNvPr id="7" name="PA_iSľiḑè"/>
            <p:cNvGrpSpPr/>
            <p:nvPr>
              <p:custDataLst>
                <p:tags r:id="rId2"/>
              </p:custDataLst>
            </p:nvPr>
          </p:nvGrpSpPr>
          <p:grpSpPr>
            <a:xfrm rot="20834396">
              <a:off x="5877071" y="2357160"/>
              <a:ext cx="2091658" cy="1674601"/>
              <a:chOff x="6209776" y="2964464"/>
              <a:chExt cx="2091658" cy="1674601"/>
            </a:xfrm>
          </p:grpSpPr>
          <p:grpSp>
            <p:nvGrpSpPr>
              <p:cNvPr id="10" name="íṧḻïḍè"/>
              <p:cNvGrpSpPr/>
              <p:nvPr/>
            </p:nvGrpSpPr>
            <p:grpSpPr>
              <a:xfrm rot="16902765">
                <a:off x="7154444" y="3492075"/>
                <a:ext cx="1530900" cy="763080"/>
                <a:chOff x="4332404" y="4149006"/>
                <a:chExt cx="1530900" cy="763080"/>
              </a:xfrm>
            </p:grpSpPr>
            <p:sp>
              <p:nvSpPr>
                <p:cNvPr id="18" name="ïṡľïḍê"/>
                <p:cNvSpPr/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4987658" y="4417980"/>
                  <a:ext cx="195510" cy="1966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9" name="íś1iḍè"/>
                <p:cNvSpPr/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4351362" y="4172704"/>
                  <a:ext cx="1492983" cy="696726"/>
                </a:xfrm>
                <a:custGeom>
                  <a:avLst/>
                  <a:gdLst>
                    <a:gd name="T0" fmla="*/ 160 w 312"/>
                    <a:gd name="T1" fmla="*/ 91 h 145"/>
                    <a:gd name="T2" fmla="*/ 153 w 312"/>
                    <a:gd name="T3" fmla="*/ 92 h 145"/>
                    <a:gd name="T4" fmla="*/ 147 w 312"/>
                    <a:gd name="T5" fmla="*/ 91 h 145"/>
                    <a:gd name="T6" fmla="*/ 147 w 312"/>
                    <a:gd name="T7" fmla="*/ 145 h 145"/>
                    <a:gd name="T8" fmla="*/ 160 w 312"/>
                    <a:gd name="T9" fmla="*/ 145 h 145"/>
                    <a:gd name="T10" fmla="*/ 160 w 312"/>
                    <a:gd name="T11" fmla="*/ 91 h 145"/>
                    <a:gd name="T12" fmla="*/ 9 w 312"/>
                    <a:gd name="T13" fmla="*/ 4 h 145"/>
                    <a:gd name="T14" fmla="*/ 0 w 312"/>
                    <a:gd name="T15" fmla="*/ 14 h 145"/>
                    <a:gd name="T16" fmla="*/ 133 w 312"/>
                    <a:gd name="T17" fmla="*/ 77 h 145"/>
                    <a:gd name="T18" fmla="*/ 133 w 312"/>
                    <a:gd name="T19" fmla="*/ 71 h 145"/>
                    <a:gd name="T20" fmla="*/ 134 w 312"/>
                    <a:gd name="T21" fmla="*/ 63 h 145"/>
                    <a:gd name="T22" fmla="*/ 9 w 312"/>
                    <a:gd name="T23" fmla="*/ 4 h 145"/>
                    <a:gd name="T24" fmla="*/ 302 w 312"/>
                    <a:gd name="T25" fmla="*/ 0 h 145"/>
                    <a:gd name="T26" fmla="*/ 172 w 312"/>
                    <a:gd name="T27" fmla="*/ 63 h 145"/>
                    <a:gd name="T28" fmla="*/ 174 w 312"/>
                    <a:gd name="T29" fmla="*/ 71 h 145"/>
                    <a:gd name="T30" fmla="*/ 173 w 312"/>
                    <a:gd name="T31" fmla="*/ 77 h 145"/>
                    <a:gd name="T32" fmla="*/ 312 w 312"/>
                    <a:gd name="T33" fmla="*/ 9 h 145"/>
                    <a:gd name="T34" fmla="*/ 302 w 312"/>
                    <a:gd name="T3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2" h="145">
                      <a:moveTo>
                        <a:pt x="160" y="91"/>
                      </a:moveTo>
                      <a:cubicBezTo>
                        <a:pt x="158" y="92"/>
                        <a:pt x="156" y="92"/>
                        <a:pt x="153" y="92"/>
                      </a:cubicBezTo>
                      <a:cubicBezTo>
                        <a:pt x="151" y="92"/>
                        <a:pt x="149" y="92"/>
                        <a:pt x="147" y="91"/>
                      </a:cubicBezTo>
                      <a:cubicBezTo>
                        <a:pt x="147" y="145"/>
                        <a:pt x="147" y="145"/>
                        <a:pt x="147" y="145"/>
                      </a:cubicBezTo>
                      <a:cubicBezTo>
                        <a:pt x="160" y="145"/>
                        <a:pt x="160" y="145"/>
                        <a:pt x="160" y="145"/>
                      </a:cubicBezTo>
                      <a:cubicBezTo>
                        <a:pt x="160" y="91"/>
                        <a:pt x="160" y="91"/>
                        <a:pt x="160" y="91"/>
                      </a:cubicBezTo>
                      <a:moveTo>
                        <a:pt x="9" y="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6" y="50"/>
                        <a:pt x="83" y="72"/>
                        <a:pt x="133" y="77"/>
                      </a:cubicBezTo>
                      <a:cubicBezTo>
                        <a:pt x="133" y="75"/>
                        <a:pt x="133" y="73"/>
                        <a:pt x="133" y="71"/>
                      </a:cubicBezTo>
                      <a:cubicBezTo>
                        <a:pt x="133" y="69"/>
                        <a:pt x="133" y="66"/>
                        <a:pt x="134" y="63"/>
                      </a:cubicBezTo>
                      <a:cubicBezTo>
                        <a:pt x="87" y="59"/>
                        <a:pt x="43" y="39"/>
                        <a:pt x="9" y="4"/>
                      </a:cubicBezTo>
                      <a:moveTo>
                        <a:pt x="302" y="0"/>
                      </a:moveTo>
                      <a:cubicBezTo>
                        <a:pt x="268" y="36"/>
                        <a:pt x="222" y="59"/>
                        <a:pt x="172" y="63"/>
                      </a:cubicBezTo>
                      <a:cubicBezTo>
                        <a:pt x="174" y="66"/>
                        <a:pt x="174" y="69"/>
                        <a:pt x="174" y="71"/>
                      </a:cubicBezTo>
                      <a:cubicBezTo>
                        <a:pt x="174" y="73"/>
                        <a:pt x="174" y="75"/>
                        <a:pt x="173" y="77"/>
                      </a:cubicBezTo>
                      <a:cubicBezTo>
                        <a:pt x="226" y="72"/>
                        <a:pt x="276" y="48"/>
                        <a:pt x="312" y="9"/>
                      </a:cubicBezTo>
                      <a:cubicBezTo>
                        <a:pt x="302" y="0"/>
                        <a:pt x="302" y="0"/>
                        <a:pt x="302" y="0"/>
                      </a:cubicBezTo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0" name="îśļïďê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5781545" y="4149006"/>
                  <a:ext cx="81759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1" name="îš1ïḑé"/>
                <p:cNvSpPr/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5044533" y="4825588"/>
                  <a:ext cx="81759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2" name="iŝḷiḍê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4332404" y="4172704"/>
                  <a:ext cx="85314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3" name="íṧľíḑé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5039793" y="4470116"/>
                  <a:ext cx="91238" cy="91238"/>
                </a:xfrm>
                <a:prstGeom prst="ellipse">
                  <a:avLst/>
                </a:prstGeom>
                <a:solidFill>
                  <a:srgbClr val="E6EB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" name="íṥľidê"/>
              <p:cNvGrpSpPr/>
              <p:nvPr/>
            </p:nvGrpSpPr>
            <p:grpSpPr>
              <a:xfrm>
                <a:off x="6209776" y="2964464"/>
                <a:ext cx="1471983" cy="1471983"/>
                <a:chOff x="6507779" y="2708920"/>
                <a:chExt cx="1471983" cy="1471983"/>
              </a:xfrm>
            </p:grpSpPr>
            <p:sp>
              <p:nvSpPr>
                <p:cNvPr id="12" name="iṡḻíḍè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6507779" y="2708920"/>
                  <a:ext cx="1471983" cy="1471983"/>
                </a:xfrm>
                <a:prstGeom prst="ellipse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" name="ïşlîďé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6592176" y="2791104"/>
                  <a:ext cx="1302213" cy="1304582"/>
                </a:xfrm>
                <a:prstGeom prst="ellipse">
                  <a:avLst/>
                </a:prstGeom>
                <a:solidFill>
                  <a:srgbClr val="0526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" name="ïSḷïḑé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6721331" y="2915519"/>
                  <a:ext cx="689616" cy="575864"/>
                </a:xfrm>
                <a:custGeom>
                  <a:avLst/>
                  <a:gdLst>
                    <a:gd name="T0" fmla="*/ 0 w 144"/>
                    <a:gd name="T1" fmla="*/ 119 h 120"/>
                    <a:gd name="T2" fmla="*/ 0 w 144"/>
                    <a:gd name="T3" fmla="*/ 118 h 120"/>
                    <a:gd name="T4" fmla="*/ 0 w 144"/>
                    <a:gd name="T5" fmla="*/ 117 h 120"/>
                    <a:gd name="T6" fmla="*/ 0 w 144"/>
                    <a:gd name="T7" fmla="*/ 116 h 120"/>
                    <a:gd name="T8" fmla="*/ 0 w 144"/>
                    <a:gd name="T9" fmla="*/ 116 h 120"/>
                    <a:gd name="T10" fmla="*/ 0 w 144"/>
                    <a:gd name="T11" fmla="*/ 115 h 120"/>
                    <a:gd name="T12" fmla="*/ 0 w 144"/>
                    <a:gd name="T13" fmla="*/ 114 h 120"/>
                    <a:gd name="T14" fmla="*/ 0 w 144"/>
                    <a:gd name="T15" fmla="*/ 114 h 120"/>
                    <a:gd name="T16" fmla="*/ 0 w 144"/>
                    <a:gd name="T17" fmla="*/ 113 h 120"/>
                    <a:gd name="T18" fmla="*/ 0 w 144"/>
                    <a:gd name="T19" fmla="*/ 112 h 120"/>
                    <a:gd name="T20" fmla="*/ 0 w 144"/>
                    <a:gd name="T21" fmla="*/ 112 h 120"/>
                    <a:gd name="T22" fmla="*/ 0 w 144"/>
                    <a:gd name="T23" fmla="*/ 111 h 120"/>
                    <a:gd name="T24" fmla="*/ 0 w 144"/>
                    <a:gd name="T25" fmla="*/ 110 h 120"/>
                    <a:gd name="T26" fmla="*/ 144 w 144"/>
                    <a:gd name="T27" fmla="*/ 6 h 120"/>
                    <a:gd name="T28" fmla="*/ 142 w 144"/>
                    <a:gd name="T29" fmla="*/ 5 h 120"/>
                    <a:gd name="T30" fmla="*/ 142 w 144"/>
                    <a:gd name="T31" fmla="*/ 5 h 120"/>
                    <a:gd name="T32" fmla="*/ 141 w 144"/>
                    <a:gd name="T33" fmla="*/ 5 h 120"/>
                    <a:gd name="T34" fmla="*/ 140 w 144"/>
                    <a:gd name="T35" fmla="*/ 5 h 120"/>
                    <a:gd name="T36" fmla="*/ 140 w 144"/>
                    <a:gd name="T37" fmla="*/ 4 h 120"/>
                    <a:gd name="T38" fmla="*/ 139 w 144"/>
                    <a:gd name="T39" fmla="*/ 4 h 120"/>
                    <a:gd name="T40" fmla="*/ 139 w 144"/>
                    <a:gd name="T41" fmla="*/ 4 h 120"/>
                    <a:gd name="T42" fmla="*/ 138 w 144"/>
                    <a:gd name="T43" fmla="*/ 4 h 120"/>
                    <a:gd name="T44" fmla="*/ 138 w 144"/>
                    <a:gd name="T45" fmla="*/ 4 h 120"/>
                    <a:gd name="T46" fmla="*/ 137 w 144"/>
                    <a:gd name="T47" fmla="*/ 4 h 120"/>
                    <a:gd name="T48" fmla="*/ 136 w 144"/>
                    <a:gd name="T49" fmla="*/ 3 h 120"/>
                    <a:gd name="T50" fmla="*/ 136 w 144"/>
                    <a:gd name="T51" fmla="*/ 3 h 120"/>
                    <a:gd name="T52" fmla="*/ 135 w 144"/>
                    <a:gd name="T53" fmla="*/ 3 h 120"/>
                    <a:gd name="T54" fmla="*/ 134 w 144"/>
                    <a:gd name="T55" fmla="*/ 3 h 120"/>
                    <a:gd name="T56" fmla="*/ 133 w 144"/>
                    <a:gd name="T57" fmla="*/ 3 h 120"/>
                    <a:gd name="T58" fmla="*/ 132 w 144"/>
                    <a:gd name="T59" fmla="*/ 2 h 120"/>
                    <a:gd name="T60" fmla="*/ 132 w 144"/>
                    <a:gd name="T61" fmla="*/ 2 h 120"/>
                    <a:gd name="T62" fmla="*/ 131 w 144"/>
                    <a:gd name="T63" fmla="*/ 2 h 120"/>
                    <a:gd name="T64" fmla="*/ 130 w 144"/>
                    <a:gd name="T65" fmla="*/ 2 h 120"/>
                    <a:gd name="T66" fmla="*/ 129 w 144"/>
                    <a:gd name="T67" fmla="*/ 2 h 120"/>
                    <a:gd name="T68" fmla="*/ 128 w 144"/>
                    <a:gd name="T69" fmla="*/ 2 h 120"/>
                    <a:gd name="T70" fmla="*/ 127 w 144"/>
                    <a:gd name="T71" fmla="*/ 2 h 120"/>
                    <a:gd name="T72" fmla="*/ 126 w 144"/>
                    <a:gd name="T73" fmla="*/ 1 h 120"/>
                    <a:gd name="T74" fmla="*/ 126 w 144"/>
                    <a:gd name="T75" fmla="*/ 1 h 120"/>
                    <a:gd name="T76" fmla="*/ 125 w 144"/>
                    <a:gd name="T77" fmla="*/ 1 h 120"/>
                    <a:gd name="T78" fmla="*/ 124 w 144"/>
                    <a:gd name="T79" fmla="*/ 1 h 120"/>
                    <a:gd name="T80" fmla="*/ 123 w 144"/>
                    <a:gd name="T81" fmla="*/ 1 h 120"/>
                    <a:gd name="T82" fmla="*/ 122 w 144"/>
                    <a:gd name="T83" fmla="*/ 1 h 120"/>
                    <a:gd name="T84" fmla="*/ 122 w 144"/>
                    <a:gd name="T85" fmla="*/ 1 h 120"/>
                    <a:gd name="T86" fmla="*/ 121 w 144"/>
                    <a:gd name="T87" fmla="*/ 1 h 120"/>
                    <a:gd name="T88" fmla="*/ 121 w 144"/>
                    <a:gd name="T89" fmla="*/ 1 h 120"/>
                    <a:gd name="T90" fmla="*/ 120 w 144"/>
                    <a:gd name="T91" fmla="*/ 1 h 120"/>
                    <a:gd name="T92" fmla="*/ 119 w 144"/>
                    <a:gd name="T93" fmla="*/ 1 h 120"/>
                    <a:gd name="T94" fmla="*/ 119 w 144"/>
                    <a:gd name="T95" fmla="*/ 1 h 120"/>
                    <a:gd name="T96" fmla="*/ 118 w 144"/>
                    <a:gd name="T97" fmla="*/ 0 h 120"/>
                    <a:gd name="T98" fmla="*/ 118 w 144"/>
                    <a:gd name="T99" fmla="*/ 0 h 120"/>
                    <a:gd name="T100" fmla="*/ 117 w 144"/>
                    <a:gd name="T101" fmla="*/ 0 h 120"/>
                    <a:gd name="T102" fmla="*/ 116 w 144"/>
                    <a:gd name="T103" fmla="*/ 0 h 120"/>
                    <a:gd name="T104" fmla="*/ 116 w 144"/>
                    <a:gd name="T105" fmla="*/ 0 h 120"/>
                    <a:gd name="T106" fmla="*/ 115 w 144"/>
                    <a:gd name="T107" fmla="*/ 0 h 120"/>
                    <a:gd name="T108" fmla="*/ 114 w 144"/>
                    <a:gd name="T109" fmla="*/ 0 h 120"/>
                    <a:gd name="T110" fmla="*/ 114 w 144"/>
                    <a:gd name="T111" fmla="*/ 0 h 120"/>
                    <a:gd name="T112" fmla="*/ 113 w 144"/>
                    <a:gd name="T113" fmla="*/ 0 h 120"/>
                    <a:gd name="T114" fmla="*/ 113 w 144"/>
                    <a:gd name="T115" fmla="*/ 0 h 120"/>
                    <a:gd name="T116" fmla="*/ 112 w 144"/>
                    <a:gd name="T117" fmla="*/ 0 h 120"/>
                    <a:gd name="T118" fmla="*/ 111 w 144"/>
                    <a:gd name="T119" fmla="*/ 0 h 120"/>
                    <a:gd name="T120" fmla="*/ 111 w 144"/>
                    <a:gd name="T121" fmla="*/ 0 h 120"/>
                    <a:gd name="T122" fmla="*/ 110 w 144"/>
                    <a:gd name="T12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4" h="120">
                      <a:moveTo>
                        <a:pt x="0" y="120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moveTo>
                        <a:pt x="0" y="120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5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144" y="6"/>
                      </a:moveTo>
                      <a:cubicBezTo>
                        <a:pt x="144" y="6"/>
                        <a:pt x="144" y="6"/>
                        <a:pt x="144" y="6"/>
                      </a:cubicBezTo>
                      <a:cubicBezTo>
                        <a:pt x="144" y="6"/>
                        <a:pt x="144" y="6"/>
                        <a:pt x="144" y="6"/>
                      </a:cubicBezTo>
                      <a:moveTo>
                        <a:pt x="143" y="5"/>
                      </a:move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moveTo>
                        <a:pt x="143" y="5"/>
                      </a:move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0" y="5"/>
                      </a:moveTo>
                      <a:cubicBezTo>
                        <a:pt x="140" y="5"/>
                        <a:pt x="141" y="5"/>
                        <a:pt x="141" y="5"/>
                      </a:cubicBezTo>
                      <a:cubicBezTo>
                        <a:pt x="141" y="5"/>
                        <a:pt x="140" y="5"/>
                        <a:pt x="140" y="5"/>
                      </a:cubicBezTo>
                      <a:moveTo>
                        <a:pt x="140" y="5"/>
                      </a:move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8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6" y="3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5" y="3"/>
                      </a:moveTo>
                      <a:cubicBezTo>
                        <a:pt x="135" y="3"/>
                        <a:pt x="136" y="3"/>
                        <a:pt x="136" y="3"/>
                      </a:cubicBezTo>
                      <a:cubicBezTo>
                        <a:pt x="136" y="3"/>
                        <a:pt x="135" y="3"/>
                        <a:pt x="135" y="3"/>
                      </a:cubicBezTo>
                      <a:moveTo>
                        <a:pt x="135" y="3"/>
                      </a:move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moveTo>
                        <a:pt x="135" y="3"/>
                      </a:move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moveTo>
                        <a:pt x="134" y="3"/>
                      </a:moveTo>
                      <a:cubicBezTo>
                        <a:pt x="134" y="3"/>
                        <a:pt x="135" y="3"/>
                        <a:pt x="135" y="3"/>
                      </a:cubicBezTo>
                      <a:cubicBezTo>
                        <a:pt x="135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3" y="3"/>
                      </a:moveTo>
                      <a:cubicBezTo>
                        <a:pt x="133" y="3"/>
                        <a:pt x="134" y="3"/>
                        <a:pt x="134" y="3"/>
                      </a:cubicBezTo>
                      <a:cubicBezTo>
                        <a:pt x="134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2" y="2"/>
                      </a:moveTo>
                      <a:cubicBezTo>
                        <a:pt x="132" y="3"/>
                        <a:pt x="133" y="3"/>
                        <a:pt x="133" y="3"/>
                      </a:cubicBezTo>
                      <a:cubicBezTo>
                        <a:pt x="133" y="3"/>
                        <a:pt x="132" y="3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29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29" y="2"/>
                      </a:cubicBezTo>
                      <a:moveTo>
                        <a:pt x="129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moveTo>
                        <a:pt x="129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moveTo>
                        <a:pt x="128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8" y="2"/>
                      </a:cubicBezTo>
                      <a:moveTo>
                        <a:pt x="128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moveTo>
                        <a:pt x="128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moveTo>
                        <a:pt x="127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7" y="2"/>
                      </a:cubicBezTo>
                      <a:moveTo>
                        <a:pt x="127" y="1"/>
                      </a:move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1"/>
                      </a:cubicBezTo>
                      <a:moveTo>
                        <a:pt x="127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moveTo>
                        <a:pt x="126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5" y="1"/>
                      </a:moveTo>
                      <a:cubicBezTo>
                        <a:pt x="125" y="1"/>
                        <a:pt x="126" y="1"/>
                        <a:pt x="126" y="1"/>
                      </a:cubicBezTo>
                      <a:cubicBezTo>
                        <a:pt x="126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4" y="1"/>
                      </a:moveTo>
                      <a:cubicBezTo>
                        <a:pt x="124" y="1"/>
                        <a:pt x="125" y="1"/>
                        <a:pt x="125" y="1"/>
                      </a:cubicBezTo>
                      <a:cubicBezTo>
                        <a:pt x="125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4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2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20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0"/>
                      </a:move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6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5" y="0"/>
                      </a:moveTo>
                      <a:cubicBezTo>
                        <a:pt x="115" y="0"/>
                        <a:pt x="116" y="0"/>
                        <a:pt x="116" y="0"/>
                      </a:cubicBezTo>
                      <a:cubicBezTo>
                        <a:pt x="116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1" y="0"/>
                      </a:moveTo>
                      <a:cubicBezTo>
                        <a:pt x="111" y="0"/>
                        <a:pt x="112" y="0"/>
                        <a:pt x="112" y="0"/>
                      </a:cubicBezTo>
                      <a:cubicBezTo>
                        <a:pt x="112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</a:path>
                  </a:pathLst>
                </a:custGeom>
                <a:solidFill>
                  <a:srgbClr val="B2BC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6" name="ïsḻiḓé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6721331" y="2915519"/>
                  <a:ext cx="943186" cy="945555"/>
                </a:xfrm>
                <a:custGeom>
                  <a:avLst/>
                  <a:gdLst>
                    <a:gd name="T0" fmla="*/ 0 w 197"/>
                    <a:gd name="T1" fmla="*/ 110 h 197"/>
                    <a:gd name="T2" fmla="*/ 0 w 197"/>
                    <a:gd name="T3" fmla="*/ 111 h 197"/>
                    <a:gd name="T4" fmla="*/ 0 w 197"/>
                    <a:gd name="T5" fmla="*/ 112 h 197"/>
                    <a:gd name="T6" fmla="*/ 0 w 197"/>
                    <a:gd name="T7" fmla="*/ 112 h 197"/>
                    <a:gd name="T8" fmla="*/ 0 w 197"/>
                    <a:gd name="T9" fmla="*/ 113 h 197"/>
                    <a:gd name="T10" fmla="*/ 0 w 197"/>
                    <a:gd name="T11" fmla="*/ 114 h 197"/>
                    <a:gd name="T12" fmla="*/ 0 w 197"/>
                    <a:gd name="T13" fmla="*/ 115 h 197"/>
                    <a:gd name="T14" fmla="*/ 0 w 197"/>
                    <a:gd name="T15" fmla="*/ 116 h 197"/>
                    <a:gd name="T16" fmla="*/ 0 w 197"/>
                    <a:gd name="T17" fmla="*/ 117 h 197"/>
                    <a:gd name="T18" fmla="*/ 0 w 197"/>
                    <a:gd name="T19" fmla="*/ 118 h 197"/>
                    <a:gd name="T20" fmla="*/ 0 w 197"/>
                    <a:gd name="T21" fmla="*/ 119 h 197"/>
                    <a:gd name="T22" fmla="*/ 0 w 197"/>
                    <a:gd name="T23" fmla="*/ 120 h 197"/>
                    <a:gd name="T24" fmla="*/ 143 w 197"/>
                    <a:gd name="T25" fmla="*/ 5 h 197"/>
                    <a:gd name="T26" fmla="*/ 142 w 197"/>
                    <a:gd name="T27" fmla="*/ 5 h 197"/>
                    <a:gd name="T28" fmla="*/ 141 w 197"/>
                    <a:gd name="T29" fmla="*/ 5 h 197"/>
                    <a:gd name="T30" fmla="*/ 141 w 197"/>
                    <a:gd name="T31" fmla="*/ 5 h 197"/>
                    <a:gd name="T32" fmla="*/ 140 w 197"/>
                    <a:gd name="T33" fmla="*/ 4 h 197"/>
                    <a:gd name="T34" fmla="*/ 139 w 197"/>
                    <a:gd name="T35" fmla="*/ 4 h 197"/>
                    <a:gd name="T36" fmla="*/ 139 w 197"/>
                    <a:gd name="T37" fmla="*/ 4 h 197"/>
                    <a:gd name="T38" fmla="*/ 138 w 197"/>
                    <a:gd name="T39" fmla="*/ 4 h 197"/>
                    <a:gd name="T40" fmla="*/ 137 w 197"/>
                    <a:gd name="T41" fmla="*/ 4 h 197"/>
                    <a:gd name="T42" fmla="*/ 136 w 197"/>
                    <a:gd name="T43" fmla="*/ 3 h 197"/>
                    <a:gd name="T44" fmla="*/ 136 w 197"/>
                    <a:gd name="T45" fmla="*/ 3 h 197"/>
                    <a:gd name="T46" fmla="*/ 135 w 197"/>
                    <a:gd name="T47" fmla="*/ 3 h 197"/>
                    <a:gd name="T48" fmla="*/ 134 w 197"/>
                    <a:gd name="T49" fmla="*/ 3 h 197"/>
                    <a:gd name="T50" fmla="*/ 133 w 197"/>
                    <a:gd name="T51" fmla="*/ 3 h 197"/>
                    <a:gd name="T52" fmla="*/ 132 w 197"/>
                    <a:gd name="T53" fmla="*/ 2 h 197"/>
                    <a:gd name="T54" fmla="*/ 131 w 197"/>
                    <a:gd name="T55" fmla="*/ 2 h 197"/>
                    <a:gd name="T56" fmla="*/ 130 w 197"/>
                    <a:gd name="T57" fmla="*/ 2 h 197"/>
                    <a:gd name="T58" fmla="*/ 129 w 197"/>
                    <a:gd name="T59" fmla="*/ 2 h 197"/>
                    <a:gd name="T60" fmla="*/ 128 w 197"/>
                    <a:gd name="T61" fmla="*/ 2 h 197"/>
                    <a:gd name="T62" fmla="*/ 127 w 197"/>
                    <a:gd name="T63" fmla="*/ 1 h 197"/>
                    <a:gd name="T64" fmla="*/ 126 w 197"/>
                    <a:gd name="T65" fmla="*/ 1 h 197"/>
                    <a:gd name="T66" fmla="*/ 125 w 197"/>
                    <a:gd name="T67" fmla="*/ 1 h 197"/>
                    <a:gd name="T68" fmla="*/ 124 w 197"/>
                    <a:gd name="T69" fmla="*/ 1 h 197"/>
                    <a:gd name="T70" fmla="*/ 123 w 197"/>
                    <a:gd name="T71" fmla="*/ 1 h 197"/>
                    <a:gd name="T72" fmla="*/ 122 w 197"/>
                    <a:gd name="T73" fmla="*/ 1 h 197"/>
                    <a:gd name="T74" fmla="*/ 122 w 197"/>
                    <a:gd name="T75" fmla="*/ 1 h 197"/>
                    <a:gd name="T76" fmla="*/ 121 w 197"/>
                    <a:gd name="T77" fmla="*/ 1 h 197"/>
                    <a:gd name="T78" fmla="*/ 120 w 197"/>
                    <a:gd name="T79" fmla="*/ 1 h 197"/>
                    <a:gd name="T80" fmla="*/ 120 w 197"/>
                    <a:gd name="T81" fmla="*/ 1 h 197"/>
                    <a:gd name="T82" fmla="*/ 119 w 197"/>
                    <a:gd name="T83" fmla="*/ 1 h 197"/>
                    <a:gd name="T84" fmla="*/ 118 w 197"/>
                    <a:gd name="T85" fmla="*/ 0 h 197"/>
                    <a:gd name="T86" fmla="*/ 117 w 197"/>
                    <a:gd name="T87" fmla="*/ 0 h 197"/>
                    <a:gd name="T88" fmla="*/ 117 w 197"/>
                    <a:gd name="T89" fmla="*/ 0 h 197"/>
                    <a:gd name="T90" fmla="*/ 116 w 197"/>
                    <a:gd name="T91" fmla="*/ 0 h 197"/>
                    <a:gd name="T92" fmla="*/ 115 w 197"/>
                    <a:gd name="T93" fmla="*/ 0 h 197"/>
                    <a:gd name="T94" fmla="*/ 114 w 197"/>
                    <a:gd name="T95" fmla="*/ 0 h 197"/>
                    <a:gd name="T96" fmla="*/ 114 w 197"/>
                    <a:gd name="T97" fmla="*/ 0 h 197"/>
                    <a:gd name="T98" fmla="*/ 113 w 197"/>
                    <a:gd name="T99" fmla="*/ 0 h 197"/>
                    <a:gd name="T100" fmla="*/ 112 w 197"/>
                    <a:gd name="T101" fmla="*/ 0 h 197"/>
                    <a:gd name="T102" fmla="*/ 111 w 197"/>
                    <a:gd name="T103" fmla="*/ 0 h 197"/>
                    <a:gd name="T104" fmla="*/ 111 w 197"/>
                    <a:gd name="T105" fmla="*/ 0 h 197"/>
                    <a:gd name="T106" fmla="*/ 110 w 197"/>
                    <a:gd name="T10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97" h="197">
                      <a:moveTo>
                        <a:pt x="109" y="0"/>
                      </a:moveTo>
                      <a:cubicBezTo>
                        <a:pt x="49" y="0"/>
                        <a:pt x="0" y="49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3" y="152"/>
                        <a:pt x="20" y="179"/>
                        <a:pt x="44" y="197"/>
                      </a:cubicBezTo>
                      <a:cubicBezTo>
                        <a:pt x="30" y="179"/>
                        <a:pt x="22" y="156"/>
                        <a:pt x="22" y="132"/>
                      </a:cubicBezTo>
                      <a:cubicBezTo>
                        <a:pt x="22" y="71"/>
                        <a:pt x="71" y="22"/>
                        <a:pt x="132" y="22"/>
                      </a:cubicBezTo>
                      <a:cubicBezTo>
                        <a:pt x="156" y="22"/>
                        <a:pt x="179" y="30"/>
                        <a:pt x="197" y="44"/>
                      </a:cubicBezTo>
                      <a:cubicBezTo>
                        <a:pt x="184" y="26"/>
                        <a:pt x="166" y="13"/>
                        <a:pt x="144" y="6"/>
                      </a:cubicBezTo>
                      <a:cubicBezTo>
                        <a:pt x="144" y="6"/>
                        <a:pt x="144" y="6"/>
                        <a:pt x="144" y="6"/>
                      </a:cubicBezTo>
                      <a:cubicBezTo>
                        <a:pt x="144" y="6"/>
                        <a:pt x="144" y="6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2" y="3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7" y="2"/>
                      </a:cubicBez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09" y="0"/>
                        <a:pt x="109" y="0"/>
                      </a:cubicBezTo>
                      <a:cubicBezTo>
                        <a:pt x="109" y="0"/>
                        <a:pt x="109" y="0"/>
                        <a:pt x="109" y="0"/>
                      </a:cubicBezTo>
                    </a:path>
                  </a:pathLst>
                </a:custGeom>
                <a:solidFill>
                  <a:srgbClr val="0526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9" name="PA_îṡḷídê"/>
            <p:cNvSpPr txBox="1"/>
            <p:nvPr>
              <p:custDataLst>
                <p:tags r:id="rId13"/>
              </p:custDataLst>
            </p:nvPr>
          </p:nvSpPr>
          <p:spPr>
            <a:xfrm>
              <a:off x="6186213" y="2842102"/>
              <a:ext cx="914400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理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4" name="PA_ïṥļíďe"/>
            <p:cNvGrpSpPr/>
            <p:nvPr>
              <p:custDataLst>
                <p:tags r:id="rId14"/>
              </p:custDataLst>
            </p:nvPr>
          </p:nvGrpSpPr>
          <p:grpSpPr>
            <a:xfrm rot="20834396">
              <a:off x="3457404" y="2062751"/>
              <a:ext cx="2067516" cy="1767976"/>
              <a:chOff x="3904878" y="2139079"/>
              <a:chExt cx="2067516" cy="1767976"/>
            </a:xfrm>
          </p:grpSpPr>
          <p:grpSp>
            <p:nvGrpSpPr>
              <p:cNvPr id="25" name="ïṡ1íḋê"/>
              <p:cNvGrpSpPr/>
              <p:nvPr/>
            </p:nvGrpSpPr>
            <p:grpSpPr>
              <a:xfrm rot="17157673">
                <a:off x="3518599" y="2525358"/>
                <a:ext cx="1530900" cy="758341"/>
                <a:chOff x="2207568" y="2736434"/>
                <a:chExt cx="1530900" cy="758341"/>
              </a:xfrm>
            </p:grpSpPr>
            <p:sp>
              <p:nvSpPr>
                <p:cNvPr id="33" name="ïŝḻiḍe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2886520" y="3033846"/>
                  <a:ext cx="196695" cy="1966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4" name="íṩḷîḋé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2226526" y="2779090"/>
                  <a:ext cx="1492983" cy="696726"/>
                </a:xfrm>
                <a:custGeom>
                  <a:avLst/>
                  <a:gdLst>
                    <a:gd name="T0" fmla="*/ 138 w 312"/>
                    <a:gd name="T1" fmla="*/ 68 h 145"/>
                    <a:gd name="T2" fmla="*/ 0 w 312"/>
                    <a:gd name="T3" fmla="*/ 136 h 145"/>
                    <a:gd name="T4" fmla="*/ 9 w 312"/>
                    <a:gd name="T5" fmla="*/ 145 h 145"/>
                    <a:gd name="T6" fmla="*/ 139 w 312"/>
                    <a:gd name="T7" fmla="*/ 81 h 145"/>
                    <a:gd name="T8" fmla="*/ 138 w 312"/>
                    <a:gd name="T9" fmla="*/ 73 h 145"/>
                    <a:gd name="T10" fmla="*/ 138 w 312"/>
                    <a:gd name="T11" fmla="*/ 68 h 145"/>
                    <a:gd name="T12" fmla="*/ 178 w 312"/>
                    <a:gd name="T13" fmla="*/ 68 h 145"/>
                    <a:gd name="T14" fmla="*/ 179 w 312"/>
                    <a:gd name="T15" fmla="*/ 73 h 145"/>
                    <a:gd name="T16" fmla="*/ 177 w 312"/>
                    <a:gd name="T17" fmla="*/ 81 h 145"/>
                    <a:gd name="T18" fmla="*/ 303 w 312"/>
                    <a:gd name="T19" fmla="*/ 140 h 145"/>
                    <a:gd name="T20" fmla="*/ 312 w 312"/>
                    <a:gd name="T21" fmla="*/ 131 h 145"/>
                    <a:gd name="T22" fmla="*/ 178 w 312"/>
                    <a:gd name="T23" fmla="*/ 68 h 145"/>
                    <a:gd name="T24" fmla="*/ 165 w 312"/>
                    <a:gd name="T25" fmla="*/ 0 h 145"/>
                    <a:gd name="T26" fmla="*/ 152 w 312"/>
                    <a:gd name="T27" fmla="*/ 0 h 145"/>
                    <a:gd name="T28" fmla="*/ 152 w 312"/>
                    <a:gd name="T29" fmla="*/ 54 h 145"/>
                    <a:gd name="T30" fmla="*/ 158 w 312"/>
                    <a:gd name="T31" fmla="*/ 53 h 145"/>
                    <a:gd name="T32" fmla="*/ 165 w 312"/>
                    <a:gd name="T33" fmla="*/ 54 h 145"/>
                    <a:gd name="T34" fmla="*/ 165 w 312"/>
                    <a:gd name="T3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2" h="145">
                      <a:moveTo>
                        <a:pt x="138" y="68"/>
                      </a:moveTo>
                      <a:cubicBezTo>
                        <a:pt x="86" y="73"/>
                        <a:pt x="36" y="97"/>
                        <a:pt x="0" y="136"/>
                      </a:cubicBezTo>
                      <a:cubicBezTo>
                        <a:pt x="9" y="145"/>
                        <a:pt x="9" y="145"/>
                        <a:pt x="9" y="145"/>
                      </a:cubicBezTo>
                      <a:cubicBezTo>
                        <a:pt x="43" y="109"/>
                        <a:pt x="90" y="86"/>
                        <a:pt x="139" y="81"/>
                      </a:cubicBezTo>
                      <a:cubicBezTo>
                        <a:pt x="138" y="79"/>
                        <a:pt x="138" y="76"/>
                        <a:pt x="138" y="73"/>
                      </a:cubicBezTo>
                      <a:cubicBezTo>
                        <a:pt x="138" y="72"/>
                        <a:pt x="138" y="70"/>
                        <a:pt x="138" y="68"/>
                      </a:cubicBezTo>
                      <a:moveTo>
                        <a:pt x="178" y="68"/>
                      </a:moveTo>
                      <a:cubicBezTo>
                        <a:pt x="179" y="70"/>
                        <a:pt x="179" y="72"/>
                        <a:pt x="179" y="73"/>
                      </a:cubicBezTo>
                      <a:cubicBezTo>
                        <a:pt x="179" y="76"/>
                        <a:pt x="178" y="79"/>
                        <a:pt x="177" y="81"/>
                      </a:cubicBezTo>
                      <a:cubicBezTo>
                        <a:pt x="225" y="86"/>
                        <a:pt x="269" y="106"/>
                        <a:pt x="303" y="140"/>
                      </a:cubicBezTo>
                      <a:cubicBezTo>
                        <a:pt x="312" y="131"/>
                        <a:pt x="312" y="131"/>
                        <a:pt x="312" y="131"/>
                      </a:cubicBezTo>
                      <a:cubicBezTo>
                        <a:pt x="276" y="95"/>
                        <a:pt x="229" y="73"/>
                        <a:pt x="178" y="68"/>
                      </a:cubicBezTo>
                      <a:moveTo>
                        <a:pt x="165" y="0"/>
                      </a:move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2" y="54"/>
                        <a:pt x="152" y="54"/>
                        <a:pt x="152" y="54"/>
                      </a:cubicBezTo>
                      <a:cubicBezTo>
                        <a:pt x="154" y="53"/>
                        <a:pt x="156" y="53"/>
                        <a:pt x="158" y="53"/>
                      </a:cubicBezTo>
                      <a:cubicBezTo>
                        <a:pt x="161" y="53"/>
                        <a:pt x="163" y="53"/>
                        <a:pt x="165" y="54"/>
                      </a:cubicBezTo>
                      <a:cubicBezTo>
                        <a:pt x="165" y="0"/>
                        <a:pt x="165" y="0"/>
                        <a:pt x="165" y="0"/>
                      </a:cubicBezTo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5" name="î$ļíḋé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2207568" y="3413016"/>
                  <a:ext cx="81759" cy="817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6" name="íşliḑé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939840" y="2736434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7" name="iš1ïḍe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53154" y="3389318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8" name="ïśľïḋê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2939840" y="3087166"/>
                  <a:ext cx="91238" cy="91238"/>
                </a:xfrm>
                <a:prstGeom prst="ellipse">
                  <a:avLst/>
                </a:prstGeom>
                <a:solidFill>
                  <a:srgbClr val="E6EB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6" name="iš1iďê"/>
              <p:cNvGrpSpPr/>
              <p:nvPr/>
            </p:nvGrpSpPr>
            <p:grpSpPr>
              <a:xfrm>
                <a:off x="4500411" y="2435072"/>
                <a:ext cx="1471983" cy="1471983"/>
                <a:chOff x="2262931" y="3412591"/>
                <a:chExt cx="1471983" cy="1471983"/>
              </a:xfrm>
            </p:grpSpPr>
            <p:sp>
              <p:nvSpPr>
                <p:cNvPr id="27" name="îŝľiḋê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262931" y="3412591"/>
                  <a:ext cx="1471983" cy="1471983"/>
                </a:xfrm>
                <a:prstGeom prst="ellipse">
                  <a:avLst/>
                </a:prstGeom>
                <a:solidFill>
                  <a:srgbClr val="FAFAF0">
                    <a:alpha val="70000"/>
                  </a:srgb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8" name="îŝḷîḍe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2348408" y="3496291"/>
                  <a:ext cx="1301027" cy="1304582"/>
                </a:xfrm>
                <a:prstGeom prst="ellipse">
                  <a:avLst/>
                </a:prstGeom>
                <a:solidFill>
                  <a:srgbClr val="052667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9" name="íṧ1ídé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461138" y="3619189"/>
                  <a:ext cx="607857" cy="566385"/>
                </a:xfrm>
                <a:custGeom>
                  <a:avLst/>
                  <a:gdLst>
                    <a:gd name="T0" fmla="*/ 0 w 127"/>
                    <a:gd name="T1" fmla="*/ 118 h 118"/>
                    <a:gd name="T2" fmla="*/ 0 w 127"/>
                    <a:gd name="T3" fmla="*/ 117 h 118"/>
                    <a:gd name="T4" fmla="*/ 0 w 127"/>
                    <a:gd name="T5" fmla="*/ 117 h 118"/>
                    <a:gd name="T6" fmla="*/ 0 w 127"/>
                    <a:gd name="T7" fmla="*/ 116 h 118"/>
                    <a:gd name="T8" fmla="*/ 0 w 127"/>
                    <a:gd name="T9" fmla="*/ 115 h 118"/>
                    <a:gd name="T10" fmla="*/ 0 w 127"/>
                    <a:gd name="T11" fmla="*/ 115 h 118"/>
                    <a:gd name="T12" fmla="*/ 0 w 127"/>
                    <a:gd name="T13" fmla="*/ 114 h 118"/>
                    <a:gd name="T14" fmla="*/ 0 w 127"/>
                    <a:gd name="T15" fmla="*/ 113 h 118"/>
                    <a:gd name="T16" fmla="*/ 0 w 127"/>
                    <a:gd name="T17" fmla="*/ 113 h 118"/>
                    <a:gd name="T18" fmla="*/ 0 w 127"/>
                    <a:gd name="T19" fmla="*/ 113 h 118"/>
                    <a:gd name="T20" fmla="*/ 0 w 127"/>
                    <a:gd name="T21" fmla="*/ 112 h 118"/>
                    <a:gd name="T22" fmla="*/ 0 w 127"/>
                    <a:gd name="T23" fmla="*/ 112 h 118"/>
                    <a:gd name="T24" fmla="*/ 0 w 127"/>
                    <a:gd name="T25" fmla="*/ 111 h 118"/>
                    <a:gd name="T26" fmla="*/ 0 w 127"/>
                    <a:gd name="T27" fmla="*/ 111 h 118"/>
                    <a:gd name="T28" fmla="*/ 0 w 127"/>
                    <a:gd name="T29" fmla="*/ 111 h 118"/>
                    <a:gd name="T30" fmla="*/ 0 w 127"/>
                    <a:gd name="T31" fmla="*/ 110 h 118"/>
                    <a:gd name="T32" fmla="*/ 0 w 127"/>
                    <a:gd name="T33" fmla="*/ 110 h 118"/>
                    <a:gd name="T34" fmla="*/ 127 w 127"/>
                    <a:gd name="T35" fmla="*/ 2 h 118"/>
                    <a:gd name="T36" fmla="*/ 126 w 127"/>
                    <a:gd name="T37" fmla="*/ 1 h 118"/>
                    <a:gd name="T38" fmla="*/ 125 w 127"/>
                    <a:gd name="T39" fmla="*/ 1 h 118"/>
                    <a:gd name="T40" fmla="*/ 125 w 127"/>
                    <a:gd name="T41" fmla="*/ 1 h 118"/>
                    <a:gd name="T42" fmla="*/ 124 w 127"/>
                    <a:gd name="T43" fmla="*/ 1 h 118"/>
                    <a:gd name="T44" fmla="*/ 124 w 127"/>
                    <a:gd name="T45" fmla="*/ 1 h 118"/>
                    <a:gd name="T46" fmla="*/ 123 w 127"/>
                    <a:gd name="T47" fmla="*/ 1 h 118"/>
                    <a:gd name="T48" fmla="*/ 123 w 127"/>
                    <a:gd name="T49" fmla="*/ 1 h 118"/>
                    <a:gd name="T50" fmla="*/ 123 w 127"/>
                    <a:gd name="T51" fmla="*/ 1 h 118"/>
                    <a:gd name="T52" fmla="*/ 122 w 127"/>
                    <a:gd name="T53" fmla="*/ 1 h 118"/>
                    <a:gd name="T54" fmla="*/ 122 w 127"/>
                    <a:gd name="T55" fmla="*/ 1 h 118"/>
                    <a:gd name="T56" fmla="*/ 121 w 127"/>
                    <a:gd name="T57" fmla="*/ 1 h 118"/>
                    <a:gd name="T58" fmla="*/ 121 w 127"/>
                    <a:gd name="T59" fmla="*/ 1 h 118"/>
                    <a:gd name="T60" fmla="*/ 121 w 127"/>
                    <a:gd name="T61" fmla="*/ 1 h 118"/>
                    <a:gd name="T62" fmla="*/ 120 w 127"/>
                    <a:gd name="T63" fmla="*/ 1 h 118"/>
                    <a:gd name="T64" fmla="*/ 120 w 127"/>
                    <a:gd name="T65" fmla="*/ 1 h 118"/>
                    <a:gd name="T66" fmla="*/ 120 w 127"/>
                    <a:gd name="T67" fmla="*/ 1 h 118"/>
                    <a:gd name="T68" fmla="*/ 119 w 127"/>
                    <a:gd name="T69" fmla="*/ 1 h 118"/>
                    <a:gd name="T70" fmla="*/ 119 w 127"/>
                    <a:gd name="T71" fmla="*/ 1 h 118"/>
                    <a:gd name="T72" fmla="*/ 119 w 127"/>
                    <a:gd name="T73" fmla="*/ 0 h 118"/>
                    <a:gd name="T74" fmla="*/ 118 w 127"/>
                    <a:gd name="T75" fmla="*/ 0 h 118"/>
                    <a:gd name="T76" fmla="*/ 118 w 127"/>
                    <a:gd name="T77" fmla="*/ 0 h 118"/>
                    <a:gd name="T78" fmla="*/ 118 w 127"/>
                    <a:gd name="T79" fmla="*/ 0 h 118"/>
                    <a:gd name="T80" fmla="*/ 117 w 127"/>
                    <a:gd name="T81" fmla="*/ 0 h 118"/>
                    <a:gd name="T82" fmla="*/ 117 w 127"/>
                    <a:gd name="T83" fmla="*/ 0 h 118"/>
                    <a:gd name="T84" fmla="*/ 116 w 127"/>
                    <a:gd name="T85" fmla="*/ 0 h 118"/>
                    <a:gd name="T86" fmla="*/ 116 w 127"/>
                    <a:gd name="T87" fmla="*/ 0 h 118"/>
                    <a:gd name="T88" fmla="*/ 116 w 127"/>
                    <a:gd name="T89" fmla="*/ 0 h 118"/>
                    <a:gd name="T90" fmla="*/ 115 w 127"/>
                    <a:gd name="T91" fmla="*/ 0 h 118"/>
                    <a:gd name="T92" fmla="*/ 115 w 127"/>
                    <a:gd name="T93" fmla="*/ 0 h 118"/>
                    <a:gd name="T94" fmla="*/ 115 w 127"/>
                    <a:gd name="T95" fmla="*/ 0 h 118"/>
                    <a:gd name="T96" fmla="*/ 114 w 127"/>
                    <a:gd name="T97" fmla="*/ 0 h 118"/>
                    <a:gd name="T98" fmla="*/ 114 w 127"/>
                    <a:gd name="T99" fmla="*/ 0 h 118"/>
                    <a:gd name="T100" fmla="*/ 113 w 127"/>
                    <a:gd name="T101" fmla="*/ 0 h 118"/>
                    <a:gd name="T102" fmla="*/ 113 w 127"/>
                    <a:gd name="T103" fmla="*/ 0 h 118"/>
                    <a:gd name="T104" fmla="*/ 113 w 127"/>
                    <a:gd name="T105" fmla="*/ 0 h 118"/>
                    <a:gd name="T106" fmla="*/ 112 w 127"/>
                    <a:gd name="T107" fmla="*/ 0 h 118"/>
                    <a:gd name="T108" fmla="*/ 112 w 127"/>
                    <a:gd name="T109" fmla="*/ 0 h 118"/>
                    <a:gd name="T110" fmla="*/ 112 w 127"/>
                    <a:gd name="T111" fmla="*/ 0 h 118"/>
                    <a:gd name="T112" fmla="*/ 111 w 127"/>
                    <a:gd name="T113" fmla="*/ 0 h 118"/>
                    <a:gd name="T114" fmla="*/ 111 w 127"/>
                    <a:gd name="T115" fmla="*/ 0 h 118"/>
                    <a:gd name="T116" fmla="*/ 111 w 127"/>
                    <a:gd name="T117" fmla="*/ 0 h 118"/>
                    <a:gd name="T118" fmla="*/ 110 w 127"/>
                    <a:gd name="T119" fmla="*/ 0 h 118"/>
                    <a:gd name="T120" fmla="*/ 110 w 127"/>
                    <a:gd name="T121" fmla="*/ 0 h 118"/>
                    <a:gd name="T122" fmla="*/ 110 w 127"/>
                    <a:gd name="T123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7" h="118"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127" y="2"/>
                      </a:move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2"/>
                      </a:cubicBezTo>
                      <a:moveTo>
                        <a:pt x="127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8" y="0"/>
                      </a:moveTo>
                      <a:cubicBezTo>
                        <a:pt x="118" y="0"/>
                        <a:pt x="119" y="0"/>
                        <a:pt x="119" y="0"/>
                      </a:cubicBezTo>
                      <a:cubicBezTo>
                        <a:pt x="119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8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3" y="0"/>
                      </a:moveTo>
                      <a:cubicBezTo>
                        <a:pt x="113" y="0"/>
                        <a:pt x="114" y="0"/>
                        <a:pt x="114" y="0"/>
                      </a:cubicBezTo>
                      <a:cubicBezTo>
                        <a:pt x="114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</a:path>
                  </a:pathLst>
                </a:custGeom>
                <a:solidFill>
                  <a:srgbClr val="B2BC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1" name="iṧḻîḓé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590355" y="3647627"/>
                  <a:ext cx="133894" cy="177736"/>
                </a:xfrm>
                <a:custGeom>
                  <a:avLst/>
                  <a:gdLst>
                    <a:gd name="T0" fmla="*/ 23 w 28"/>
                    <a:gd name="T1" fmla="*/ 37 h 37"/>
                    <a:gd name="T2" fmla="*/ 23 w 28"/>
                    <a:gd name="T3" fmla="*/ 37 h 37"/>
                    <a:gd name="T4" fmla="*/ 23 w 28"/>
                    <a:gd name="T5" fmla="*/ 37 h 37"/>
                    <a:gd name="T6" fmla="*/ 23 w 28"/>
                    <a:gd name="T7" fmla="*/ 37 h 37"/>
                    <a:gd name="T8" fmla="*/ 23 w 28"/>
                    <a:gd name="T9" fmla="*/ 37 h 37"/>
                    <a:gd name="T10" fmla="*/ 23 w 28"/>
                    <a:gd name="T11" fmla="*/ 37 h 37"/>
                    <a:gd name="T12" fmla="*/ 23 w 28"/>
                    <a:gd name="T13" fmla="*/ 36 h 37"/>
                    <a:gd name="T14" fmla="*/ 23 w 28"/>
                    <a:gd name="T15" fmla="*/ 37 h 37"/>
                    <a:gd name="T16" fmla="*/ 23 w 28"/>
                    <a:gd name="T17" fmla="*/ 36 h 37"/>
                    <a:gd name="T18" fmla="*/ 23 w 28"/>
                    <a:gd name="T19" fmla="*/ 36 h 37"/>
                    <a:gd name="T20" fmla="*/ 23 w 28"/>
                    <a:gd name="T21" fmla="*/ 36 h 37"/>
                    <a:gd name="T22" fmla="*/ 23 w 28"/>
                    <a:gd name="T23" fmla="*/ 36 h 37"/>
                    <a:gd name="T24" fmla="*/ 23 w 28"/>
                    <a:gd name="T25" fmla="*/ 36 h 37"/>
                    <a:gd name="T26" fmla="*/ 23 w 28"/>
                    <a:gd name="T27" fmla="*/ 36 h 37"/>
                    <a:gd name="T28" fmla="*/ 23 w 28"/>
                    <a:gd name="T29" fmla="*/ 36 h 37"/>
                    <a:gd name="T30" fmla="*/ 23 w 28"/>
                    <a:gd name="T31" fmla="*/ 35 h 37"/>
                    <a:gd name="T32" fmla="*/ 23 w 28"/>
                    <a:gd name="T33" fmla="*/ 36 h 37"/>
                    <a:gd name="T34" fmla="*/ 23 w 28"/>
                    <a:gd name="T35" fmla="*/ 35 h 37"/>
                    <a:gd name="T36" fmla="*/ 28 w 28"/>
                    <a:gd name="T37" fmla="*/ 28 h 37"/>
                    <a:gd name="T38" fmla="*/ 23 w 28"/>
                    <a:gd name="T39" fmla="*/ 37 h 37"/>
                    <a:gd name="T40" fmla="*/ 28 w 28"/>
                    <a:gd name="T41" fmla="*/ 28 h 37"/>
                    <a:gd name="T42" fmla="*/ 28 w 28"/>
                    <a:gd name="T43" fmla="*/ 28 h 37"/>
                    <a:gd name="T44" fmla="*/ 0 w 28"/>
                    <a:gd name="T45" fmla="*/ 0 h 37"/>
                    <a:gd name="T46" fmla="*/ 23 w 28"/>
                    <a:gd name="T47" fmla="*/ 35 h 37"/>
                    <a:gd name="T48" fmla="*/ 0 w 28"/>
                    <a:gd name="T49" fmla="*/ 0 h 37"/>
                    <a:gd name="T50" fmla="*/ 0 w 28"/>
                    <a:gd name="T5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8" h="37"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6"/>
                      </a:moveTo>
                      <a:cubicBezTo>
                        <a:pt x="23" y="36"/>
                        <a:pt x="23" y="37"/>
                        <a:pt x="23" y="37"/>
                      </a:cubicBezTo>
                      <a:cubicBezTo>
                        <a:pt x="23" y="37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5"/>
                      </a:moveTo>
                      <a:cubicBezTo>
                        <a:pt x="23" y="35"/>
                        <a:pt x="23" y="36"/>
                        <a:pt x="23" y="36"/>
                      </a:cubicBezTo>
                      <a:cubicBezTo>
                        <a:pt x="23" y="36"/>
                        <a:pt x="23" y="35"/>
                        <a:pt x="23" y="35"/>
                      </a:cubicBezTo>
                      <a:moveTo>
                        <a:pt x="28" y="28"/>
                      </a:moveTo>
                      <a:cubicBezTo>
                        <a:pt x="26" y="31"/>
                        <a:pt x="25" y="34"/>
                        <a:pt x="23" y="37"/>
                      </a:cubicBezTo>
                      <a:cubicBezTo>
                        <a:pt x="25" y="34"/>
                        <a:pt x="26" y="31"/>
                        <a:pt x="28" y="2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moveTo>
                        <a:pt x="0" y="0"/>
                      </a:moveTo>
                      <a:cubicBezTo>
                        <a:pt x="9" y="11"/>
                        <a:pt x="17" y="23"/>
                        <a:pt x="23" y="35"/>
                      </a:cubicBezTo>
                      <a:cubicBezTo>
                        <a:pt x="17" y="23"/>
                        <a:pt x="9" y="1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E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73" name="PA_îṧlîďe"/>
            <p:cNvSpPr txBox="1"/>
            <p:nvPr>
              <p:custDataLst>
                <p:tags r:id="rId25"/>
              </p:custDataLst>
            </p:nvPr>
          </p:nvSpPr>
          <p:spPr>
            <a:xfrm>
              <a:off x="4008375" y="2842102"/>
              <a:ext cx="1538258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原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48224" name="矩形 948223"/>
          <p:cNvSpPr/>
          <p:nvPr>
            <p:custDataLst>
              <p:tags r:id="rId26"/>
            </p:custDataLst>
          </p:nvPr>
        </p:nvSpPr>
        <p:spPr>
          <a:xfrm>
            <a:off x="1460500" y="4255770"/>
            <a:ext cx="795655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>
                <a:sym typeface="+mn-ea"/>
              </a:rPr>
              <a:t>机械梳状结构相当于质量块，弹簧限制梳状结构在一定方向来回移动，</a:t>
            </a:r>
            <a:endParaRPr lang="zh-CN" altLang="en-US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>
                <a:sym typeface="+mn-ea"/>
              </a:rPr>
              <a:t>梳状结构随加速或减速发生偏移，从而改变内部电容容量的大小</a:t>
            </a:r>
            <a:r>
              <a:rPr lang="en-US" altLang="zh-CN">
                <a:sym typeface="+mn-ea"/>
              </a:rPr>
              <a:t>        </a:t>
            </a:r>
            <a:endParaRPr lang="zh-CN" altLang="en-US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>
                <a:sym typeface="+mn-ea"/>
              </a:rPr>
              <a:t>输出由集成电子进行探测转换为和加速度值相对应的电压</a:t>
            </a:r>
            <a:endParaRPr lang="zh-CN" altLang="en-US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信号传输给处理芯片进行计算加速度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>
            <p:custDataLst>
              <p:tags r:id="rId27"/>
            </p:custDataLst>
          </p:nvPr>
        </p:nvSpPr>
        <p:spPr>
          <a:xfrm>
            <a:off x="1862188" y="707388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电容式加速度传感器原理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49622" y="165578"/>
            <a:ext cx="1411635" cy="995673"/>
            <a:chOff x="5390182" y="1571272"/>
            <a:chExt cx="1411635" cy="995673"/>
          </a:xfrm>
        </p:grpSpPr>
        <p:pic>
          <p:nvPicPr>
            <p:cNvPr id="41" name="图片 40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2" name="矩形 41"/>
            <p:cNvSpPr/>
            <p:nvPr>
              <p:custDataLst>
                <p:tags r:id="rId30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134735" y="1280795"/>
            <a:ext cx="5086985" cy="2610485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21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7880" y="4344670"/>
            <a:ext cx="3949700" cy="477520"/>
          </a:xfrm>
          <a:prstGeom prst="roundRect">
            <a:avLst>
              <a:gd name="adj" fmla="val 4167"/>
            </a:avLst>
          </a:prstGeom>
          <a:noFill/>
          <a:ln w="9525" algn="ctr">
            <a:noFill/>
            <a:round/>
          </a:ln>
          <a:effectLst/>
        </p:spPr>
        <p:txBody>
          <a:bodyPr lIns="84364" tIns="42183" rIns="84364" bIns="42183"/>
          <a:lstStyle/>
          <a:p>
            <a:pPr marL="285750" indent="-285750" defTabSz="411480" eaLnBrk="0" hangingPunct="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俯仰角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汽车上坡，下坡的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角度。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07655" name="AutoShape 7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87880" y="5048250"/>
            <a:ext cx="3850005" cy="578485"/>
          </a:xfrm>
          <a:prstGeom prst="roundRect">
            <a:avLst>
              <a:gd name="adj" fmla="val 4167"/>
            </a:avLst>
          </a:prstGeom>
          <a:noFill/>
          <a:ln w="9525" algn="ctr">
            <a:noFill/>
            <a:round/>
          </a:ln>
          <a:effectLst/>
        </p:spPr>
        <p:txBody>
          <a:bodyPr lIns="84364" tIns="42183" rIns="84364" bIns="42183"/>
          <a:lstStyle/>
          <a:p>
            <a:pPr marL="285750" indent="-285750" defTabSz="411480" eaLnBrk="0" hangingPunct="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偏航角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汽车左右转向的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角度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07689" name="AutoShape 10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87880" y="5676265"/>
            <a:ext cx="3761105" cy="511175"/>
          </a:xfrm>
          <a:prstGeom prst="roundRect">
            <a:avLst>
              <a:gd name="adj" fmla="val 4167"/>
            </a:avLst>
          </a:prstGeom>
          <a:noFill/>
          <a:ln w="9525" algn="ctr">
            <a:noFill/>
            <a:round/>
          </a:ln>
          <a:effectLst/>
        </p:spPr>
        <p:txBody>
          <a:bodyPr lIns="84364" tIns="42183" rIns="84364" bIns="42183"/>
          <a:lstStyle/>
          <a:p>
            <a:pPr marL="285750" indent="-285750" defTabSz="411480" eaLnBrk="0" hangingPunct="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翻滚角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汽车倾斜角度测量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统</a:t>
            </a:r>
            <a:endParaRPr lang="en-US" altLang="zh-CN" sz="221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PA_组合 20"/>
          <p:cNvGrpSpPr/>
          <p:nvPr>
            <p:custDataLst>
              <p:tags r:id="rId4"/>
            </p:custDataLst>
          </p:nvPr>
        </p:nvGrpSpPr>
        <p:grpSpPr>
          <a:xfrm>
            <a:off x="1763477" y="1788506"/>
            <a:ext cx="2340000" cy="2340000"/>
            <a:chOff x="1897649" y="1840108"/>
            <a:chExt cx="2340000" cy="2340000"/>
          </a:xfrm>
        </p:grpSpPr>
        <p:sp>
          <p:nvSpPr>
            <p:cNvPr id="9" name="PA_椭圆 17"/>
            <p:cNvSpPr/>
            <p:nvPr>
              <p:custDataLst>
                <p:tags r:id="rId5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PA_椭圆 22"/>
            <p:cNvSpPr/>
            <p:nvPr>
              <p:custDataLst>
                <p:tags r:id="rId6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PA_矩形 14"/>
            <p:cNvSpPr/>
            <p:nvPr>
              <p:custDataLst>
                <p:tags r:id="rId7"/>
              </p:custDataLst>
            </p:nvPr>
          </p:nvSpPr>
          <p:spPr>
            <a:xfrm>
              <a:off x="2269759" y="2472568"/>
              <a:ext cx="1403350" cy="93027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5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作用</a:t>
              </a:r>
              <a:endPara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箭头: 虚尾 15"/>
          <p:cNvSpPr/>
          <p:nvPr>
            <p:custDataLst>
              <p:tags r:id="rId8"/>
            </p:custDataLst>
          </p:nvPr>
        </p:nvSpPr>
        <p:spPr bwMode="auto">
          <a:xfrm>
            <a:off x="4306047" y="2628966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231710" y="1605097"/>
            <a:ext cx="1386567" cy="2739990"/>
            <a:chOff x="5159234" y="1202591"/>
            <a:chExt cx="1386567" cy="2739990"/>
          </a:xfrm>
        </p:grpSpPr>
        <p:sp>
          <p:nvSpPr>
            <p:cNvPr id="20" name="AutoShape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5159479" y="1917709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俯仰角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AutoShape 4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5177649" y="2670711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偏航角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AutoShape 4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5177649" y="3373363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翻滚角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AutoShape 4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5159234" y="1202591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检测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汽车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5" name="箭头: 虚尾 24"/>
          <p:cNvSpPr/>
          <p:nvPr>
            <p:custDataLst>
              <p:tags r:id="rId13"/>
            </p:custDataLst>
          </p:nvPr>
        </p:nvSpPr>
        <p:spPr bwMode="auto">
          <a:xfrm>
            <a:off x="6970307" y="2614837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7" name="PA_组合 20"/>
          <p:cNvGrpSpPr/>
          <p:nvPr>
            <p:custDataLst>
              <p:tags r:id="rId14"/>
            </p:custDataLst>
          </p:nvPr>
        </p:nvGrpSpPr>
        <p:grpSpPr>
          <a:xfrm>
            <a:off x="8061128" y="1721999"/>
            <a:ext cx="2340000" cy="2340000"/>
            <a:chOff x="1897649" y="1840108"/>
            <a:chExt cx="2340000" cy="2340000"/>
          </a:xfrm>
        </p:grpSpPr>
        <p:sp>
          <p:nvSpPr>
            <p:cNvPr id="28" name="PA_椭圆 17"/>
            <p:cNvSpPr/>
            <p:nvPr>
              <p:custDataLst>
                <p:tags r:id="rId15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PA_椭圆 22"/>
            <p:cNvSpPr/>
            <p:nvPr>
              <p:custDataLst>
                <p:tags r:id="rId16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" name="PA_矩形 14"/>
            <p:cNvSpPr/>
            <p:nvPr>
              <p:custDataLst>
                <p:tags r:id="rId17"/>
              </p:custDataLst>
            </p:nvPr>
          </p:nvSpPr>
          <p:spPr>
            <a:xfrm>
              <a:off x="2434129" y="2409943"/>
              <a:ext cx="1402080" cy="1198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汽车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不同姿态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变化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1" name="Rectangle 2"/>
          <p:cNvSpPr txBox="1">
            <a:spLocks noChangeArrowheads="1"/>
          </p:cNvSpPr>
          <p:nvPr>
            <p:custDataLst>
              <p:tags r:id="rId18"/>
            </p:custDataLst>
          </p:nvPr>
        </p:nvSpPr>
        <p:spPr>
          <a:xfrm>
            <a:off x="1862455" y="414020"/>
            <a:ext cx="2442845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陀螺仪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作用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9622" y="159982"/>
            <a:ext cx="1411635" cy="995673"/>
            <a:chOff x="5390182" y="1571272"/>
            <a:chExt cx="1411635" cy="995673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31" name="矩形 30"/>
            <p:cNvSpPr/>
            <p:nvPr>
              <p:custDataLst>
                <p:tags r:id="rId21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813620" y="1341011"/>
            <a:ext cx="4960457" cy="797533"/>
            <a:chOff x="1415480" y="2053548"/>
            <a:chExt cx="4960457" cy="797533"/>
          </a:xfrm>
        </p:grpSpPr>
        <p:sp>
          <p:nvSpPr>
            <p:cNvPr id="2" name="PA_圆角矩形 1"/>
            <p:cNvSpPr/>
            <p:nvPr>
              <p:custDataLst>
                <p:tags r:id="rId1"/>
              </p:custDataLst>
            </p:nvPr>
          </p:nvSpPr>
          <p:spPr bwMode="auto">
            <a:xfrm>
              <a:off x="1415480" y="2053548"/>
              <a:ext cx="4960457" cy="610508"/>
            </a:xfrm>
            <a:prstGeom prst="rect">
              <a:avLst/>
            </a:prstGeom>
            <a:solidFill>
              <a:srgbClr val="0665C6">
                <a:alpha val="70000"/>
              </a:srgbClr>
            </a:solidFill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665C6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1773171" y="2212271"/>
              <a:ext cx="1760855" cy="6388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29260" hangingPunct="0">
                <a:lnSpc>
                  <a:spcPct val="99000"/>
                </a:lnSpc>
                <a:buClr>
                  <a:srgbClr val="000000"/>
                </a:buClr>
                <a:buSzPct val="45000"/>
              </a:pPr>
              <a:r>
                <a:rPr lang="en-US" altLang="zh-CN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2.</a:t>
              </a:r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惯性导航作用</a:t>
              </a:r>
              <a:endPara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defTabSz="429260" hangingPunct="0">
                <a:lnSpc>
                  <a:spcPct val="99000"/>
                </a:lnSpc>
                <a:buClr>
                  <a:srgbClr val="000000"/>
                </a:buClr>
                <a:buSzPct val="45000"/>
              </a:pPr>
              <a:endPara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68739" y="1319421"/>
            <a:ext cx="4960457" cy="612000"/>
            <a:chOff x="6583684" y="2053548"/>
            <a:chExt cx="4960457" cy="612000"/>
          </a:xfrm>
        </p:grpSpPr>
        <p:sp>
          <p:nvSpPr>
            <p:cNvPr id="17" name="PA_圆角矩形 1"/>
            <p:cNvSpPr/>
            <p:nvPr>
              <p:custDataLst>
                <p:tags r:id="rId3"/>
              </p:custDataLst>
            </p:nvPr>
          </p:nvSpPr>
          <p:spPr bwMode="auto">
            <a:xfrm>
              <a:off x="6583684" y="2053548"/>
              <a:ext cx="4960457" cy="612000"/>
            </a:xfrm>
            <a:prstGeom prst="rect">
              <a:avLst/>
            </a:prstGeom>
            <a:solidFill>
              <a:srgbClr val="0665C6">
                <a:alpha val="70000"/>
              </a:srgbClr>
            </a:solidFill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665C6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32104" y="2212271"/>
              <a:ext cx="1760855" cy="365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29260" hangingPunct="0">
                <a:lnSpc>
                  <a:spcPct val="99000"/>
                </a:lnSpc>
                <a:buClr>
                  <a:srgbClr val="000000"/>
                </a:buClr>
                <a:buSzPct val="45000"/>
              </a:pPr>
              <a:r>
                <a:rPr lang="en-US" altLang="zh-CN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1.</a:t>
              </a:r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惯性导航</a:t>
              </a:r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原理</a:t>
              </a:r>
              <a:endPara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52220" y="2119630"/>
            <a:ext cx="4960620" cy="3935730"/>
            <a:chOff x="6583684" y="2733572"/>
            <a:chExt cx="4960458" cy="3336052"/>
          </a:xfrm>
        </p:grpSpPr>
        <p:sp>
          <p:nvSpPr>
            <p:cNvPr id="20" name="矩形 19"/>
            <p:cNvSpPr/>
            <p:nvPr>
              <p:custDataLst>
                <p:tags r:id="rId5"/>
              </p:custDataLst>
            </p:nvPr>
          </p:nvSpPr>
          <p:spPr bwMode="auto">
            <a:xfrm>
              <a:off x="6583684" y="2735187"/>
              <a:ext cx="4960458" cy="3334437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TextBox 4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583684" y="2733572"/>
              <a:ext cx="4637254" cy="17331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87335" tIns="43667" rIns="87335" bIns="43667">
              <a:noAutofit/>
            </a:bodyPr>
            <a:lstStyle/>
            <a:p>
              <a:pPr marL="342900" indent="-34290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800">
                  <a:sym typeface="+mn-ea"/>
                </a:rPr>
                <a:t>加速度传感器检测汽车速度，</a:t>
              </a:r>
              <a:endParaRPr lang="zh-CN" altLang="en-US" sz="1800">
                <a:sym typeface="+mn-ea"/>
              </a:endParaRPr>
            </a:p>
            <a:p>
              <a:pPr marL="342900" indent="-34290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800">
                  <a:sym typeface="+mn-ea"/>
                </a:rPr>
                <a:t>陀螺仪检测方向，姿态，坐标等信息</a:t>
              </a:r>
              <a:endParaRPr lang="zh-CN" altLang="en-US" sz="1800">
                <a:sym typeface="+mn-ea"/>
              </a:endParaRPr>
            </a:p>
            <a:p>
              <a:pPr marL="342900" indent="-34290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800">
                  <a:sym typeface="+mn-ea"/>
                </a:rPr>
                <a:t>加速度传感器和陀螺仪相结合，</a:t>
              </a:r>
              <a:endParaRPr lang="zh-CN" altLang="en-US" sz="1800">
                <a:sym typeface="+mn-ea"/>
              </a:endParaRPr>
            </a:p>
            <a:p>
              <a:pPr marL="342900" indent="-34290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800">
                  <a:sym typeface="+mn-ea"/>
                </a:rPr>
                <a:t>更具汽车速度和方位角实现自定位</a:t>
              </a: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indent="-342900" defTabSz="429260" hangingPunct="0">
                <a:lnSpc>
                  <a:spcPct val="150000"/>
                </a:lnSpc>
                <a:buClr>
                  <a:schemeClr val="bg1"/>
                </a:buClr>
                <a:buSzPct val="45000"/>
                <a:buFont typeface="Wingdings" panose="05000000000000000000" pitchFamily="2" charset="2"/>
                <a:buChar char="u"/>
              </a:pP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73919" y="2061862"/>
            <a:ext cx="5320030" cy="4017645"/>
            <a:chOff x="1204024" y="2054309"/>
            <a:chExt cx="5320030" cy="4017645"/>
          </a:xfrm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 bwMode="auto">
            <a:xfrm>
              <a:off x="1304354" y="2054309"/>
              <a:ext cx="5071745" cy="401764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52331" name="TextBox 2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204024" y="2182579"/>
              <a:ext cx="5320030" cy="17780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87335" tIns="43667" rIns="87335" bIns="43667">
              <a:noAutofit/>
            </a:bodyPr>
            <a:lstStyle/>
            <a:p>
              <a:pPr marL="285750" indent="-28575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600">
                  <a:sym typeface="+mn-ea"/>
                </a:rPr>
                <a:t>车辆驶入隧道、卫星信号弱的区域时、</a:t>
              </a:r>
              <a:endParaRPr lang="zh-CN" altLang="en-US" sz="1600">
                <a:sym typeface="+mn-ea"/>
              </a:endParaRPr>
            </a:p>
            <a:p>
              <a:pPr marL="285750" indent="-28575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600">
                  <a:sym typeface="+mn-ea"/>
                </a:rPr>
                <a:t>通过内置的加速度计、陀螺仪</a:t>
              </a:r>
              <a:endParaRPr lang="zh-CN" altLang="en-US" sz="1600">
                <a:sym typeface="+mn-ea"/>
              </a:endParaRPr>
            </a:p>
            <a:p>
              <a:pPr marL="285750" indent="-28575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600">
                  <a:sym typeface="+mn-ea"/>
                </a:rPr>
                <a:t>保持信号弱或者无信号的隧道，地下停车场等</a:t>
              </a:r>
              <a:endParaRPr lang="zh-CN" altLang="en-US" sz="1600">
                <a:sym typeface="+mn-ea"/>
              </a:endParaRPr>
            </a:p>
            <a:p>
              <a:pPr marL="285750" indent="-285750" defTabSz="429260" hangingPunct="0">
                <a:lnSpc>
                  <a:spcPct val="150000"/>
                </a:lnSpc>
                <a:buClr>
                  <a:schemeClr val="bg1"/>
                </a:buClr>
                <a:buSzPct val="120000"/>
                <a:buFont typeface="Wingdings" panose="05000000000000000000" pitchFamily="2" charset="2"/>
                <a:buChar char="u"/>
              </a:pPr>
              <a:r>
                <a:rPr lang="zh-CN" altLang="en-US" sz="1600">
                  <a:sym typeface="+mn-ea"/>
                </a:rPr>
                <a:t>任然正常导航</a:t>
              </a:r>
              <a:r>
                <a:rPr lang="zh-CN" altLang="en-US" sz="1400">
                  <a:sym typeface="+mn-ea"/>
                </a:rPr>
                <a:t>。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1" name="Rectangle 2"/>
          <p:cNvSpPr txBox="1"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1862188" y="432552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惯性导航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作用原理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49622" y="178397"/>
            <a:ext cx="1411635" cy="995673"/>
            <a:chOff x="5390182" y="1427762"/>
            <a:chExt cx="1411635" cy="995673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427762"/>
              <a:ext cx="1411635" cy="995673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12"/>
              </p:custDataLst>
            </p:nvPr>
          </p:nvSpPr>
          <p:spPr>
            <a:xfrm>
              <a:off x="5807968" y="167721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628775" y="3966210"/>
            <a:ext cx="3601085" cy="20916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248525" y="3790315"/>
            <a:ext cx="4308475" cy="228917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119272" y="931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en-US" altLang="zh-CN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GPS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卫星定位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5999483" y="1846608"/>
              <a:ext cx="336108" cy="319083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584065" y="1423670"/>
            <a:ext cx="1624330" cy="1687830"/>
            <a:chOff x="7219" y="1773"/>
            <a:chExt cx="3626" cy="3692"/>
          </a:xfrm>
        </p:grpSpPr>
        <p:sp>
          <p:nvSpPr>
            <p:cNvPr id="6" name="PA_椭圆 17"/>
            <p:cNvSpPr/>
            <p:nvPr>
              <p:custDataLst>
                <p:tags r:id="rId1"/>
              </p:custDataLst>
            </p:nvPr>
          </p:nvSpPr>
          <p:spPr bwMode="auto">
            <a:xfrm>
              <a:off x="7219" y="1773"/>
              <a:ext cx="3627" cy="3693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PA_椭圆 22"/>
            <p:cNvSpPr/>
            <p:nvPr>
              <p:custDataLst>
                <p:tags r:id="rId2"/>
              </p:custDataLst>
            </p:nvPr>
          </p:nvSpPr>
          <p:spPr bwMode="auto">
            <a:xfrm>
              <a:off x="7559" y="2115"/>
              <a:ext cx="2957" cy="3011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PA_矩形 14"/>
            <p:cNvSpPr/>
            <p:nvPr>
              <p:custDataLst>
                <p:tags r:id="rId3"/>
              </p:custDataLst>
            </p:nvPr>
          </p:nvSpPr>
          <p:spPr>
            <a:xfrm>
              <a:off x="8008" y="2913"/>
              <a:ext cx="2016" cy="121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结构</a:t>
              </a:r>
              <a:endPara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073182" y="3139450"/>
            <a:ext cx="5494804" cy="669745"/>
            <a:chOff x="3591970" y="3525384"/>
            <a:chExt cx="5494804" cy="669745"/>
          </a:xfrm>
        </p:grpSpPr>
        <p:sp>
          <p:nvSpPr>
            <p:cNvPr id="19" name="箭头: 虚尾 18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8425515" y="3533871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箭头: 虚尾 20"/>
            <p:cNvSpPr/>
            <p:nvPr>
              <p:custDataLst>
                <p:tags r:id="rId5"/>
              </p:custDataLst>
            </p:nvPr>
          </p:nvSpPr>
          <p:spPr bwMode="auto">
            <a:xfrm rot="5400000">
              <a:off x="3689237" y="3533871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 bwMode="auto">
            <a:xfrm>
              <a:off x="3791305" y="3525384"/>
              <a:ext cx="5105560" cy="4571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Rectangle 2"/>
          <p:cNvSpPr txBox="1"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1775193" y="616086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GPS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结构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9622" y="255251"/>
            <a:ext cx="1411635" cy="995673"/>
            <a:chOff x="5390182" y="1571272"/>
            <a:chExt cx="1411635" cy="995673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408420" y="1485265"/>
            <a:ext cx="3996690" cy="19304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多颗卫星判断接收机位置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信号接收的时间乘以光速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为接收机的距离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通过卫星判断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的位置和距离判断汽车接收机的准确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位置。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1" name="PA_组合 20"/>
          <p:cNvGrpSpPr/>
          <p:nvPr>
            <p:custDataLst>
              <p:tags r:id="rId2"/>
            </p:custDataLst>
          </p:nvPr>
        </p:nvGrpSpPr>
        <p:grpSpPr>
          <a:xfrm>
            <a:off x="1590773" y="1214466"/>
            <a:ext cx="2340000" cy="2340000"/>
            <a:chOff x="1897649" y="1840108"/>
            <a:chExt cx="2340000" cy="2340000"/>
          </a:xfrm>
        </p:grpSpPr>
        <p:sp>
          <p:nvSpPr>
            <p:cNvPr id="18" name="PA_椭圆 17"/>
            <p:cNvSpPr/>
            <p:nvPr>
              <p:custDataLst>
                <p:tags r:id="rId3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PA_椭圆 22"/>
            <p:cNvSpPr/>
            <p:nvPr>
              <p:custDataLst>
                <p:tags r:id="rId4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PA_矩形 14"/>
            <p:cNvSpPr/>
            <p:nvPr>
              <p:custDataLst>
                <p:tags r:id="rId5"/>
              </p:custDataLst>
            </p:nvPr>
          </p:nvSpPr>
          <p:spPr>
            <a:xfrm>
              <a:off x="2205874" y="2507411"/>
              <a:ext cx="1706880" cy="1014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定位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箭头: 虚尾 15"/>
          <p:cNvSpPr/>
          <p:nvPr>
            <p:custDataLst>
              <p:tags r:id="rId6"/>
            </p:custDataLst>
          </p:nvPr>
        </p:nvSpPr>
        <p:spPr bwMode="auto">
          <a:xfrm>
            <a:off x="4727575" y="2134870"/>
            <a:ext cx="1182370" cy="869315"/>
          </a:xfrm>
          <a:prstGeom prst="striped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GPSD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定位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008755" y="3757295"/>
            <a:ext cx="4067810" cy="2449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94055" y="3757295"/>
            <a:ext cx="3302635" cy="24491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113395" y="3757295"/>
            <a:ext cx="3320415" cy="246951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119272" y="931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5999483" y="1846608"/>
              <a:ext cx="336108" cy="319083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21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9605" y="3667125"/>
            <a:ext cx="10165080" cy="2973705"/>
          </a:xfrm>
          <a:prstGeom prst="roundRect">
            <a:avLst>
              <a:gd name="adj" fmla="val 4167"/>
            </a:avLst>
          </a:prstGeom>
          <a:noFill/>
          <a:ln w="9525" algn="ctr">
            <a:noFill/>
            <a:round/>
          </a:ln>
          <a:effectLst/>
        </p:spPr>
        <p:txBody>
          <a:bodyPr lIns="84364" tIns="42183" rIns="84364" bIns="42183"/>
          <a:lstStyle/>
          <a:p>
            <a:pPr marL="171450" indent="-1714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当车辆驶入隧道、卫星信号弱的区域时，一段时间内无法收到GPS信号，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惯导模块系统通过内置的加速度计、陀螺仪等实现自定位。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但惯导有误差，随着时间的增加，累计误差会越来越大，而无法做到精确定位。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当车辆驶出隧道、卫星信号弱的区域时，GPS重新获得定位信息后，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对惯导进行误差校正。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GPS导航弥补惯导的累计误差缺陷，惯导又弥补GPS信号弱，易受干扰的缺陷，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二者组合起来实现精准定位。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07655" name="AutoShape 7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515" y="5500706"/>
            <a:ext cx="8017884" cy="578508"/>
          </a:xfrm>
          <a:prstGeom prst="roundRect">
            <a:avLst>
              <a:gd name="adj" fmla="val 4167"/>
            </a:avLst>
          </a:prstGeom>
          <a:noFill/>
          <a:ln w="9525" algn="ctr">
            <a:noFill/>
            <a:round/>
          </a:ln>
          <a:effectLst/>
        </p:spPr>
        <p:txBody>
          <a:bodyPr lIns="84364" tIns="42183" rIns="84364" bIns="42183"/>
          <a:lstStyle/>
          <a:p>
            <a:pPr marL="342900" indent="-342900" defTabSz="411480" eaLnBrk="0" hangingPunct="0">
              <a:buFont typeface="Wingdings" panose="05000000000000000000" pitchFamily="2" charset="2"/>
              <a:buChar char="u"/>
            </a:pPr>
            <a:endParaRPr lang="en-US" altLang="zh-CN" sz="221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07689" name="AutoShape 10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63514" y="6129307"/>
            <a:ext cx="8017885" cy="511467"/>
          </a:xfrm>
          <a:prstGeom prst="roundRect">
            <a:avLst>
              <a:gd name="adj" fmla="val 4167"/>
            </a:avLst>
          </a:prstGeom>
          <a:noFill/>
          <a:ln w="9525" algn="ctr">
            <a:noFill/>
            <a:round/>
          </a:ln>
          <a:effectLst/>
        </p:spPr>
        <p:txBody>
          <a:bodyPr lIns="84364" tIns="42183" rIns="84364" bIns="42183"/>
          <a:lstStyle/>
          <a:p>
            <a:pPr marL="342900" indent="-342900" defTabSz="411480" eaLnBrk="0" hangingPunct="0">
              <a:buFont typeface="Wingdings" panose="05000000000000000000" pitchFamily="2" charset="2"/>
              <a:buChar char="u"/>
            </a:pPr>
            <a:endParaRPr lang="en-US" altLang="zh-CN" sz="221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862188" y="414137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9622" y="159982"/>
            <a:ext cx="1411635" cy="995673"/>
            <a:chOff x="5390182" y="1571272"/>
            <a:chExt cx="1411635" cy="995673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31" name="矩形 30"/>
            <p:cNvSpPr/>
            <p:nvPr>
              <p:custDataLst>
                <p:tags r:id="rId7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586990" y="1134110"/>
            <a:ext cx="5414645" cy="2608580"/>
            <a:chOff x="3811" y="1820"/>
            <a:chExt cx="10019" cy="5977"/>
          </a:xfrm>
        </p:grpSpPr>
        <p:sp>
          <p:nvSpPr>
            <p:cNvPr id="9" name="PA_椭圆 17"/>
            <p:cNvSpPr/>
            <p:nvPr>
              <p:custDataLst>
                <p:tags r:id="rId8"/>
              </p:custDataLst>
            </p:nvPr>
          </p:nvSpPr>
          <p:spPr bwMode="auto">
            <a:xfrm>
              <a:off x="3966" y="1820"/>
              <a:ext cx="2820" cy="2904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PA_椭圆 22"/>
            <p:cNvSpPr/>
            <p:nvPr>
              <p:custDataLst>
                <p:tags r:id="rId9"/>
              </p:custDataLst>
            </p:nvPr>
          </p:nvSpPr>
          <p:spPr bwMode="auto">
            <a:xfrm>
              <a:off x="4189" y="2089"/>
              <a:ext cx="2299" cy="2368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PA_矩形 14"/>
            <p:cNvSpPr/>
            <p:nvPr>
              <p:custDataLst>
                <p:tags r:id="rId10"/>
              </p:custDataLst>
            </p:nvPr>
          </p:nvSpPr>
          <p:spPr>
            <a:xfrm>
              <a:off x="4467" y="2271"/>
              <a:ext cx="1445" cy="1641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惯性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导航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PA_椭圆 17"/>
            <p:cNvSpPr/>
            <p:nvPr>
              <p:custDataLst>
                <p:tags r:id="rId11"/>
              </p:custDataLst>
            </p:nvPr>
          </p:nvSpPr>
          <p:spPr bwMode="auto">
            <a:xfrm>
              <a:off x="3811" y="4893"/>
              <a:ext cx="2820" cy="2904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PA_椭圆 22"/>
            <p:cNvSpPr/>
            <p:nvPr>
              <p:custDataLst>
                <p:tags r:id="rId12"/>
              </p:custDataLst>
            </p:nvPr>
          </p:nvSpPr>
          <p:spPr bwMode="auto">
            <a:xfrm>
              <a:off x="4038" y="5197"/>
              <a:ext cx="2299" cy="2368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GPS</a:t>
              </a:r>
              <a:r>
                <a:rPr kumimoji="0" lang="zh-CN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定</a:t>
              </a:r>
              <a:r>
                <a:rPr kumimoji="0" lang="en-US" altLang="zh-CN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kumimoji="0" lang="zh-CN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位</a:t>
              </a: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右大括号 12"/>
            <p:cNvSpPr/>
            <p:nvPr/>
          </p:nvSpPr>
          <p:spPr>
            <a:xfrm>
              <a:off x="7099" y="2905"/>
              <a:ext cx="1814" cy="3856"/>
            </a:xfrm>
            <a:prstGeom prst="rightBrac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zh-C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226" y="4341"/>
              <a:ext cx="4148" cy="1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40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组合惯性导航</a:t>
              </a:r>
              <a:endParaRPr lang="zh-CN" altLang="en-US" sz="24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9181" y="4153"/>
              <a:ext cx="4649" cy="1587"/>
            </a:xfrm>
            <a:prstGeom prst="roundRect">
              <a:avLst/>
            </a:prstGeom>
            <a:solidFill>
              <a:srgbClr val="000000">
                <a:alpha val="0"/>
              </a:srgbClr>
            </a:solidFill>
            <a:ln w="50800" cap="flat" cmpd="dbl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/>
        </p:nvPicPr>
        <p:blipFill rotWithShape="1"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2203" y="1043080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062609" y="1973994"/>
            <a:ext cx="4416594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5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感谢您的聆听</a:t>
            </a:r>
            <a:endParaRPr lang="en-GB" altLang="zh-CN" sz="5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62609" y="3245775"/>
            <a:ext cx="3228769" cy="486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Thank you for listening</a:t>
            </a:r>
            <a:endParaRPr lang="en-GB" altLang="zh-CN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960245" y="3980180"/>
            <a:ext cx="2454910" cy="4260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合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惯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性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导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航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63912" y="996710"/>
            <a:ext cx="4290638" cy="3812947"/>
          </a:xfrm>
          <a:prstGeom prst="rect">
            <a:avLst/>
          </a:prstGeom>
        </p:spPr>
      </p:pic>
      <p:sp>
        <p:nvSpPr>
          <p:cNvPr id="103" name="PA_矩形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551412" y="3205461"/>
            <a:ext cx="1101057" cy="13001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122350" y="2952729"/>
            <a:ext cx="1155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br>
              <a:rPr lang="en-US" altLang="zh-CN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3152695" y="3721064"/>
            <a:ext cx="569387" cy="127054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3" name="AutoShape 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7207708" y="4809657"/>
            <a:ext cx="4853354" cy="533461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5" name="AutoShape 7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7207708" y="3258161"/>
            <a:ext cx="4984405" cy="563362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惯性导航的结构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52" name="AutoShape 4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207708" y="1700808"/>
            <a:ext cx="4923651" cy="569218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的作用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90182" y="1571272"/>
            <a:ext cx="1411635" cy="995673"/>
            <a:chOff x="5390182" y="1571272"/>
            <a:chExt cx="1411635" cy="99567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90181" y="3038431"/>
            <a:ext cx="1411635" cy="995673"/>
            <a:chOff x="5390182" y="1571272"/>
            <a:chExt cx="1411635" cy="995673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>
              <p:custDataLst>
                <p:tags r:id="rId13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63483" y="4505590"/>
            <a:ext cx="1411635" cy="995673"/>
            <a:chOff x="5390182" y="1571272"/>
            <a:chExt cx="1411635" cy="995673"/>
          </a:xfrm>
        </p:grpSpPr>
        <p:pic>
          <p:nvPicPr>
            <p:cNvPr id="31" name="图片 3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0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32" name="矩形 31"/>
            <p:cNvSpPr/>
            <p:nvPr>
              <p:custDataLst>
                <p:tags r:id="rId15"/>
              </p:custDataLst>
            </p:nvPr>
          </p:nvSpPr>
          <p:spPr>
            <a:xfrm>
              <a:off x="5807968" y="1820724"/>
              <a:ext cx="62709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31606" y="2774492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组合惯性导航的作用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1222" y="190985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6050571" y="1846608"/>
              <a:ext cx="233932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591810" y="1628775"/>
            <a:ext cx="5114925" cy="37128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>
                <a:sym typeface="+mn-ea"/>
              </a:rPr>
              <a:t>组合惯性导航、就是将</a:t>
            </a:r>
            <a:r>
              <a:rPr lang="en-US" altLang="zh-CN" sz="2400">
                <a:sym typeface="+mn-ea"/>
              </a:rPr>
              <a:t>GPS</a:t>
            </a:r>
            <a:r>
              <a:rPr lang="zh-CN" altLang="en-US" sz="2400">
                <a:sym typeface="+mn-ea"/>
              </a:rPr>
              <a:t>导航和惯性导航组合在一起</a:t>
            </a:r>
            <a:endParaRPr lang="zh-CN" altLang="en-US" sz="2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ym typeface="+mn-ea"/>
              </a:rPr>
              <a:t>GPS导航弥补惯导的累计误差缺陷，惯导又弥补GPS信号弱，易受干扰的缺陷，二者组合起来实现精准定位。</a:t>
            </a:r>
            <a:endParaRPr lang="zh-CN" altLang="en-US" sz="24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1" name="PA_组合 20"/>
          <p:cNvGrpSpPr/>
          <p:nvPr>
            <p:custDataLst>
              <p:tags r:id="rId2"/>
            </p:custDataLst>
          </p:nvPr>
        </p:nvGrpSpPr>
        <p:grpSpPr>
          <a:xfrm>
            <a:off x="1590773" y="1788506"/>
            <a:ext cx="2340000" cy="2340000"/>
            <a:chOff x="1897649" y="1840108"/>
            <a:chExt cx="2340000" cy="2340000"/>
          </a:xfrm>
        </p:grpSpPr>
        <p:sp>
          <p:nvSpPr>
            <p:cNvPr id="18" name="PA_椭圆 17"/>
            <p:cNvSpPr/>
            <p:nvPr>
              <p:custDataLst>
                <p:tags r:id="rId3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PA_椭圆 22"/>
            <p:cNvSpPr/>
            <p:nvPr>
              <p:custDataLst>
                <p:tags r:id="rId4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PA_矩形 14"/>
            <p:cNvSpPr/>
            <p:nvPr>
              <p:custDataLst>
                <p:tags r:id="rId5"/>
              </p:custDataLst>
            </p:nvPr>
          </p:nvSpPr>
          <p:spPr>
            <a:xfrm>
              <a:off x="2205874" y="2507411"/>
              <a:ext cx="1706880" cy="1014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作用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箭头: 虚尾 15"/>
          <p:cNvSpPr/>
          <p:nvPr>
            <p:custDataLst>
              <p:tags r:id="rId6"/>
            </p:custDataLst>
          </p:nvPr>
        </p:nvSpPr>
        <p:spPr bwMode="auto">
          <a:xfrm>
            <a:off x="4295775" y="2637155"/>
            <a:ext cx="1182370" cy="869315"/>
          </a:xfrm>
          <a:prstGeom prst="striped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组合惯性导航的作用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31606" y="141114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内部结构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1222" y="47475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5999483" y="1846608"/>
              <a:ext cx="336108" cy="319083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6" name="图片 5" descr="67514d80f28e8585a39a2df68ea49e3"/>
          <p:cNvPicPr>
            <a:picLocks noChangeAspect="1"/>
          </p:cNvPicPr>
          <p:nvPr/>
        </p:nvPicPr>
        <p:blipFill>
          <a:blip r:embed="rId5"/>
          <a:srcRect l="20353" t="12446" r="9093" b="8949"/>
          <a:stretch>
            <a:fillRect/>
          </a:stretch>
        </p:blipFill>
        <p:spPr>
          <a:xfrm rot="10800000">
            <a:off x="4944110" y="2853055"/>
            <a:ext cx="2232025" cy="32404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PA_组合 20"/>
          <p:cNvGrpSpPr/>
          <p:nvPr>
            <p:custDataLst>
              <p:tags r:id="rId1"/>
            </p:custDataLst>
          </p:nvPr>
        </p:nvGrpSpPr>
        <p:grpSpPr>
          <a:xfrm>
            <a:off x="615397" y="1788506"/>
            <a:ext cx="2340000" cy="2340000"/>
            <a:chOff x="1897649" y="1840108"/>
            <a:chExt cx="2340000" cy="2340000"/>
          </a:xfrm>
        </p:grpSpPr>
        <p:sp>
          <p:nvSpPr>
            <p:cNvPr id="9" name="PA_椭圆 17"/>
            <p:cNvSpPr/>
            <p:nvPr>
              <p:custDataLst>
                <p:tags r:id="rId2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PA_椭圆 22"/>
            <p:cNvSpPr/>
            <p:nvPr>
              <p:custDataLst>
                <p:tags r:id="rId3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PA_矩形 14"/>
            <p:cNvSpPr/>
            <p:nvPr>
              <p:custDataLst>
                <p:tags r:id="rId4"/>
              </p:custDataLst>
            </p:nvPr>
          </p:nvSpPr>
          <p:spPr>
            <a:xfrm>
              <a:off x="2227564" y="2424706"/>
              <a:ext cx="1706880" cy="1014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结构</a:t>
              </a:r>
              <a:endPara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箭头: 虚尾 15"/>
          <p:cNvSpPr/>
          <p:nvPr>
            <p:custDataLst>
              <p:tags r:id="rId5"/>
            </p:custDataLst>
          </p:nvPr>
        </p:nvSpPr>
        <p:spPr bwMode="auto">
          <a:xfrm>
            <a:off x="3086212" y="2628966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913695" y="1940485"/>
            <a:ext cx="1386322" cy="1996297"/>
            <a:chOff x="5159479" y="1946284"/>
            <a:chExt cx="1386322" cy="1996297"/>
          </a:xfrm>
        </p:grpSpPr>
        <p:sp>
          <p:nvSpPr>
            <p:cNvPr id="20" name="AutoShape 4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5159479" y="1946284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数据处理板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AutoShape 4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5170664" y="2642771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姿态导航板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AutoShape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5177649" y="3373363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卫星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接收机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5" name="箭头: 虚尾 24"/>
          <p:cNvSpPr/>
          <p:nvPr>
            <p:custDataLst>
              <p:tags r:id="rId9"/>
            </p:custDataLst>
          </p:nvPr>
        </p:nvSpPr>
        <p:spPr bwMode="auto">
          <a:xfrm>
            <a:off x="5463452" y="2614837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1862188" y="332857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组合惯性导航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结构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9622" y="159982"/>
            <a:ext cx="1411635" cy="995673"/>
            <a:chOff x="5390182" y="1571272"/>
            <a:chExt cx="1411635" cy="995673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31" name="矩形 30"/>
            <p:cNvSpPr/>
            <p:nvPr>
              <p:custDataLst>
                <p:tags r:id="rId13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3" name="图片 12" descr="M2组合惯性导航内部解析"/>
          <p:cNvPicPr>
            <a:picLocks noChangeAspect="1"/>
          </p:cNvPicPr>
          <p:nvPr/>
        </p:nvPicPr>
        <p:blipFill>
          <a:blip r:embed="rId14"/>
          <a:srcRect l="8381" t="9439" r="11985" b="11975"/>
          <a:stretch>
            <a:fillRect/>
          </a:stretch>
        </p:blipFill>
        <p:spPr>
          <a:xfrm>
            <a:off x="6240145" y="1485265"/>
            <a:ext cx="5472430" cy="360045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119272" y="931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惯性导航的结构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12445" y="1846608"/>
              <a:ext cx="310184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PA_组合 20"/>
          <p:cNvGrpSpPr/>
          <p:nvPr>
            <p:custDataLst>
              <p:tags r:id="rId1"/>
            </p:custDataLst>
          </p:nvPr>
        </p:nvGrpSpPr>
        <p:grpSpPr>
          <a:xfrm>
            <a:off x="4369832" y="1484784"/>
            <a:ext cx="2340000" cy="2340000"/>
            <a:chOff x="1897649" y="1840108"/>
            <a:chExt cx="2340000" cy="2340000"/>
          </a:xfrm>
        </p:grpSpPr>
        <p:sp>
          <p:nvSpPr>
            <p:cNvPr id="6" name="PA_椭圆 17"/>
            <p:cNvSpPr/>
            <p:nvPr>
              <p:custDataLst>
                <p:tags r:id="rId2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PA_椭圆 22"/>
            <p:cNvSpPr/>
            <p:nvPr>
              <p:custDataLst>
                <p:tags r:id="rId3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PA_矩形 14"/>
            <p:cNvSpPr/>
            <p:nvPr>
              <p:custDataLst>
                <p:tags r:id="rId4"/>
              </p:custDataLst>
            </p:nvPr>
          </p:nvSpPr>
          <p:spPr>
            <a:xfrm>
              <a:off x="2399014" y="2559961"/>
              <a:ext cx="1300480" cy="76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结构</a:t>
              </a:r>
              <a:endPara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7610475" y="4509135"/>
            <a:ext cx="35890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bg1"/>
              </a:buClr>
              <a:buSzPct val="120000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陀螺仪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检测汽车俯仰角，偏航角，翻滚角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通过检测了解汽车上下坡，转弯等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信息。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2567940" y="4509135"/>
            <a:ext cx="28714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bg1"/>
              </a:buClr>
              <a:buSzPct val="120000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加速度传感器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检测汽车加速度，更具加速度可以判断汽车行驶速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度等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信息。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929672" y="3857000"/>
            <a:ext cx="5494804" cy="669745"/>
            <a:chOff x="3591970" y="3525384"/>
            <a:chExt cx="5494804" cy="669745"/>
          </a:xfrm>
        </p:grpSpPr>
        <p:sp>
          <p:nvSpPr>
            <p:cNvPr id="19" name="箭头: 虚尾 18"/>
            <p:cNvSpPr/>
            <p:nvPr>
              <p:custDataLst>
                <p:tags r:id="rId7"/>
              </p:custDataLst>
            </p:nvPr>
          </p:nvSpPr>
          <p:spPr bwMode="auto">
            <a:xfrm rot="5400000">
              <a:off x="8425515" y="3533871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箭头: 虚尾 20"/>
            <p:cNvSpPr/>
            <p:nvPr>
              <p:custDataLst>
                <p:tags r:id="rId8"/>
              </p:custDataLst>
            </p:nvPr>
          </p:nvSpPr>
          <p:spPr bwMode="auto">
            <a:xfrm rot="5400000">
              <a:off x="3689237" y="3533871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9"/>
              </p:custDataLst>
            </p:nvPr>
          </p:nvSpPr>
          <p:spPr bwMode="auto">
            <a:xfrm>
              <a:off x="3791305" y="3525384"/>
              <a:ext cx="5105560" cy="4571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Rectangle 2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1862188" y="4998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惯性导航的结构原理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9622" y="255251"/>
            <a:ext cx="1411635" cy="995673"/>
            <a:chOff x="5390182" y="1571272"/>
            <a:chExt cx="1411635" cy="995673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-4392" t="5066" r="23215"/>
          <a:stretch>
            <a:fillRect/>
          </a:stretch>
        </p:blipFill>
        <p:spPr>
          <a:xfrm>
            <a:off x="695325" y="2061210"/>
            <a:ext cx="2664460" cy="1784985"/>
          </a:xfrm>
          <a:prstGeom prst="rect">
            <a:avLst/>
          </a:prstGeom>
        </p:spPr>
      </p:pic>
      <p:pic>
        <p:nvPicPr>
          <p:cNvPr id="22" name="图片 21" descr="图片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44335" y="1682750"/>
            <a:ext cx="3409950" cy="213614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_组合 20"/>
          <p:cNvGrpSpPr/>
          <p:nvPr>
            <p:custDataLst>
              <p:tags r:id="rId1"/>
            </p:custDataLst>
          </p:nvPr>
        </p:nvGrpSpPr>
        <p:grpSpPr>
          <a:xfrm>
            <a:off x="3147060" y="1117600"/>
            <a:ext cx="1564103" cy="1304290"/>
            <a:chOff x="1897649" y="1840108"/>
            <a:chExt cx="2467372" cy="2340000"/>
          </a:xfrm>
        </p:grpSpPr>
        <p:sp>
          <p:nvSpPr>
            <p:cNvPr id="6" name="PA_椭圆 17"/>
            <p:cNvSpPr/>
            <p:nvPr>
              <p:custDataLst>
                <p:tags r:id="rId2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PA_椭圆 22"/>
            <p:cNvSpPr/>
            <p:nvPr>
              <p:custDataLst>
                <p:tags r:id="rId3"/>
              </p:custDataLst>
            </p:nvPr>
          </p:nvSpPr>
          <p:spPr bwMode="auto">
            <a:xfrm>
              <a:off x="2113648" y="2051551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PA_矩形 14"/>
            <p:cNvSpPr/>
            <p:nvPr>
              <p:custDataLst>
                <p:tags r:id="rId4"/>
              </p:custDataLst>
            </p:nvPr>
          </p:nvSpPr>
          <p:spPr>
            <a:xfrm>
              <a:off x="2330774" y="2557830"/>
              <a:ext cx="2034247" cy="1046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组成</a:t>
              </a:r>
              <a:endPara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20076" y="2463165"/>
            <a:ext cx="5868124" cy="1014097"/>
            <a:chOff x="3791305" y="3525384"/>
            <a:chExt cx="5295469" cy="745355"/>
          </a:xfrm>
        </p:grpSpPr>
        <p:sp>
          <p:nvSpPr>
            <p:cNvPr id="19" name="箭头: 虚尾 18"/>
            <p:cNvSpPr/>
            <p:nvPr>
              <p:custDataLst>
                <p:tags r:id="rId5"/>
              </p:custDataLst>
            </p:nvPr>
          </p:nvSpPr>
          <p:spPr bwMode="auto">
            <a:xfrm rot="5400000">
              <a:off x="8425515" y="3533871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箭头: 虚尾 20"/>
            <p:cNvSpPr/>
            <p:nvPr>
              <p:custDataLst>
                <p:tags r:id="rId6"/>
              </p:custDataLst>
            </p:nvPr>
          </p:nvSpPr>
          <p:spPr bwMode="auto">
            <a:xfrm rot="5400000">
              <a:off x="5862174" y="3551140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 bwMode="auto">
            <a:xfrm>
              <a:off x="3791305" y="3525384"/>
              <a:ext cx="5105560" cy="4571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箭头: 虚尾 20"/>
            <p:cNvSpPr/>
            <p:nvPr>
              <p:custDataLst>
                <p:tags r:id="rId8"/>
              </p:custDataLst>
            </p:nvPr>
          </p:nvSpPr>
          <p:spPr bwMode="auto">
            <a:xfrm rot="5400000">
              <a:off x="3912719" y="3609480"/>
              <a:ext cx="563991" cy="758526"/>
            </a:xfrm>
            <a:prstGeom prst="strip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Rectangle 2"/>
          <p:cNvSpPr txBox="1"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1862455" y="499745"/>
            <a:ext cx="565150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（电容式）加速度传感器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组成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9622" y="255251"/>
            <a:ext cx="1411635" cy="995673"/>
            <a:chOff x="5390182" y="1571272"/>
            <a:chExt cx="1411635" cy="995673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1570" y="3429635"/>
            <a:ext cx="6013450" cy="3084830"/>
          </a:xfrm>
          <a:prstGeom prst="rect">
            <a:avLst/>
          </a:prstGeom>
        </p:spPr>
      </p:pic>
      <p:grpSp>
        <p:nvGrpSpPr>
          <p:cNvPr id="3" name="PA_组合 3"/>
          <p:cNvGrpSpPr/>
          <p:nvPr>
            <p:custDataLst>
              <p:tags r:id="rId15"/>
            </p:custDataLst>
          </p:nvPr>
        </p:nvGrpSpPr>
        <p:grpSpPr>
          <a:xfrm>
            <a:off x="8184457" y="2300114"/>
            <a:ext cx="2426970" cy="985674"/>
            <a:chOff x="2040418" y="1564510"/>
            <a:chExt cx="2426970" cy="985674"/>
          </a:xfrm>
        </p:grpSpPr>
        <p:sp>
          <p:nvSpPr>
            <p:cNvPr id="15" name="PA_圆角矩形 1"/>
            <p:cNvSpPr/>
            <p:nvPr>
              <p:custDataLst>
                <p:tags r:id="rId16"/>
              </p:custDataLst>
            </p:nvPr>
          </p:nvSpPr>
          <p:spPr bwMode="auto">
            <a:xfrm>
              <a:off x="2328073" y="1564510"/>
              <a:ext cx="1853529" cy="985674"/>
            </a:xfrm>
            <a:prstGeom prst="roundRect">
              <a:avLst/>
            </a:prstGeom>
            <a:solidFill>
              <a:srgbClr val="0665C6">
                <a:alpha val="70000"/>
              </a:srgbClr>
            </a:solidFill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665C6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PA_文本框 2"/>
            <p:cNvSpPr txBox="1"/>
            <p:nvPr>
              <p:custDataLst>
                <p:tags r:id="rId17"/>
              </p:custDataLst>
            </p:nvPr>
          </p:nvSpPr>
          <p:spPr>
            <a:xfrm>
              <a:off x="2040418" y="1845815"/>
              <a:ext cx="24269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机械梳妆结构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PA_组合 3"/>
          <p:cNvGrpSpPr/>
          <p:nvPr>
            <p:custDataLst>
              <p:tags r:id="rId18"/>
            </p:custDataLst>
          </p:nvPr>
        </p:nvGrpSpPr>
        <p:grpSpPr>
          <a:xfrm>
            <a:off x="8400472" y="3588897"/>
            <a:ext cx="1925169" cy="985674"/>
            <a:chOff x="2256433" y="1564510"/>
            <a:chExt cx="1925169" cy="985674"/>
          </a:xfrm>
        </p:grpSpPr>
        <p:sp>
          <p:nvSpPr>
            <p:cNvPr id="28" name="PA_圆角矩形 1"/>
            <p:cNvSpPr/>
            <p:nvPr>
              <p:custDataLst>
                <p:tags r:id="rId19"/>
              </p:custDataLst>
            </p:nvPr>
          </p:nvSpPr>
          <p:spPr bwMode="auto">
            <a:xfrm>
              <a:off x="2328073" y="1564510"/>
              <a:ext cx="1853529" cy="985674"/>
            </a:xfrm>
            <a:prstGeom prst="roundRect">
              <a:avLst/>
            </a:prstGeom>
            <a:solidFill>
              <a:srgbClr val="0665C6">
                <a:alpha val="70000"/>
              </a:srgbClr>
            </a:solidFill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665C6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PA_文本框 2"/>
            <p:cNvSpPr txBox="1"/>
            <p:nvPr>
              <p:custDataLst>
                <p:tags r:id="rId20"/>
              </p:custDataLst>
            </p:nvPr>
          </p:nvSpPr>
          <p:spPr>
            <a:xfrm>
              <a:off x="2256433" y="1897971"/>
              <a:ext cx="173720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电容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PA_组合 3"/>
          <p:cNvGrpSpPr/>
          <p:nvPr>
            <p:custDataLst>
              <p:tags r:id="rId21"/>
            </p:custDataLst>
          </p:nvPr>
        </p:nvGrpSpPr>
        <p:grpSpPr>
          <a:xfrm>
            <a:off x="8472112" y="4846953"/>
            <a:ext cx="1853529" cy="985674"/>
            <a:chOff x="2328073" y="1564510"/>
            <a:chExt cx="1853529" cy="985674"/>
          </a:xfrm>
        </p:grpSpPr>
        <p:sp>
          <p:nvSpPr>
            <p:cNvPr id="31" name="PA_圆角矩形 1"/>
            <p:cNvSpPr/>
            <p:nvPr>
              <p:custDataLst>
                <p:tags r:id="rId22"/>
              </p:custDataLst>
            </p:nvPr>
          </p:nvSpPr>
          <p:spPr bwMode="auto">
            <a:xfrm>
              <a:off x="2328073" y="1564510"/>
              <a:ext cx="1853529" cy="985674"/>
            </a:xfrm>
            <a:prstGeom prst="roundRect">
              <a:avLst/>
            </a:prstGeom>
            <a:solidFill>
              <a:srgbClr val="0665C6">
                <a:alpha val="70000"/>
              </a:srgbClr>
            </a:solidFill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665C6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PA_文本框 2"/>
            <p:cNvSpPr txBox="1"/>
            <p:nvPr>
              <p:custDataLst>
                <p:tags r:id="rId23"/>
              </p:custDataLst>
            </p:nvPr>
          </p:nvSpPr>
          <p:spPr>
            <a:xfrm>
              <a:off x="2401810" y="1799078"/>
              <a:ext cx="173720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弹簧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”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箭头: 虚尾 35"/>
          <p:cNvSpPr/>
          <p:nvPr>
            <p:custDataLst>
              <p:tags r:id="rId24"/>
            </p:custDataLst>
          </p:nvPr>
        </p:nvSpPr>
        <p:spPr bwMode="auto">
          <a:xfrm>
            <a:off x="7757599" y="2506182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箭头: 虚尾 36"/>
          <p:cNvSpPr/>
          <p:nvPr>
            <p:custDataLst>
              <p:tags r:id="rId25"/>
            </p:custDataLst>
          </p:nvPr>
        </p:nvSpPr>
        <p:spPr bwMode="auto">
          <a:xfrm>
            <a:off x="7854688" y="4973005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箭头: 虚尾 37"/>
          <p:cNvSpPr/>
          <p:nvPr>
            <p:custDataLst>
              <p:tags r:id="rId26"/>
            </p:custDataLst>
          </p:nvPr>
        </p:nvSpPr>
        <p:spPr bwMode="auto">
          <a:xfrm>
            <a:off x="7794347" y="3816045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PA" val="v4.0.0"/>
  <p:tag name="KSO_WM_BEAUTIFY_FLAG" val=""/>
</p:tagLst>
</file>

<file path=ppt/tags/tag101.xml><?xml version="1.0" encoding="utf-8"?>
<p:tagLst xmlns:p="http://schemas.openxmlformats.org/presentationml/2006/main">
  <p:tag name="PA" val="v4.0.0"/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TIMING" val="|1.2|0.9|0.8"/>
</p:tagLst>
</file>

<file path=ppt/tags/tag106.xml><?xml version="1.0" encoding="utf-8"?>
<p:tagLst xmlns:p="http://schemas.openxmlformats.org/presentationml/2006/main">
  <p:tag name="PA" val="v4.0.0"/>
</p:tagLst>
</file>

<file path=ppt/tags/tag107.xml><?xml version="1.0" encoding="utf-8"?>
<p:tagLst xmlns:p="http://schemas.openxmlformats.org/presentationml/2006/main">
  <p:tag name="PA" val="v4.0.0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PA" val="v4.0.0"/>
  <p:tag name="KSO_WM_BEAUTIFY_FLAG" val=""/>
</p:tagLst>
</file>

<file path=ppt/tags/tag119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PA" val="v4.0.0"/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TIMING" val="|1.2|0.9|0.8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PA" val="v4.0.0"/>
</p:tagLst>
</file>

<file path=ppt/tags/tag141.xml><?xml version="1.0" encoding="utf-8"?>
<p:tagLst xmlns:p="http://schemas.openxmlformats.org/presentationml/2006/main">
  <p:tag name="PA" val="v4.0.0"/>
  <p:tag name="KSO_WM_BEAUTIFY_FLAG" val=""/>
</p:tagLst>
</file>

<file path=ppt/tags/tag142.xml><?xml version="1.0" encoding="utf-8"?>
<p:tagLst xmlns:p="http://schemas.openxmlformats.org/presentationml/2006/main">
  <p:tag name="PA" val="v4.0.0"/>
  <p:tag name="KSO_WM_BEAUTIFY_FLAG" val=""/>
</p:tagLst>
</file>

<file path=ppt/tags/tag143.xml><?xml version="1.0" encoding="utf-8"?>
<p:tagLst xmlns:p="http://schemas.openxmlformats.org/presentationml/2006/main">
  <p:tag name="PA" val="v4.0.0"/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PA" val="v4.0.0"/>
</p:tagLst>
</file>

<file path=ppt/tags/tag151.xml><?xml version="1.0" encoding="utf-8"?>
<p:tagLst xmlns:p="http://schemas.openxmlformats.org/presentationml/2006/main">
  <p:tag name="PA" val="v4.0.0"/>
  <p:tag name="KSO_WM_BEAUTIFY_FLAG" val=""/>
</p:tagLst>
</file>

<file path=ppt/tags/tag152.xml><?xml version="1.0" encoding="utf-8"?>
<p:tagLst xmlns:p="http://schemas.openxmlformats.org/presentationml/2006/main">
  <p:tag name="PA" val="v4.0.0"/>
  <p:tag name="KSO_WM_BEAUTIFY_FLAG" val=""/>
</p:tagLst>
</file>

<file path=ppt/tags/tag153.xml><?xml version="1.0" encoding="utf-8"?>
<p:tagLst xmlns:p="http://schemas.openxmlformats.org/presentationml/2006/main">
  <p:tag name="PA" val="v4.0.0"/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TIMING" val="|1.2|0.9|0.8"/>
</p:tagLst>
</file>

<file path=ppt/tags/tag158.xml><?xml version="1.0" encoding="utf-8"?>
<p:tagLst xmlns:p="http://schemas.openxmlformats.org/presentationml/2006/main">
  <p:tag name="PA" val="v4.0.0"/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PA" val="v4.0.0"/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TIMING" val="|1.2|0.9|0.8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TIMING" val="|1.2|0.9|0.8"/>
</p:tagLst>
</file>

<file path=ppt/tags/tag177.xml><?xml version="1.0" encoding="utf-8"?>
<p:tagLst xmlns:p="http://schemas.openxmlformats.org/presentationml/2006/main">
  <p:tag name="PA" val="v4.0.0"/>
  <p:tag name="KSO_WM_BEAUTIFY_FLAG" val=""/>
</p:tagLst>
</file>

<file path=ppt/tags/tag178.xml><?xml version="1.0" encoding="utf-8"?>
<p:tagLst xmlns:p="http://schemas.openxmlformats.org/presentationml/2006/main">
  <p:tag name="PA" val="v4.0.0"/>
  <p:tag name="KSO_WM_BEAUTIFY_FLAG" val=""/>
</p:tagLst>
</file>

<file path=ppt/tags/tag179.xml><?xml version="1.0" encoding="utf-8"?>
<p:tagLst xmlns:p="http://schemas.openxmlformats.org/presentationml/2006/main">
  <p:tag name="PA" val="v4.0.0"/>
  <p:tag name="KSO_WM_BEAUTIFY_FLAG" val=""/>
</p:tagLst>
</file>

<file path=ppt/tags/tag18.xml><?xml version="1.0" encoding="utf-8"?>
<p:tagLst xmlns:p="http://schemas.openxmlformats.org/presentationml/2006/main">
  <p:tag name="PA" val="v4.0.0"/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TIMING" val="|1.2|0.9|0.8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PA" val="v4.0.0"/>
</p:tagLst>
</file>

<file path=ppt/tags/tag189.xml><?xml version="1.0" encoding="utf-8"?>
<p:tagLst xmlns:p="http://schemas.openxmlformats.org/presentationml/2006/main">
  <p:tag name="PA" val="v4.0.0"/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PA" val="v4.0.0"/>
  <p:tag name="KSO_WM_BEAUTIFY_FLAG" val=""/>
</p:tagLst>
</file>

<file path=ppt/tags/tag191.xml><?xml version="1.0" encoding="utf-8"?>
<p:tagLst xmlns:p="http://schemas.openxmlformats.org/presentationml/2006/main">
  <p:tag name="PA" val="v4.0.0"/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TIMING" val="|1.2|0.9|0.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TIMING" val="|1.2|0.9|0.8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PA" val="v4.0.0"/>
  <p:tag name="KSO_WM_BEAUTIFY_FLAG" val=""/>
</p:tagLst>
</file>

<file path=ppt/tags/tag212.xml><?xml version="1.0" encoding="utf-8"?>
<p:tagLst xmlns:p="http://schemas.openxmlformats.org/presentationml/2006/main">
  <p:tag name="PA" val="v4.0.0"/>
  <p:tag name="KSO_WM_BEAUTIFY_FLAG" val=""/>
</p:tagLst>
</file>

<file path=ppt/tags/tag213.xml><?xml version="1.0" encoding="utf-8"?>
<p:tagLst xmlns:p="http://schemas.openxmlformats.org/presentationml/2006/main">
  <p:tag name="PA" val="v4.0.0"/>
  <p:tag name="KSO_WM_BEAUTIFY_FLAG" val=""/>
</p:tagLst>
</file>

<file path=ppt/tags/tag214.xml><?xml version="1.0" encoding="utf-8"?>
<p:tagLst xmlns:p="http://schemas.openxmlformats.org/presentationml/2006/main">
  <p:tag name="PA" val="v4.0.0"/>
  <p:tag name="KSO_WM_BEAUTIFY_FLAG" val=""/>
</p:tagLst>
</file>

<file path=ppt/tags/tag215.xml><?xml version="1.0" encoding="utf-8"?>
<p:tagLst xmlns:p="http://schemas.openxmlformats.org/presentationml/2006/main">
  <p:tag name="PA" val="v4.0.0"/>
  <p:tag name="KSO_WM_BEAUTIFY_FLAG" val=""/>
</p:tagLst>
</file>

<file path=ppt/tags/tag216.xml><?xml version="1.0" encoding="utf-8"?>
<p:tagLst xmlns:p="http://schemas.openxmlformats.org/presentationml/2006/main">
  <p:tag name="TIMING" val="|1.2|0.9|0.8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ISPRING_PRESENTATION_TITLE" val="蓝色科技感网络信息安全培训PPT模板"/>
  <p:tag name="KSO_WPP_MARK_KEY" val="0bfb7c6c-86bf-4a65-83f7-d07fe5c42416"/>
  <p:tag name="COMMONDATA" val="eyJoZGlkIjoiNDgxYTk4YzBkNzhlM2IzNjRmZjY5MzllZjM4YmUzNWYifQ=="/>
  <p:tag name="commondata" val="eyJoZGlkIjoiOWVmNDlhMTVjMmUxMmY3ZjJiZWNkZmE5OTJkYTkzNzIifQ==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TIMING" val="|1.2|0.9|0.8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TIMING" val="|1.2|0.9|0.8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  <p:tag name="KSO_WM_BEAUTIFY_FLAG" val=""/>
</p:tagLst>
</file>

<file path=ppt/tags/tag38.xml><?xml version="1.0" encoding="utf-8"?>
<p:tagLst xmlns:p="http://schemas.openxmlformats.org/presentationml/2006/main">
  <p:tag name="PA" val="v4.0.0"/>
  <p:tag name="KSO_WM_BEAUTIFY_FLAG" val=""/>
</p:tagLst>
</file>

<file path=ppt/tags/tag39.xml><?xml version="1.0" encoding="utf-8"?>
<p:tagLst xmlns:p="http://schemas.openxmlformats.org/presentationml/2006/main">
  <p:tag name="PA" val="v4.0.0"/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TIMING" val="|1.2|0.9|0.8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TIMING" val="|1.2|0.9|0.8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PA" val="v4.0.0"/>
  <p:tag name="KSO_WM_BEAUTIFY_FLAG" val=""/>
</p:tagLst>
</file>

<file path=ppt/tags/tag51.xml><?xml version="1.0" encoding="utf-8"?>
<p:tagLst xmlns:p="http://schemas.openxmlformats.org/presentationml/2006/main">
  <p:tag name="PA" val="v4.0.0"/>
  <p:tag name="KSO_WM_BEAUTIFY_FLAG" val=""/>
</p:tagLst>
</file>

<file path=ppt/tags/tag52.xml><?xml version="1.0" encoding="utf-8"?>
<p:tagLst xmlns:p="http://schemas.openxmlformats.org/presentationml/2006/main">
  <p:tag name="PA" val="v4.0.0"/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TIMING" val="|1.2|0.9|0.8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TIMING" val="|1.2|0.9|0.8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PA" val="v4.0.0"/>
  <p:tag name="KSO_WM_BEAUTIFY_FLAG" val=""/>
</p:tagLst>
</file>

<file path=ppt/tags/tag69.xml><?xml version="1.0" encoding="utf-8"?>
<p:tagLst xmlns:p="http://schemas.openxmlformats.org/presentationml/2006/main">
  <p:tag name="PA" val="v4.0.0"/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PA" val="v4.0.0"/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UNIT_PLACING_PICTURE_USER_VIEWPORT" val="{&quot;height&quot;:585,&quot;width&quot;:532}"/>
</p:tagLst>
</file>

<file path=ppt/tags/tag80.xml><?xml version="1.0" encoding="utf-8"?>
<p:tagLst xmlns:p="http://schemas.openxmlformats.org/presentationml/2006/main">
  <p:tag name="TIMING" val="|1.2|0.9|0.8"/>
</p:tagLst>
</file>

<file path=ppt/tags/tag81.xml><?xml version="1.0" encoding="utf-8"?>
<p:tagLst xmlns:p="http://schemas.openxmlformats.org/presentationml/2006/main">
  <p:tag name="PA" val="v4.0.0"/>
</p:tagLst>
</file>

<file path=ppt/tags/tag82.xml><?xml version="1.0" encoding="utf-8"?>
<p:tagLst xmlns:p="http://schemas.openxmlformats.org/presentationml/2006/main">
  <p:tag name="PA" val="v4.0.0"/>
  <p:tag name="KSO_WM_BEAUTIFY_FLAG" val=""/>
</p:tagLst>
</file>

<file path=ppt/tags/tag83.xml><?xml version="1.0" encoding="utf-8"?>
<p:tagLst xmlns:p="http://schemas.openxmlformats.org/presentationml/2006/main">
  <p:tag name="PA" val="v4.0.0"/>
  <p:tag name="KSO_WM_BEAUTIFY_FLAG" val=""/>
</p:tagLst>
</file>

<file path=ppt/tags/tag84.xml><?xml version="1.0" encoding="utf-8"?>
<p:tagLst xmlns:p="http://schemas.openxmlformats.org/presentationml/2006/main">
  <p:tag name="PA" val="v4.0.0"/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PA" val="v4.0.0"/>
</p:tagLst>
</file>

<file path=ppt/tags/tag94.xml><?xml version="1.0" encoding="utf-8"?>
<p:tagLst xmlns:p="http://schemas.openxmlformats.org/presentationml/2006/main">
  <p:tag name="PA" val="v4.0.0"/>
  <p:tag name="KSO_WM_BEAUTIFY_FLAG" val=""/>
</p:tagLst>
</file>

<file path=ppt/tags/tag95.xml><?xml version="1.0" encoding="utf-8"?>
<p:tagLst xmlns:p="http://schemas.openxmlformats.org/presentationml/2006/main">
  <p:tag name="PA" val="v4.0.0"/>
  <p:tag name="KSO_WM_BEAUTIFY_FLAG" val=""/>
</p:tagLst>
</file>

<file path=ppt/tags/tag96.xml><?xml version="1.0" encoding="utf-8"?>
<p:tagLst xmlns:p="http://schemas.openxmlformats.org/presentationml/2006/main">
  <p:tag name="PA" val="v4.0.0"/>
</p:tagLst>
</file>

<file path=ppt/tags/tag97.xml><?xml version="1.0" encoding="utf-8"?>
<p:tagLst xmlns:p="http://schemas.openxmlformats.org/presentationml/2006/main">
  <p:tag name="PA" val="v4.0.0"/>
  <p:tag name="KSO_WM_BEAUTIFY_FLAG" val=""/>
</p:tagLst>
</file>

<file path=ppt/tags/tag98.xml><?xml version="1.0" encoding="utf-8"?>
<p:tagLst xmlns:p="http://schemas.openxmlformats.org/presentationml/2006/main">
  <p:tag name="PA" val="v4.0.0"/>
  <p:tag name="KSO_WM_BEAUTIFY_FLAG" val=""/>
</p:tagLst>
</file>

<file path=ppt/tags/tag9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defTabSz="429260" hangingPunct="0">
          <a:lnSpc>
            <a:spcPct val="110000"/>
          </a:lnSpc>
          <a:buClr>
            <a:srgbClr val="000000"/>
          </a:buClr>
          <a:buSzPct val="45000"/>
          <a:tabLst>
            <a:tab pos="691515" algn="l"/>
            <a:tab pos="1383030" algn="l"/>
            <a:tab pos="2064385" algn="l"/>
            <a:tab pos="2760345" algn="l"/>
            <a:tab pos="3456305" algn="l"/>
            <a:tab pos="4148455" algn="l"/>
            <a:tab pos="4839970" algn="l"/>
            <a:tab pos="5531485" algn="l"/>
            <a:tab pos="6210300" algn="l"/>
          </a:tabLst>
          <a:defRPr lang="zh-CN" altLang="en-US" sz="5500" dirty="0">
            <a:solidFill>
              <a:schemeClr val="bg1"/>
            </a:solidFill>
            <a:latin typeface="字魂105号-简雅黑" panose="00000500000000000000" pitchFamily="2" charset="-122"/>
            <a:ea typeface="字魂105号-简雅黑" panose="00000500000000000000" pitchFamily="2" charset="-122"/>
            <a:cs typeface="+mn-ea"/>
            <a:sym typeface="字魂105号-简雅黑" panose="00000500000000000000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CISP-模板</Template>
  <TotalTime>0</TotalTime>
  <Words>1046</Words>
  <Application>WPS 演示</Application>
  <PresentationFormat>宽屏</PresentationFormat>
  <Paragraphs>193</Paragraphs>
  <Slides>18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字魂105号-简雅黑</vt:lpstr>
      <vt:lpstr>黑体</vt:lpstr>
      <vt:lpstr>Tahoma</vt:lpstr>
      <vt:lpstr>微软雅黑</vt:lpstr>
      <vt:lpstr>隶书</vt:lpstr>
      <vt:lpstr>微软雅黑 Light</vt:lpstr>
      <vt:lpstr>Bahnschrift Condensed</vt:lpstr>
      <vt:lpstr>Bitstream Vera Sans</vt:lpstr>
      <vt:lpstr>Lucida Sans Unicode</vt:lpstr>
      <vt:lpstr>Wingdings</vt:lpstr>
      <vt:lpstr>Arial Unicode MS</vt:lpstr>
      <vt:lpstr>Segoe Print</vt:lpstr>
      <vt:lpstr>Blends</vt:lpstr>
      <vt:lpstr>1_Blends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蓝色科技感网络信息安全培训PPT模板</dc:title>
  <dc:creator/>
  <cp:lastModifiedBy>牛俊平13111386858</cp:lastModifiedBy>
  <cp:revision>134</cp:revision>
  <dcterms:created xsi:type="dcterms:W3CDTF">2017-10-15T03:08:00Z</dcterms:created>
  <dcterms:modified xsi:type="dcterms:W3CDTF">2024-01-16T01:48:17Z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FFD415E515E64B328F25D8D3C3965A5D_12</vt:lpwstr>
  </property>
  <property fmtid="{D5CDD505-2E9C-101B-9397-08002B2CF9AE}" pid="3" name="KSOProductBuildVer">
    <vt:lpwstr>2052-12.1.0.16120</vt:lpwstr>
  </property>
</Properties>
</file>