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88" r:id="rId8"/>
    <p:sldId id="891" r:id="rId9"/>
    <p:sldId id="898" r:id="rId10"/>
    <p:sldId id="904" r:id="rId11"/>
    <p:sldId id="905" r:id="rId12"/>
    <p:sldId id="906" r:id="rId13"/>
    <p:sldId id="907" r:id="rId14"/>
    <p:sldId id="908" r:id="rId15"/>
    <p:sldId id="909" r:id="rId16"/>
    <p:sldId id="910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60"/>
        <p:guide pos="3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15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5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9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24.xml"/><Relationship Id="rId14" Type="http://schemas.openxmlformats.org/officeDocument/2006/relationships/image" Target="../media/image18.png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image" Target="../media/image8.png"/><Relationship Id="rId10" Type="http://schemas.openxmlformats.org/officeDocument/2006/relationships/tags" Target="../tags/tag121.xml"/><Relationship Id="rId1" Type="http://schemas.openxmlformats.org/officeDocument/2006/relationships/tags" Target="../tags/tag1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image" Target="../media/image9.png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image" Target="../media/image4.jpeg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3" Type="http://schemas.openxmlformats.org/officeDocument/2006/relationships/notesSlide" Target="../notesSlides/notesSlide13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148.xml"/><Relationship Id="rId20" Type="http://schemas.openxmlformats.org/officeDocument/2006/relationships/image" Target="../media/image19.png"/><Relationship Id="rId2" Type="http://schemas.openxmlformats.org/officeDocument/2006/relationships/tags" Target="../tags/tag131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image" Target="../media/image8.png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47.xml"/><Relationship Id="rId14" Type="http://schemas.openxmlformats.org/officeDocument/2006/relationships/image" Target="../media/image11.png"/><Relationship Id="rId13" Type="http://schemas.openxmlformats.org/officeDocument/2006/relationships/tags" Target="../tags/tag46.xml"/><Relationship Id="rId12" Type="http://schemas.openxmlformats.org/officeDocument/2006/relationships/image" Target="../media/image10.png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65.xml"/><Relationship Id="rId14" Type="http://schemas.openxmlformats.org/officeDocument/2006/relationships/image" Target="../media/image12.png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image" Target="../media/image8.png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5" Type="http://schemas.openxmlformats.org/officeDocument/2006/relationships/notesSlide" Target="../notesSlides/notesSlide7.xml"/><Relationship Id="rId24" Type="http://schemas.openxmlformats.org/officeDocument/2006/relationships/slideLayout" Target="../slideLayouts/slideLayout4.xml"/><Relationship Id="rId23" Type="http://schemas.openxmlformats.org/officeDocument/2006/relationships/tags" Target="../tags/tag85.xml"/><Relationship Id="rId22" Type="http://schemas.openxmlformats.org/officeDocument/2006/relationships/image" Target="../media/image14.png"/><Relationship Id="rId21" Type="http://schemas.openxmlformats.org/officeDocument/2006/relationships/tags" Target="../tags/tag84.xml"/><Relationship Id="rId20" Type="http://schemas.openxmlformats.org/officeDocument/2006/relationships/image" Target="../media/image13.png"/><Relationship Id="rId2" Type="http://schemas.openxmlformats.org/officeDocument/2006/relationships/tags" Target="../tags/tag67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image" Target="../media/image8.png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9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4.jpe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3" Type="http://schemas.openxmlformats.org/officeDocument/2006/relationships/notesSlide" Target="../notesSlides/notesSlide9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107.xml"/><Relationship Id="rId20" Type="http://schemas.openxmlformats.org/officeDocument/2006/relationships/image" Target="../media/image17.png"/><Relationship Id="rId2" Type="http://schemas.openxmlformats.org/officeDocument/2006/relationships/tags" Target="../tags/tag92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image" Target="../media/image16.png"/><Relationship Id="rId15" Type="http://schemas.openxmlformats.org/officeDocument/2006/relationships/tags" Target="../tags/tag103.xml"/><Relationship Id="rId14" Type="http://schemas.openxmlformats.org/officeDocument/2006/relationships/image" Target="../media/image15.png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image" Target="../media/image8.png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夜视传感原理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82980" y="3573145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Night Vision Sensing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74750" y="4293235"/>
            <a:ext cx="3728085" cy="39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 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理</a:t>
            </a:r>
            <a:endParaRPr 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431606" y="255922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红外夜视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222" y="1694587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_组合 20"/>
          <p:cNvGrpSpPr/>
          <p:nvPr>
            <p:custDataLst>
              <p:tags r:id="rId1"/>
            </p:custDataLst>
          </p:nvPr>
        </p:nvGrpSpPr>
        <p:grpSpPr>
          <a:xfrm>
            <a:off x="4584065" y="1153160"/>
            <a:ext cx="1564103" cy="1304290"/>
            <a:chOff x="1897649" y="1840108"/>
            <a:chExt cx="2467372" cy="2340000"/>
          </a:xfrm>
        </p:grpSpPr>
        <p:sp>
          <p:nvSpPr>
            <p:cNvPr id="6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13648" y="2051551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4"/>
              </p:custDataLst>
            </p:nvPr>
          </p:nvSpPr>
          <p:spPr>
            <a:xfrm>
              <a:off x="2330774" y="2557830"/>
              <a:ext cx="2034247" cy="1046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19580" y="2463165"/>
            <a:ext cx="8008620" cy="663575"/>
            <a:chOff x="3791305" y="3525384"/>
            <a:chExt cx="5295469" cy="745355"/>
          </a:xfrm>
        </p:grpSpPr>
        <p:sp>
          <p:nvSpPr>
            <p:cNvPr id="19" name="箭头: 虚尾 18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5862174" y="3551140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箭头: 虚尾 20"/>
            <p:cNvSpPr/>
            <p:nvPr>
              <p:custDataLst>
                <p:tags r:id="rId8"/>
              </p:custDataLst>
            </p:nvPr>
          </p:nvSpPr>
          <p:spPr bwMode="auto">
            <a:xfrm rot="5400000">
              <a:off x="3912719" y="3609480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862455" y="499745"/>
            <a:ext cx="376491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红外夜视系统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55370" y="3213100"/>
            <a:ext cx="9206865" cy="2804160"/>
          </a:xfrm>
          <a:prstGeom prst="rect">
            <a:avLst/>
          </a:prstGeom>
        </p:spPr>
      </p:pic>
      <p:sp>
        <p:nvSpPr>
          <p:cNvPr id="15" name="下箭头标注 14"/>
          <p:cNvSpPr/>
          <p:nvPr/>
        </p:nvSpPr>
        <p:spPr>
          <a:xfrm>
            <a:off x="2646680" y="4009390"/>
            <a:ext cx="1884045" cy="495935"/>
          </a:xfrm>
          <a:prstGeom prst="downArrowCallout">
            <a:avLst/>
          </a:prstGeom>
          <a:solidFill>
            <a:srgbClr val="FFFF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9695" y="4009390"/>
            <a:ext cx="1891030" cy="3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altLang="en-US" sz="160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汞隔碲晶体材料</a:t>
            </a:r>
            <a:endParaRPr lang="zh-CN" altLang="en-US" sz="1600">
              <a:ln w="9525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16" name="下箭头标注 15"/>
          <p:cNvSpPr/>
          <p:nvPr/>
        </p:nvSpPr>
        <p:spPr>
          <a:xfrm>
            <a:off x="5160010" y="4040505"/>
            <a:ext cx="1499235" cy="501650"/>
          </a:xfrm>
          <a:prstGeom prst="downArrowCallo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60010" y="4004945"/>
            <a:ext cx="1753235" cy="342265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微型处理芯片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红外夜视系统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组合 20"/>
          <p:cNvGrpSpPr/>
          <p:nvPr>
            <p:custDataLst>
              <p:tags r:id="rId1"/>
            </p:custDataLst>
          </p:nvPr>
        </p:nvGrpSpPr>
        <p:grpSpPr>
          <a:xfrm>
            <a:off x="1833327" y="1061431"/>
            <a:ext cx="2766695" cy="2340000"/>
            <a:chOff x="1897649" y="1840108"/>
            <a:chExt cx="2766695" cy="2340000"/>
          </a:xfrm>
        </p:grpSpPr>
        <p:sp>
          <p:nvSpPr>
            <p:cNvPr id="9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8095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PA_矩形 14"/>
            <p:cNvSpPr/>
            <p:nvPr>
              <p:custDataLst>
                <p:tags r:id="rId4"/>
              </p:custDataLst>
            </p:nvPr>
          </p:nvSpPr>
          <p:spPr>
            <a:xfrm>
              <a:off x="2492644" y="2200788"/>
              <a:ext cx="2171700" cy="1630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>
                  <a:sym typeface="+mn-ea"/>
                </a:rPr>
                <a:t>汞镉碲</a:t>
              </a:r>
              <a:endParaRPr lang="zh-CN" altLang="en-US" sz="2000">
                <a:sym typeface="+mn-ea"/>
              </a:endParaRPr>
            </a:p>
            <a:p>
              <a:pPr algn="l"/>
              <a:r>
                <a:rPr lang="zh-CN" altLang="en-US" sz="2000">
                  <a:sym typeface="+mn-ea"/>
                </a:rPr>
                <a:t>晶体材料</a:t>
              </a:r>
              <a:endParaRPr lang="zh-CN" altLang="en-US" sz="2000">
                <a:sym typeface="+mn-ea"/>
              </a:endParaRPr>
            </a:p>
            <a:p>
              <a:pPr algn="l"/>
              <a:r>
                <a:rPr lang="zh-CN" altLang="en-US" sz="2000">
                  <a:sym typeface="+mn-ea"/>
                </a:rPr>
                <a:t>对目标红外</a:t>
              </a:r>
              <a:endParaRPr lang="zh-CN" altLang="en-US" sz="2000">
                <a:sym typeface="+mn-ea"/>
              </a:endParaRPr>
            </a:p>
            <a:p>
              <a:pPr algn="l"/>
              <a:r>
                <a:rPr lang="zh-CN" altLang="en-US" sz="2000">
                  <a:sym typeface="+mn-ea"/>
                </a:rPr>
                <a:t>辐射探测</a:t>
              </a:r>
              <a:endParaRPr lang="zh-CN" altLang="en-US" sz="2000">
                <a:sym typeface="+mn-ea"/>
              </a:endParaRPr>
            </a:p>
            <a:p>
              <a:pPr algn="l"/>
              <a:r>
                <a:rPr lang="zh-CN" altLang="en-US" sz="2000">
                  <a:sym typeface="+mn-ea"/>
                </a:rPr>
                <a:t>收集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箭头: 虚尾 15"/>
          <p:cNvSpPr/>
          <p:nvPr>
            <p:custDataLst>
              <p:tags r:id="rId5"/>
            </p:custDataLst>
          </p:nvPr>
        </p:nvSpPr>
        <p:spPr bwMode="auto">
          <a:xfrm>
            <a:off x="4375897" y="1901891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62575" y="1146175"/>
            <a:ext cx="1396365" cy="2418715"/>
            <a:chOff x="5114149" y="1946284"/>
            <a:chExt cx="1458176" cy="2566527"/>
          </a:xfrm>
        </p:grpSpPr>
        <p:sp>
          <p:nvSpPr>
            <p:cNvPr id="20" name="AutoShape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159240" y="1946284"/>
              <a:ext cx="1413085" cy="569366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algn="l" eaLnBrk="0" hangingPunct="0"/>
              <a:r>
                <a:rPr lang="zh-CN" altLang="en-US" sz="1800">
                  <a:sym typeface="+mn-ea"/>
                </a:rPr>
                <a:t>处理芯片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5177649" y="2670711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algn="l" eaLnBrk="0" hangingPunct="0"/>
              <a:r>
                <a:rPr lang="zh-CN" altLang="en-US" sz="2000">
                  <a:sym typeface="+mn-ea"/>
                </a:rPr>
                <a:t>对信号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AutoShape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177649" y="3373363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algn="l" eaLnBrk="0" hangingPunct="0"/>
              <a:r>
                <a:rPr lang="zh-CN" altLang="en-US" sz="2000">
                  <a:sym typeface="+mn-ea"/>
                </a:rPr>
                <a:t>光电转换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AutoShape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114149" y="3943593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p>
              <a:pPr algn="l" eaLnBrk="0" hangingPunct="0"/>
              <a:r>
                <a:rPr lang="zh-CN" altLang="en-US" sz="2000">
                  <a:sym typeface="+mn-ea"/>
                </a:rPr>
                <a:t>处理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箭头: 虚尾 24"/>
          <p:cNvSpPr/>
          <p:nvPr>
            <p:custDataLst>
              <p:tags r:id="rId10"/>
            </p:custDataLst>
          </p:nvPr>
        </p:nvSpPr>
        <p:spPr bwMode="auto">
          <a:xfrm>
            <a:off x="7040157" y="1887762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" name="PA_组合 20"/>
          <p:cNvGrpSpPr/>
          <p:nvPr>
            <p:custDataLst>
              <p:tags r:id="rId11"/>
            </p:custDataLst>
          </p:nvPr>
        </p:nvGrpSpPr>
        <p:grpSpPr>
          <a:xfrm>
            <a:off x="8104505" y="1134110"/>
            <a:ext cx="2366645" cy="2051444"/>
            <a:chOff x="1897649" y="1840108"/>
            <a:chExt cx="2340000" cy="2340000"/>
          </a:xfrm>
        </p:grpSpPr>
        <p:sp>
          <p:nvSpPr>
            <p:cNvPr id="28" name="PA_椭圆 17"/>
            <p:cNvSpPr/>
            <p:nvPr>
              <p:custDataLst>
                <p:tags r:id="rId1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PA_椭圆 22"/>
            <p:cNvSpPr/>
            <p:nvPr>
              <p:custDataLst>
                <p:tags r:id="rId13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PA_矩形 14"/>
            <p:cNvSpPr/>
            <p:nvPr>
              <p:custDataLst>
                <p:tags r:id="rId14"/>
              </p:custDataLst>
            </p:nvPr>
          </p:nvSpPr>
          <p:spPr>
            <a:xfrm>
              <a:off x="2314377" y="2251317"/>
              <a:ext cx="1706880" cy="1789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ym typeface="+mn-ea"/>
                </a:rPr>
                <a:t>将目标温度的分布图像转换成可视图像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1271270" y="333375"/>
            <a:ext cx="441960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红外夜视系统原理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647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18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990" y="3626485"/>
            <a:ext cx="11475085" cy="2724785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98853" y="4010817"/>
            <a:ext cx="3154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电控空气悬架系统原理及检修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红外夜视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微光夜视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夜视传感器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种类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431606" y="255922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夜视传感器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种类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222" y="1694587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456045" y="1602740"/>
            <a:ext cx="3996690" cy="1930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微光夜视系统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红外夜视系统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PA_组合 20"/>
          <p:cNvGrpSpPr/>
          <p:nvPr>
            <p:custDataLst>
              <p:tags r:id="rId2"/>
            </p:custDataLst>
          </p:nvPr>
        </p:nvGrpSpPr>
        <p:grpSpPr>
          <a:xfrm>
            <a:off x="1590773" y="1214466"/>
            <a:ext cx="2340000" cy="2340000"/>
            <a:chOff x="1897649" y="1840108"/>
            <a:chExt cx="2340000" cy="2340000"/>
          </a:xfrm>
        </p:grpSpPr>
        <p:sp>
          <p:nvSpPr>
            <p:cNvPr id="18" name="PA_椭圆 17"/>
            <p:cNvSpPr/>
            <p:nvPr>
              <p:custDataLst>
                <p:tags r:id="rId3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PA_椭圆 22"/>
            <p:cNvSpPr/>
            <p:nvPr>
              <p:custDataLst>
                <p:tags r:id="rId4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PA_矩形 14"/>
            <p:cNvSpPr/>
            <p:nvPr>
              <p:custDataLst>
                <p:tags r:id="rId5"/>
              </p:custDataLst>
            </p:nvPr>
          </p:nvSpPr>
          <p:spPr>
            <a:xfrm>
              <a:off x="2205874" y="2507411"/>
              <a:ext cx="1706880" cy="1014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分类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箭头: 虚尾 15"/>
          <p:cNvSpPr/>
          <p:nvPr>
            <p:custDataLst>
              <p:tags r:id="rId6"/>
            </p:custDataLst>
          </p:nvPr>
        </p:nvSpPr>
        <p:spPr bwMode="auto">
          <a:xfrm>
            <a:off x="4727575" y="2134870"/>
            <a:ext cx="1182370" cy="869315"/>
          </a:xfrm>
          <a:prstGeom prst="striped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夜视传感器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种类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43025" y="3580130"/>
            <a:ext cx="4898390" cy="2663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71945" y="3579495"/>
            <a:ext cx="4560570" cy="265684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微光夜视系统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4124" y="837163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1"/>
            </p:custDataLst>
          </p:nvPr>
        </p:nvGrpSpPr>
        <p:grpSpPr>
          <a:xfrm>
            <a:off x="4223385" y="1117600"/>
            <a:ext cx="1564103" cy="1304290"/>
            <a:chOff x="1897649" y="1840108"/>
            <a:chExt cx="2467372" cy="2340000"/>
          </a:xfrm>
        </p:grpSpPr>
        <p:sp>
          <p:nvSpPr>
            <p:cNvPr id="6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13648" y="2051551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4"/>
              </p:custDataLst>
            </p:nvPr>
          </p:nvSpPr>
          <p:spPr>
            <a:xfrm>
              <a:off x="2330774" y="2557830"/>
              <a:ext cx="2034247" cy="1046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6490" y="2463165"/>
            <a:ext cx="6275070" cy="663575"/>
            <a:chOff x="3791305" y="3525384"/>
            <a:chExt cx="5295469" cy="745355"/>
          </a:xfrm>
        </p:grpSpPr>
        <p:sp>
          <p:nvSpPr>
            <p:cNvPr id="19" name="箭头: 虚尾 18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5862174" y="3551140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箭头: 虚尾 20"/>
            <p:cNvSpPr/>
            <p:nvPr>
              <p:custDataLst>
                <p:tags r:id="rId8"/>
              </p:custDataLst>
            </p:nvPr>
          </p:nvSpPr>
          <p:spPr bwMode="auto">
            <a:xfrm rot="5400000">
              <a:off x="3912719" y="3609480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862455" y="499745"/>
            <a:ext cx="376491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微光夜视系统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27125" y="3143250"/>
            <a:ext cx="7846060" cy="360870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PA_组合 20"/>
          <p:cNvGrpSpPr/>
          <p:nvPr>
            <p:custDataLst>
              <p:tags r:id="rId1"/>
            </p:custDataLst>
          </p:nvPr>
        </p:nvGrpSpPr>
        <p:grpSpPr>
          <a:xfrm>
            <a:off x="1763477" y="4443441"/>
            <a:ext cx="2340000" cy="2340000"/>
            <a:chOff x="1897649" y="1840108"/>
            <a:chExt cx="2340000" cy="2340000"/>
          </a:xfrm>
        </p:grpSpPr>
        <p:sp>
          <p:nvSpPr>
            <p:cNvPr id="9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PA_矩形 14"/>
            <p:cNvSpPr/>
            <p:nvPr>
              <p:custDataLst>
                <p:tags r:id="rId4"/>
              </p:custDataLst>
            </p:nvPr>
          </p:nvSpPr>
          <p:spPr>
            <a:xfrm>
              <a:off x="2557764" y="2377716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光电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转换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箭头: 虚尾 15"/>
          <p:cNvSpPr/>
          <p:nvPr>
            <p:custDataLst>
              <p:tags r:id="rId5"/>
            </p:custDataLst>
          </p:nvPr>
        </p:nvSpPr>
        <p:spPr bwMode="auto">
          <a:xfrm>
            <a:off x="4306047" y="5283901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92725" y="4528185"/>
            <a:ext cx="1370965" cy="2418715"/>
            <a:chOff x="5114149" y="1946284"/>
            <a:chExt cx="1431652" cy="2566527"/>
          </a:xfrm>
        </p:grpSpPr>
        <p:sp>
          <p:nvSpPr>
            <p:cNvPr id="20" name="AutoShape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159479" y="1946284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上千个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5177649" y="2670711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长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微米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AutoShape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177649" y="3373363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倾斜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8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AutoShape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114149" y="3943593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p>
              <a:pPr eaLnBrk="0" hangingPunct="0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小通道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箭头: 虚尾 24"/>
          <p:cNvSpPr/>
          <p:nvPr>
            <p:custDataLst>
              <p:tags r:id="rId10"/>
            </p:custDataLst>
          </p:nvPr>
        </p:nvSpPr>
        <p:spPr bwMode="auto">
          <a:xfrm>
            <a:off x="6970307" y="5269772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" name="PA_组合 20"/>
          <p:cNvGrpSpPr/>
          <p:nvPr>
            <p:custDataLst>
              <p:tags r:id="rId11"/>
            </p:custDataLst>
          </p:nvPr>
        </p:nvGrpSpPr>
        <p:grpSpPr>
          <a:xfrm>
            <a:off x="8034655" y="4516120"/>
            <a:ext cx="2366645" cy="2068016"/>
            <a:chOff x="1897649" y="1840108"/>
            <a:chExt cx="2340000" cy="2358903"/>
          </a:xfrm>
        </p:grpSpPr>
        <p:sp>
          <p:nvSpPr>
            <p:cNvPr id="28" name="PA_椭圆 17"/>
            <p:cNvSpPr/>
            <p:nvPr>
              <p:custDataLst>
                <p:tags r:id="rId1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PA_椭圆 22"/>
            <p:cNvSpPr/>
            <p:nvPr>
              <p:custDataLst>
                <p:tags r:id="rId13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PA_矩形 14"/>
            <p:cNvSpPr/>
            <p:nvPr>
              <p:custDataLst>
                <p:tags r:id="rId14"/>
              </p:custDataLst>
            </p:nvPr>
          </p:nvSpPr>
          <p:spPr>
            <a:xfrm>
              <a:off x="2281729" y="2409943"/>
              <a:ext cx="1706880" cy="1789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荧光屏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显示增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强后的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图像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1862188" y="414137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微光夜视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各原件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作用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18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35635" y="908685"/>
            <a:ext cx="10185400" cy="3601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863340" y="1155700"/>
            <a:ext cx="1602740" cy="1461135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微光夜视系统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87859" y="332973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76115" y="1252855"/>
            <a:ext cx="1277620" cy="1123315"/>
            <a:chOff x="5392" y="1870"/>
            <a:chExt cx="2012" cy="1769"/>
          </a:xfrm>
        </p:grpSpPr>
        <p:sp>
          <p:nvSpPr>
            <p:cNvPr id="6" name="PA_椭圆 17"/>
            <p:cNvSpPr/>
            <p:nvPr>
              <p:custDataLst>
                <p:tags r:id="rId1"/>
              </p:custDataLst>
            </p:nvPr>
          </p:nvSpPr>
          <p:spPr bwMode="auto">
            <a:xfrm>
              <a:off x="5392" y="1870"/>
              <a:ext cx="2012" cy="1769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2"/>
              </p:custDataLst>
            </p:nvPr>
          </p:nvSpPr>
          <p:spPr bwMode="auto">
            <a:xfrm>
              <a:off x="5506" y="1998"/>
              <a:ext cx="1641" cy="1443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3"/>
              </p:custDataLst>
            </p:nvPr>
          </p:nvSpPr>
          <p:spPr>
            <a:xfrm>
              <a:off x="5637" y="2112"/>
              <a:ext cx="1266" cy="133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工作原理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991360" y="3068955"/>
            <a:ext cx="2103120" cy="2068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光电阴极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>
                <a:sym typeface="+mn-ea"/>
              </a:rPr>
              <a:t>光子照上去，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>
                <a:sym typeface="+mn-ea"/>
              </a:rPr>
              <a:t>电子飞出来，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>
                <a:sym typeface="+mn-ea"/>
              </a:rPr>
              <a:t>也就是光电效应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>
                <a:sym typeface="+mn-ea"/>
              </a:rPr>
              <a:t>进行光电转化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>
                <a:sym typeface="+mn-ea"/>
              </a:rPr>
              <a:t>激发出光电子，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>
                <a:sym typeface="+mn-ea"/>
              </a:rPr>
              <a:t>光被转换成了电子</a:t>
            </a:r>
            <a:r>
              <a:rPr lang="zh-CN" altLang="en-US" sz="1400">
                <a:sym typeface="+mn-ea"/>
              </a:rPr>
              <a:t>，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/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箭头: 虚尾 18"/>
          <p:cNvSpPr/>
          <p:nvPr>
            <p:custDataLst>
              <p:tags r:id="rId5"/>
            </p:custDataLst>
          </p:nvPr>
        </p:nvSpPr>
        <p:spPr bwMode="auto">
          <a:xfrm rot="5400000">
            <a:off x="9351010" y="2329815"/>
            <a:ext cx="407670" cy="869315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箭头: 虚尾 20"/>
          <p:cNvSpPr/>
          <p:nvPr>
            <p:custDataLst>
              <p:tags r:id="rId6"/>
            </p:custDataLst>
          </p:nvPr>
        </p:nvSpPr>
        <p:spPr bwMode="auto">
          <a:xfrm rot="5400000">
            <a:off x="1115060" y="2273935"/>
            <a:ext cx="407670" cy="869315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 bwMode="auto">
          <a:xfrm flipV="1">
            <a:off x="335915" y="2456180"/>
            <a:ext cx="1131697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箭头: 虚尾 18"/>
          <p:cNvSpPr/>
          <p:nvPr>
            <p:custDataLst>
              <p:tags r:id="rId8"/>
            </p:custDataLst>
          </p:nvPr>
        </p:nvSpPr>
        <p:spPr bwMode="auto">
          <a:xfrm rot="5400000">
            <a:off x="4991735" y="2273935"/>
            <a:ext cx="407670" cy="869315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75193" y="590686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微光夜视系统工作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5017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9380" y="2980690"/>
            <a:ext cx="1909445" cy="22377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053840" y="2994025"/>
            <a:ext cx="1789430" cy="2153920"/>
          </a:xfrm>
          <a:prstGeom prst="rect">
            <a:avLst/>
          </a:prstGeom>
        </p:spPr>
      </p:pic>
      <p:sp>
        <p:nvSpPr>
          <p:cNvPr id="24" name="矩形 23"/>
          <p:cNvSpPr/>
          <p:nvPr>
            <p:custDataLst>
              <p:tags r:id="rId17"/>
            </p:custDataLst>
          </p:nvPr>
        </p:nvSpPr>
        <p:spPr>
          <a:xfrm>
            <a:off x="5838825" y="2994025"/>
            <a:ext cx="2574290" cy="21602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微通道板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通电后电子进入微通道板，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微通道版分布很多小通道，通道倾斜</a:t>
            </a:r>
            <a:r>
              <a:rPr lang="en-US" altLang="zh-CN" sz="1400">
                <a:sym typeface="+mn-ea"/>
              </a:rPr>
              <a:t>8</a:t>
            </a:r>
            <a:r>
              <a:rPr lang="zh-CN" altLang="en-US" sz="1400">
                <a:sym typeface="+mn-ea"/>
              </a:rPr>
              <a:t>°长十微米左右，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电子进入后碰撞通道壁，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就会产生更多的电子，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新的电子再次碰撞，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一个电子进去上万个出来，</a:t>
            </a:r>
            <a:endParaRPr lang="zh-CN" altLang="en-US" sz="1400"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>
            <p:custDataLst>
              <p:tags r:id="rId18"/>
            </p:custDataLst>
          </p:nvPr>
        </p:nvSpPr>
        <p:spPr>
          <a:xfrm>
            <a:off x="10272395" y="3201035"/>
            <a:ext cx="1927225" cy="2325370"/>
          </a:xfrm>
          <a:prstGeom prst="rect">
            <a:avLst/>
          </a:prstGeom>
        </p:spPr>
        <p:txBody>
          <a:bodyPr wrap="square">
            <a:noAutofit/>
          </a:bodyPr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光电阴极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增强后的电子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进入荧光屏，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电子打上去，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发出荧光，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sym typeface="+mn-ea"/>
              </a:rPr>
              <a:t>增强后图像。</a:t>
            </a:r>
            <a:endParaRPr lang="zh-CN" altLang="en-US" sz="1400"/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327390" y="2997200"/>
            <a:ext cx="1802130" cy="21501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TIMING" val="|1.2|0.9|0.8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TIMING" val="|1.2|0.9|0.8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  <p:tag name="KSO_WM_BEAUTIFY_FLAG" val=""/>
</p:tagLst>
</file>

<file path=ppt/tags/tag114.xml><?xml version="1.0" encoding="utf-8"?>
<p:tagLst xmlns:p="http://schemas.openxmlformats.org/presentationml/2006/main">
  <p:tag name="PA" val="v4.0.0"/>
  <p:tag name="KSO_WM_BEAUTIFY_FLAG" val=""/>
</p:tagLst>
</file>

<file path=ppt/tags/tag115.xml><?xml version="1.0" encoding="utf-8"?>
<p:tagLst xmlns:p="http://schemas.openxmlformats.org/presentationml/2006/main">
  <p:tag name="PA" val="v4.0.0"/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IMING" val="|1.2|0.9|0.8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TIMING" val="|1.2|0.9|0.8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  <p:tag name="KSO_WM_BEAUTIFY_FLAG" val=""/>
</p:tagLst>
</file>

<file path=ppt/tags/tag132.xml><?xml version="1.0" encoding="utf-8"?>
<p:tagLst xmlns:p="http://schemas.openxmlformats.org/presentationml/2006/main">
  <p:tag name="PA" val="v4.0.0"/>
  <p:tag name="KSO_WM_BEAUTIFY_FLAG" val=""/>
</p:tagLst>
</file>

<file path=ppt/tags/tag133.xml><?xml version="1.0" encoding="utf-8"?>
<p:tagLst xmlns:p="http://schemas.openxmlformats.org/presentationml/2006/main">
  <p:tag name="PA" val="v4.0.0"/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  <p:tag name="KSO_WM_BEAUTIFY_FLAG" val=""/>
</p:tagLst>
</file>

<file path=ppt/tags/tag142.xml><?xml version="1.0" encoding="utf-8"?>
<p:tagLst xmlns:p="http://schemas.openxmlformats.org/presentationml/2006/main">
  <p:tag name="PA" val="v4.0.0"/>
  <p:tag name="KSO_WM_BEAUTIFY_FLAG" val=""/>
</p:tagLst>
</file>

<file path=ppt/tags/tag143.xml><?xml version="1.0" encoding="utf-8"?>
<p:tagLst xmlns:p="http://schemas.openxmlformats.org/presentationml/2006/main">
  <p:tag name="PA" val="v4.0.0"/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TIMING" val="|1.2|0.9|0.8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VmNDlhMTVjMmUxMmY3ZjJiZWNkZmE5OTJkYTkzNzI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  <p:tag name="KSO_WM_BEAUTIFY_FLAG" val=""/>
</p:tagLst>
</file>

<file path=ppt/tags/tag39.xml><?xml version="1.0" encoding="utf-8"?>
<p:tagLst xmlns:p="http://schemas.openxmlformats.org/presentationml/2006/main">
  <p:tag name="PA" val="v4.0.0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PA" val="v4.0.0"/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  <p:tag name="KSO_WM_BEAUTIFY_FLAG" val=""/>
</p:tagLst>
</file>

<file path=ppt/tags/tag55.xml><?xml version="1.0" encoding="utf-8"?>
<p:tagLst xmlns:p="http://schemas.openxmlformats.org/presentationml/2006/main">
  <p:tag name="PA" val="v4.0.0"/>
  <p:tag name="KSO_WM_BEAUTIFY_FLAG" val=""/>
</p:tagLst>
</file>

<file path=ppt/tags/tag56.xml><?xml version="1.0" encoding="utf-8"?>
<p:tagLst xmlns:p="http://schemas.openxmlformats.org/presentationml/2006/main">
  <p:tag name="PA" val="v4.0.0"/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TIMING" val="|1.2|0.9|0.8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  <p:tag name="KSO_WM_BEAUTIFY_FLAG" val=""/>
</p:tagLst>
</file>

<file path=ppt/tags/tag68.xml><?xml version="1.0" encoding="utf-8"?>
<p:tagLst xmlns:p="http://schemas.openxmlformats.org/presentationml/2006/main">
  <p:tag name="PA" val="v4.0.0"/>
  <p:tag name="KSO_WM_BEAUTIFY_FLAG" val=""/>
</p:tagLst>
</file>

<file path=ppt/tags/tag69.xml><?xml version="1.0" encoding="utf-8"?>
<p:tagLst xmlns:p="http://schemas.openxmlformats.org/presentationml/2006/main">
  <p:tag name="PA" val="v4.0.0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  <p:tag name="KSO_WM_BEAUTIFY_FLAG" val=""/>
</p:tagLst>
</file>

<file path=ppt/tags/tag78.xml><?xml version="1.0" encoding="utf-8"?>
<p:tagLst xmlns:p="http://schemas.openxmlformats.org/presentationml/2006/main">
  <p:tag name="PA" val="v4.0.0"/>
  <p:tag name="KSO_WM_BEAUTIFY_FLAG" val=""/>
</p:tagLst>
</file>

<file path=ppt/tags/tag79.xml><?xml version="1.0" encoding="utf-8"?>
<p:tagLst xmlns:p="http://schemas.openxmlformats.org/presentationml/2006/main">
  <p:tag name="PA" val="v4.0.0"/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TIMING" val="|1.2|0.9|0.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TIMING" val="|1.2|0.9|0.8"/>
</p:tagLst>
</file>

<file path=ppt/tags/tag91.xml><?xml version="1.0" encoding="utf-8"?>
<p:tagLst xmlns:p="http://schemas.openxmlformats.org/presentationml/2006/main">
  <p:tag name="PA" val="v4.0.0"/>
  <p:tag name="KSO_WM_BEAUTIFY_FLAG" val=""/>
</p:tagLst>
</file>

<file path=ppt/tags/tag92.xml><?xml version="1.0" encoding="utf-8"?>
<p:tagLst xmlns:p="http://schemas.openxmlformats.org/presentationml/2006/main">
  <p:tag name="PA" val="v4.0.0"/>
  <p:tag name="KSO_WM_BEAUTIFY_FLAG" val=""/>
</p:tagLst>
</file>

<file path=ppt/tags/tag93.xml><?xml version="1.0" encoding="utf-8"?>
<p:tagLst xmlns:p="http://schemas.openxmlformats.org/presentationml/2006/main">
  <p:tag name="PA" val="v4.0.0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545</Words>
  <Application>WPS 演示</Application>
  <PresentationFormat>宽屏</PresentationFormat>
  <Paragraphs>151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Wingdings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牛俊平13111386858</cp:lastModifiedBy>
  <cp:revision>131</cp:revision>
  <dcterms:created xsi:type="dcterms:W3CDTF">2017-10-15T03:08:00Z</dcterms:created>
  <dcterms:modified xsi:type="dcterms:W3CDTF">2024-01-13T03:10:24Z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2052-12.1.0.16120</vt:lpwstr>
  </property>
</Properties>
</file>