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11090234" r:id="rId3"/>
    <p:sldId id="11090389" r:id="rId5"/>
    <p:sldId id="11090424" r:id="rId6"/>
    <p:sldId id="11090405" r:id="rId7"/>
    <p:sldId id="11090418" r:id="rId8"/>
    <p:sldId id="11090427" r:id="rId9"/>
    <p:sldId id="421" r:id="rId10"/>
    <p:sldId id="11090425" r:id="rId11"/>
    <p:sldId id="11090428" r:id="rId12"/>
    <p:sldId id="423" r:id="rId13"/>
    <p:sldId id="11090393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0B0F0"/>
    <a:srgbClr val="07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376" y="1002"/>
      </p:cViewPr>
      <p:guideLst>
        <p:guide orient="horz" pos="215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37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9B378-C07E-4A15-B7AD-225D695BCC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3E488-F6BA-4C83-A745-03272BA3B8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-1161415" y="347980"/>
            <a:ext cx="13155930" cy="6510020"/>
            <a:chOff x="-1829" y="188"/>
            <a:chExt cx="20718" cy="10252"/>
          </a:xfrm>
        </p:grpSpPr>
        <p:grpSp>
          <p:nvGrpSpPr>
            <p:cNvPr id="30" name="Group 7"/>
            <p:cNvGrpSpPr/>
            <p:nvPr/>
          </p:nvGrpSpPr>
          <p:grpSpPr>
            <a:xfrm>
              <a:off x="16919" y="9806"/>
              <a:ext cx="1970" cy="628"/>
              <a:chOff x="8340407" y="1877155"/>
              <a:chExt cx="2487489" cy="793801"/>
            </a:xfrm>
            <a:solidFill>
              <a:srgbClr val="D11019"/>
            </a:solidFill>
          </p:grpSpPr>
          <p:sp>
            <p:nvSpPr>
              <p:cNvPr id="71" name="Graphic 16"/>
              <p:cNvSpPr/>
              <p:nvPr/>
            </p:nvSpPr>
            <p:spPr>
              <a:xfrm flipH="1" flipV="1">
                <a:off x="8340407" y="1878419"/>
                <a:ext cx="761399" cy="792537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2" name="Graphic 16"/>
              <p:cNvSpPr/>
              <p:nvPr/>
            </p:nvSpPr>
            <p:spPr>
              <a:xfrm flipH="1" flipV="1">
                <a:off x="8916191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3" name="Graphic 16"/>
              <p:cNvSpPr/>
              <p:nvPr/>
            </p:nvSpPr>
            <p:spPr>
              <a:xfrm flipH="1" flipV="1">
                <a:off x="9491976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4" name="Graphic 16"/>
              <p:cNvSpPr/>
              <p:nvPr/>
            </p:nvSpPr>
            <p:spPr>
              <a:xfrm flipH="1" flipV="1">
                <a:off x="10066497" y="1877155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31" name="任意多边形 2"/>
            <p:cNvSpPr/>
            <p:nvPr/>
          </p:nvSpPr>
          <p:spPr>
            <a:xfrm flipH="1" flipV="1">
              <a:off x="-178" y="9807"/>
              <a:ext cx="17079" cy="633"/>
            </a:xfrm>
            <a:custGeom>
              <a:avLst/>
              <a:gdLst>
                <a:gd name="connsiteX0" fmla="*/ 0 w 17079"/>
                <a:gd name="connsiteY0" fmla="*/ 200 h 200"/>
                <a:gd name="connsiteX1" fmla="*/ 50 w 17079"/>
                <a:gd name="connsiteY1" fmla="*/ 0 h 200"/>
                <a:gd name="connsiteX2" fmla="*/ 17079 w 17079"/>
                <a:gd name="connsiteY2" fmla="*/ 0 h 200"/>
                <a:gd name="connsiteX3" fmla="*/ 16908 w 17079"/>
                <a:gd name="connsiteY3" fmla="*/ 199 h 200"/>
                <a:gd name="connsiteX4" fmla="*/ 0 w 17079"/>
                <a:gd name="connsiteY4" fmla="*/ 200 h 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79" h="200">
                  <a:moveTo>
                    <a:pt x="0" y="200"/>
                  </a:moveTo>
                  <a:lnTo>
                    <a:pt x="50" y="0"/>
                  </a:lnTo>
                  <a:lnTo>
                    <a:pt x="17079" y="0"/>
                  </a:lnTo>
                  <a:lnTo>
                    <a:pt x="16908" y="199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字魂58号-创中黑" panose="00000500000000000000" pitchFamily="2" charset="-122"/>
              </a:endParaRPr>
            </a:p>
          </p:txBody>
        </p:sp>
        <p:grpSp>
          <p:nvGrpSpPr>
            <p:cNvPr id="64" name="Group 7"/>
            <p:cNvGrpSpPr/>
            <p:nvPr/>
          </p:nvGrpSpPr>
          <p:grpSpPr>
            <a:xfrm>
              <a:off x="-1829" y="188"/>
              <a:ext cx="2680" cy="634"/>
              <a:chOff x="8035491" y="1847493"/>
              <a:chExt cx="2486690" cy="484881"/>
            </a:xfrm>
            <a:solidFill>
              <a:srgbClr val="D11019"/>
            </a:solidFill>
          </p:grpSpPr>
          <p:sp>
            <p:nvSpPr>
              <p:cNvPr id="66" name="Graphic 16"/>
              <p:cNvSpPr/>
              <p:nvPr/>
            </p:nvSpPr>
            <p:spPr>
              <a:xfrm>
                <a:off x="8035491" y="1850885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7" name="Graphic 16"/>
              <p:cNvSpPr/>
              <p:nvPr/>
            </p:nvSpPr>
            <p:spPr>
              <a:xfrm>
                <a:off x="8610995" y="1850551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8" name="Graphic 16"/>
              <p:cNvSpPr/>
              <p:nvPr/>
            </p:nvSpPr>
            <p:spPr>
              <a:xfrm>
                <a:off x="9186894" y="1848368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0" name="Graphic 16"/>
              <p:cNvSpPr/>
              <p:nvPr/>
            </p:nvSpPr>
            <p:spPr>
              <a:xfrm>
                <a:off x="9761201" y="1847493"/>
                <a:ext cx="760980" cy="481490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65" name="图形"/>
            <p:cNvSpPr txBox="1"/>
            <p:nvPr/>
          </p:nvSpPr>
          <p:spPr>
            <a:xfrm>
              <a:off x="1168" y="454"/>
              <a:ext cx="484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dist">
                <a:buNone/>
              </a:pPr>
              <a:endParaRPr lang="zh-CN" altLang="en-US" sz="3600">
                <a:latin typeface="思源黑体 CN Bold" panose="020B0800000000000000" charset="-122"/>
                <a:ea typeface="思源黑体 CN Bold" panose="020B0800000000000000" charset="-122"/>
                <a:cs typeface="字魂58号-创中黑" panose="00000500000000000000" pitchFamily="2" charset="-122"/>
                <a:sym typeface="+mn-ea"/>
              </a:endParaRPr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  <p:transition advTm="2000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/>
    </mc:Choice>
    <mc:Fallback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14" name="矩形 13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15" name="图片 14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Relationship Id="rId3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30.xml"/><Relationship Id="rId2" Type="http://schemas.openxmlformats.org/officeDocument/2006/relationships/image" Target="../media/image8.jpeg"/><Relationship Id="rId1" Type="http://schemas.openxmlformats.org/officeDocument/2006/relationships/tags" Target="../tags/tag2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36.xml"/><Relationship Id="rId7" Type="http://schemas.openxmlformats.org/officeDocument/2006/relationships/image" Target="../media/image3.png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image" Target="../media/image2.png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5.xml"/><Relationship Id="rId2" Type="http://schemas.openxmlformats.org/officeDocument/2006/relationships/image" Target="../media/image4.jpeg"/><Relationship Id="rId1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2.xml"/><Relationship Id="rId2" Type="http://schemas.openxmlformats.org/officeDocument/2006/relationships/image" Target="../media/image6.jpeg"/><Relationship Id="rId1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5.xml"/><Relationship Id="rId3" Type="http://schemas.openxmlformats.org/officeDocument/2006/relationships/image" Target="../media/image7.png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80010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64000" y="2044700"/>
            <a:ext cx="2382520" cy="6489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3400" y="2756878"/>
            <a:ext cx="82423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defRPr/>
            </a:pP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判断</a:t>
            </a:r>
            <a:r>
              <a:rPr lang="zh-CN" altLang="en-US" sz="8000" spc="-1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方法</a:t>
            </a:r>
            <a:endParaRPr lang="zh-CN" altLang="en-US" sz="8000" spc="-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pic>
        <p:nvPicPr>
          <p:cNvPr id="3" name="图片 2" descr="C:\Users\HH\Desktop\PPT\素材\千库网_网课直播教学矢量图_元素编号12813820(1).png千库网_网课直播教学矢量图_元素编号12813820(1)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/>
          <p:cNvSpPr txBox="1"/>
          <p:nvPr/>
        </p:nvSpPr>
        <p:spPr>
          <a:xfrm>
            <a:off x="533400" y="1989455"/>
            <a:ext cx="60134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 </a:t>
            </a:r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高压系统</a:t>
            </a:r>
            <a:r>
              <a:rPr lang="en-US" altLang="zh-CN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zh-CN" altLang="en-US" sz="4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绝缘检测</a:t>
            </a:r>
            <a:endParaRPr lang="en-US" altLang="zh-CN" sz="4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09995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7" name="图片 6" descr="logo-常用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故障排除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  <a:p>
            <a:pPr lvl="0" algn="l">
              <a:buClrTx/>
              <a:buSzTx/>
              <a:buFontTx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7010" y="888365"/>
            <a:ext cx="5886450" cy="5403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1.断开动力线缆与电器连接的相关插件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2确保绝缘测试设备接线正确，接线及校准方式按说明书要求。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3穿戴好绝缘手套，将绝缘表负极测试端子连接到车身。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绝缘表测试正极探头连接到总正插头或总负插头的端子。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5.连接完成后，按绝缘表上的测试键开始测试，仪表屏幕上会显示测试的电阻值。当所测试阻值大于测试量程时，仪表会显示大于符号以及目前量程的最大值。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绝缘执行标准，每一伏电，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500Ω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 descr="绝缘故障灯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815" y="1492885"/>
            <a:ext cx="5353685" cy="33921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80010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64000" y="2044702"/>
            <a:ext cx="3558382" cy="6486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18250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33400" y="2757170"/>
            <a:ext cx="52203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defRPr/>
            </a:pP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判断方法</a:t>
            </a:r>
            <a:endParaRPr lang="zh-CN" altLang="en-US" sz="8000" spc="-1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3400" y="1989455"/>
            <a:ext cx="70891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 </a:t>
            </a:r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高压系统</a:t>
            </a:r>
            <a:r>
              <a:rPr lang="en-US" altLang="zh-CN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zh-CN" altLang="en-US" sz="4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绝缘检测</a:t>
            </a:r>
            <a:endParaRPr lang="zh-CN" altLang="en-US" sz="4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7" name="图片 6" descr="C:\Users\HH\Desktop\PPT\素材\千库网_网课直播教学矢量图_元素编号12813820(1).png千库网_网课直播教学矢量图_元素编号12813820(1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11" name="图片 10" descr="logo-常用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567342" y="4309889"/>
            <a:ext cx="5010150" cy="638810"/>
            <a:chOff x="6024023" y="3077354"/>
            <a:chExt cx="5010150" cy="640080"/>
          </a:xfrm>
        </p:grpSpPr>
        <p:sp>
          <p:nvSpPr>
            <p:cNvPr id="11" name="文本框 10"/>
            <p:cNvSpPr txBox="1"/>
            <p:nvPr/>
          </p:nvSpPr>
          <p:spPr>
            <a:xfrm>
              <a:off x="6933343" y="3138314"/>
              <a:ext cx="4100830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故障排除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12" name="对话气泡: 矩形 11"/>
            <p:cNvSpPr/>
            <p:nvPr/>
          </p:nvSpPr>
          <p:spPr>
            <a:xfrm>
              <a:off x="6024023" y="307735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03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02974" y="5593080"/>
            <a:ext cx="11186052" cy="0"/>
            <a:chOff x="502974" y="5593080"/>
            <a:chExt cx="11186052" cy="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502974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8199120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4739640" y="5423679"/>
            <a:ext cx="271272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/>
            <a:r>
              <a:rPr lang="zh-CN" altLang="en-US" sz="1600" b="1">
                <a:solidFill>
                  <a:schemeClr val="bg2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https://www.zhijiaobf.cn</a:t>
            </a:r>
            <a:endParaRPr lang="zh-CN" altLang="en-US" sz="1600" b="1">
              <a:solidFill>
                <a:schemeClr val="bg2">
                  <a:lumMod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555750" y="3135139"/>
            <a:ext cx="5226050" cy="699770"/>
            <a:chOff x="2450" y="4987"/>
            <a:chExt cx="8230" cy="1102"/>
          </a:xfrm>
        </p:grpSpPr>
        <p:sp>
          <p:nvSpPr>
            <p:cNvPr id="9" name="对话气泡: 矩形 8"/>
            <p:cNvSpPr/>
            <p:nvPr/>
          </p:nvSpPr>
          <p:spPr>
            <a:xfrm>
              <a:off x="2450" y="4987"/>
              <a:ext cx="1178" cy="1008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02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034" y="5011"/>
              <a:ext cx="6647" cy="10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绝缘检测表使用</a:t>
              </a:r>
              <a:endParaRPr lang="zh-CN" altLang="en-US" sz="280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567396" y="2020079"/>
            <a:ext cx="4540034" cy="640080"/>
            <a:chOff x="1004643" y="2775094"/>
            <a:chExt cx="4540034" cy="640080"/>
          </a:xfrm>
        </p:grpSpPr>
        <p:sp>
          <p:nvSpPr>
            <p:cNvPr id="13" name="文本框 12"/>
            <p:cNvSpPr txBox="1"/>
            <p:nvPr>
              <p:custDataLst>
                <p:tags r:id="rId1"/>
              </p:custDataLst>
            </p:nvPr>
          </p:nvSpPr>
          <p:spPr>
            <a:xfrm>
              <a:off x="1843369" y="2833524"/>
              <a:ext cx="3701308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   </a:t>
              </a:r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概述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14" name="对话气泡: 矩形 3"/>
            <p:cNvSpPr/>
            <p:nvPr>
              <p:custDataLst>
                <p:tags r:id="rId2"/>
              </p:custDataLst>
            </p:nvPr>
          </p:nvSpPr>
          <p:spPr>
            <a:xfrm>
              <a:off x="1004643" y="277509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01</a:t>
              </a:r>
              <a:endParaRPr lang="zh-CN" altLang="en-US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309870" y="1068705"/>
            <a:ext cx="18738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400" b="1"/>
              <a:t>目录</a:t>
            </a:r>
            <a:endParaRPr lang="zh-CN" altLang="en-US" sz="5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502974" y="5593080"/>
            <a:ext cx="11186052" cy="0"/>
            <a:chOff x="502974" y="5593080"/>
            <a:chExt cx="11186052" cy="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502974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8199120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4739640" y="5424805"/>
            <a:ext cx="271272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/>
            <a:r>
              <a:rPr lang="zh-CN" altLang="en-US" sz="1600" b="1">
                <a:solidFill>
                  <a:schemeClr val="bg2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https://www.zhijiaobf.cn</a:t>
            </a:r>
            <a:endParaRPr lang="zh-CN" altLang="en-US" sz="1600" b="1">
              <a:solidFill>
                <a:schemeClr val="bg2">
                  <a:lumMod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5" name="矩形: 圆角 37"/>
          <p:cNvSpPr/>
          <p:nvPr>
            <p:custDataLst>
              <p:tags r:id="rId1"/>
            </p:custDataLst>
          </p:nvPr>
        </p:nvSpPr>
        <p:spPr>
          <a:xfrm>
            <a:off x="4911726" y="147478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PART-01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2"/>
            </p:custDataLst>
          </p:nvPr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概述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>
            <p:custDataLst>
              <p:tags r:id="rId3"/>
            </p:custDataLst>
          </p:nvPr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Overview</a:t>
            </a:r>
            <a:endParaRPr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绝缘表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8270" y="1049655"/>
            <a:ext cx="6683375" cy="50933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绝缘电阻表俗称兆欧表，或称摇表、绝缘电阻测试仪等。绝缘电阻表是大量使用于电力网站和用电设备绝缘电阻的检测仪表，电器产品的绝缘性通过绝缘电阻反映出来。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个电气系统就像是管道系统，电压好比是液体压力，电流就是液体的流速，而电气绝缘就好比是管壁。绝缘防止电子从导体发生漏泄，其作用的大小是用绝缘电阻表示的。有效的绝缘电阻系统具有高的电阻值，通常大于几个兆欧（M ）。差的绝缘系统具有较低的绝缘电阻。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绝缘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740" y="137795"/>
            <a:ext cx="5255260" cy="55321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75615" y="1941830"/>
            <a:ext cx="5323840" cy="43681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了发现管道系统中的渗漏，需要对其加压。由于在水压最高时最容易发现渗漏现象，所以不能关闭自来水来检查渗漏。但是，可以限制可用的自来水，这样就能够在发现大的漏洞时不至于在周围喷洒出太多的水。比较理想的测试是在高（但也并不是特别高）压下提供有限的水量。这正是电气绝缘测试仪要做的事情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/>
          </a:p>
          <a:p>
            <a:pPr>
              <a:lnSpc>
                <a:spcPct val="150000"/>
              </a:lnSpc>
            </a:pPr>
            <a:endParaRPr lang="zh-CN" altLang="en-US"/>
          </a:p>
        </p:txBody>
      </p:sp>
      <p:pic>
        <p:nvPicPr>
          <p:cNvPr id="3" name="图片 2" descr="摇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0" y="375285"/>
            <a:ext cx="5080000" cy="5080000"/>
          </a:xfrm>
          <a:prstGeom prst="rect">
            <a:avLst/>
          </a:prstGeom>
        </p:spPr>
      </p:pic>
      <p:sp>
        <p:nvSpPr>
          <p:cNvPr id="7" name="图形"/>
          <p:cNvSpPr txBox="1"/>
          <p:nvPr userDrawn="1">
            <p:custDataLst>
              <p:tags r:id="rId2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绝缘表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  <p:transition advTm="2000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502974" y="5593080"/>
            <a:ext cx="11186052" cy="0"/>
            <a:chOff x="502974" y="5593080"/>
            <a:chExt cx="11186052" cy="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502974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8199120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4739640" y="5424805"/>
            <a:ext cx="271272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/>
            <a:r>
              <a:rPr lang="zh-CN" altLang="en-US" sz="1600" b="1">
                <a:solidFill>
                  <a:schemeClr val="bg2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https://www.zhijiaobf.cn</a:t>
            </a:r>
            <a:endParaRPr lang="zh-CN" altLang="en-US" sz="1600" b="1">
              <a:solidFill>
                <a:schemeClr val="bg2">
                  <a:lumMod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5" name="矩形: 圆角 37"/>
          <p:cNvSpPr/>
          <p:nvPr>
            <p:custDataLst>
              <p:tags r:id="rId1"/>
            </p:custDataLst>
          </p:nvPr>
        </p:nvSpPr>
        <p:spPr>
          <a:xfrm>
            <a:off x="4911726" y="147478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PART-02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2"/>
            </p:custDataLst>
          </p:nvPr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绝缘检测表使用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>
            <p:custDataLst>
              <p:tags r:id="rId3"/>
            </p:custDataLst>
          </p:nvPr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Use of insulation test tables</a:t>
            </a:r>
            <a:endParaRPr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绝缘检测表使用</a:t>
            </a:r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8780" y="976630"/>
            <a:ext cx="5574665" cy="53752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测试前，尽可能不带电的电路上工作，使用适当的个人防护用品和安全工具。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2.摘掉身上所有的金属首饰，并站在橡胶绝缘的垫子上避免与大地形成回路。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3.不要将绝缘公用表连接到带电导体或带电设备，仔细了解制造商建议，通过开路保险开关或断路器关闭被测设备。锁定并标记被测设备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图片 9" descr="绝缘测试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445" y="696595"/>
            <a:ext cx="5080000" cy="5080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绝缘检测表使用</a:t>
            </a:r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9755" y="1359535"/>
            <a:ext cx="4064000" cy="2445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4.然后从被测单元断开支路导线、接地导线，以及所有其它设备都断开。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5.在测试前后，一定要分别对导体电容进行放电。测试前应放电，测试后也要放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电。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/>
          </a:p>
        </p:txBody>
      </p:sp>
      <p:pic>
        <p:nvPicPr>
          <p:cNvPr id="6" name="图片 5" descr="绝缘车辆检测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r="626" b="12427"/>
          <a:stretch>
            <a:fillRect/>
          </a:stretch>
        </p:blipFill>
        <p:spPr>
          <a:xfrm>
            <a:off x="5267325" y="1359535"/>
            <a:ext cx="6217285" cy="44970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502974" y="5593080"/>
            <a:ext cx="11186052" cy="0"/>
            <a:chOff x="502974" y="5593080"/>
            <a:chExt cx="11186052" cy="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502974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8199120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4739640" y="5424805"/>
            <a:ext cx="271272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/>
            <a:r>
              <a:rPr lang="zh-CN" altLang="en-US" sz="1600" b="1">
                <a:solidFill>
                  <a:schemeClr val="bg2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https://www.zhijiaobf.cn</a:t>
            </a:r>
            <a:endParaRPr lang="zh-CN" altLang="en-US" sz="1600" b="1">
              <a:solidFill>
                <a:schemeClr val="bg2">
                  <a:lumMod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5" name="矩形: 圆角 37"/>
          <p:cNvSpPr/>
          <p:nvPr>
            <p:custDataLst>
              <p:tags r:id="rId1"/>
            </p:custDataLst>
          </p:nvPr>
        </p:nvSpPr>
        <p:spPr>
          <a:xfrm>
            <a:off x="4911726" y="147478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PART-03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2"/>
            </p:custDataLst>
          </p:nvPr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故障排除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>
            <p:custDataLst>
              <p:tags r:id="rId3"/>
            </p:custDataLst>
          </p:nvPr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Troubleshooting</a:t>
            </a:r>
            <a:endParaRPr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ISLIDE.ICON" val="#393842;"/>
</p:tagLst>
</file>

<file path=ppt/tags/tag37.xml><?xml version="1.0" encoding="utf-8"?>
<p:tagLst xmlns:p="http://schemas.openxmlformats.org/presentationml/2006/main">
  <p:tag name="KSO_WPP_MARK_KEY" val="d323b08a-72da-420c-a5f9-38001ee621a0"/>
  <p:tag name="COMMONDATA" val="eyJoZGlkIjoiNDgxYTk4YzBkNzhlM2IzNjRmZjY5MzllZjM4YmUzNWYifQ=="/>
  <p:tag name="commondata" val="eyJoZGlkIjoiOTFjN2RlMmVhZGI3YWNiM2JhOWNjZWE0NDY2MGYwNDQ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ISLIDE.ICON" val="#393842;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18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11019"/>
      </a:accent1>
      <a:accent2>
        <a:srgbClr val="D11019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1012</Words>
  <Application>WPS 演示</Application>
  <PresentationFormat>宽屏</PresentationFormat>
  <Paragraphs>93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字魂58号-创中黑</vt:lpstr>
      <vt:lpstr>思源黑体 CN Bold</vt:lpstr>
      <vt:lpstr>微软雅黑</vt:lpstr>
      <vt:lpstr>阿里巴巴普惠体 M</vt:lpstr>
      <vt:lpstr>思源宋体 SemiBold</vt:lpstr>
      <vt:lpstr>Bahnschrift Condensed</vt:lpstr>
      <vt:lpstr>阿里巴巴普惠体 Medium</vt:lpstr>
      <vt:lpstr>微软雅黑 Light</vt:lpstr>
      <vt:lpstr>Vrinda</vt:lpstr>
      <vt:lpstr>Arial Unicode MS</vt:lpstr>
      <vt:lpstr>等线</vt:lpstr>
      <vt:lpstr>黑体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a孙小波</cp:lastModifiedBy>
  <cp:revision>95</cp:revision>
  <dcterms:created xsi:type="dcterms:W3CDTF">2023-05-05T14:56:00Z</dcterms:created>
  <dcterms:modified xsi:type="dcterms:W3CDTF">2023-11-09T02:18:53Z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4F8EBF7F654D4FA6BB522FF4AF391031_13</vt:lpwstr>
  </property>
  <property fmtid="{D5CDD505-2E9C-101B-9397-08002B2CF9AE}" pid="3" name="KSOProductBuildVer">
    <vt:lpwstr>2052-12.1.0.15712</vt:lpwstr>
  </property>
</Properties>
</file>