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1" r:id="rId6"/>
    <p:sldId id="262" r:id="rId7"/>
    <p:sldId id="263" r:id="rId8"/>
    <p:sldId id="266" r:id="rId9"/>
    <p:sldId id="265" r:id="rId10"/>
    <p:sldId id="264" r:id="rId11"/>
    <p:sldId id="269" r:id="rId12"/>
    <p:sldId id="268" r:id="rId13"/>
    <p:sldId id="260"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2369848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2950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410740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329618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984917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3170582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670404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26189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471666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17622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87464B06-58FA-4926-99A7-9DCFCFE4A071}" type="datetimeFigureOut">
              <a:rPr lang="zh-CN" altLang="en-US" smtClean="0"/>
              <a:t>2024/2/26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93589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64B06-58FA-4926-99A7-9DCFCFE4A071}" type="datetimeFigureOut">
              <a:rPr lang="zh-CN" altLang="en-US" smtClean="0"/>
              <a:t>2024/2/26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B8A1C1-EB2F-4340-871F-0A58B7A3A319}" type="slidenum">
              <a:rPr lang="zh-CN" altLang="en-US" smtClean="0"/>
              <a:t>‹#›</a:t>
            </a:fld>
            <a:endParaRPr lang="zh-CN" altLang="en-US"/>
          </a:p>
        </p:txBody>
      </p:sp>
    </p:spTree>
    <p:extLst>
      <p:ext uri="{BB962C8B-B14F-4D97-AF65-F5344CB8AC3E}">
        <p14:creationId xmlns:p14="http://schemas.microsoft.com/office/powerpoint/2010/main" val="1964733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电动汽车维修安全</a:t>
            </a:r>
          </a:p>
        </p:txBody>
      </p:sp>
    </p:spTree>
    <p:extLst>
      <p:ext uri="{BB962C8B-B14F-4D97-AF65-F5344CB8AC3E}">
        <p14:creationId xmlns:p14="http://schemas.microsoft.com/office/powerpoint/2010/main" val="2424715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电动汽车安全防护</a:t>
            </a:r>
            <a:endParaRPr lang="zh-CN" altLang="en-US" kern="0" smtClean="0">
              <a:latin typeface="微软雅黑" panose="020B0503020204020204" pitchFamily="34" charset="-122"/>
              <a:ea typeface="微软雅黑" panose="020B0503020204020204" pitchFamily="34" charset="-122"/>
            </a:endParaRPr>
          </a:p>
        </p:txBody>
      </p:sp>
      <p:pic>
        <p:nvPicPr>
          <p:cNvPr id="8" name="图片 3"/>
          <p:cNvPicPr>
            <a:picLocks noChangeAspect="1" noChangeArrowheads="1"/>
          </p:cNvPicPr>
          <p:nvPr/>
        </p:nvPicPr>
        <p:blipFill>
          <a:blip r:embed="rId2">
            <a:extLst>
              <a:ext uri="{28A0092B-C50C-407E-A947-70E740481C1C}">
                <a14:useLocalDpi xmlns:a14="http://schemas.microsoft.com/office/drawing/2010/main" val="0"/>
              </a:ext>
            </a:extLst>
          </a:blip>
          <a:srcRect b="49576"/>
          <a:stretch>
            <a:fillRect/>
          </a:stretch>
        </p:blipFill>
        <p:spPr bwMode="auto">
          <a:xfrm>
            <a:off x="2652206" y="1260475"/>
            <a:ext cx="5743647" cy="5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noChangeArrowheads="1"/>
          </p:cNvSpPr>
          <p:nvPr/>
        </p:nvSpPr>
        <p:spPr bwMode="auto">
          <a:xfrm>
            <a:off x="215900" y="981075"/>
            <a:ext cx="8780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200" b="1" dirty="0">
                <a:latin typeface="微软雅黑" panose="020B0503020204020204" pitchFamily="34" charset="-122"/>
                <a:ea typeface="微软雅黑" panose="020B0503020204020204" pitchFamily="34" charset="-122"/>
              </a:rPr>
              <a:t>高压工具</a:t>
            </a:r>
          </a:p>
        </p:txBody>
      </p:sp>
    </p:spTree>
    <p:extLst>
      <p:ext uri="{BB962C8B-B14F-4D97-AF65-F5344CB8AC3E}">
        <p14:creationId xmlns:p14="http://schemas.microsoft.com/office/powerpoint/2010/main" val="3300761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电动汽车安全防护</a:t>
            </a:r>
            <a:endParaRPr lang="zh-CN" altLang="en-US" kern="0" smtClean="0">
              <a:latin typeface="微软雅黑" panose="020B0503020204020204" pitchFamily="34" charset="-122"/>
              <a:ea typeface="微软雅黑" panose="020B0503020204020204" pitchFamily="34" charset="-122"/>
            </a:endParaRPr>
          </a:p>
        </p:txBody>
      </p:sp>
      <p:pic>
        <p:nvPicPr>
          <p:cNvPr id="8" name="图片 2"/>
          <p:cNvPicPr>
            <a:picLocks noChangeAspect="1" noChangeArrowheads="1"/>
          </p:cNvPicPr>
          <p:nvPr/>
        </p:nvPicPr>
        <p:blipFill>
          <a:blip r:embed="rId2">
            <a:extLst>
              <a:ext uri="{28A0092B-C50C-407E-A947-70E740481C1C}">
                <a14:useLocalDpi xmlns:a14="http://schemas.microsoft.com/office/drawing/2010/main" val="0"/>
              </a:ext>
            </a:extLst>
          </a:blip>
          <a:srcRect l="2454" t="2963" r="2597" b="2211"/>
          <a:stretch>
            <a:fillRect/>
          </a:stretch>
        </p:blipFill>
        <p:spPr bwMode="auto">
          <a:xfrm>
            <a:off x="1144010" y="1872528"/>
            <a:ext cx="4978688" cy="429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6"/>
          <p:cNvPicPr>
            <a:picLocks noChangeAspect="1" noChangeArrowheads="1"/>
          </p:cNvPicPr>
          <p:nvPr/>
        </p:nvPicPr>
        <p:blipFill>
          <a:blip r:embed="rId3">
            <a:extLst>
              <a:ext uri="{28A0092B-C50C-407E-A947-70E740481C1C}">
                <a14:useLocalDpi xmlns:a14="http://schemas.microsoft.com/office/drawing/2010/main" val="0"/>
              </a:ext>
            </a:extLst>
          </a:blip>
          <a:srcRect l="2864" t="1978" r="2934" b="2432"/>
          <a:stretch>
            <a:fillRect/>
          </a:stretch>
        </p:blipFill>
        <p:spPr bwMode="auto">
          <a:xfrm>
            <a:off x="6158343" y="1872528"/>
            <a:ext cx="4980711" cy="429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noChangeArrowheads="1"/>
          </p:cNvSpPr>
          <p:nvPr/>
        </p:nvSpPr>
        <p:spPr bwMode="auto">
          <a:xfrm>
            <a:off x="215900" y="981075"/>
            <a:ext cx="87804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buFont typeface="Arial" panose="020B0604020202020204" pitchFamily="34" charset="0"/>
              <a:buNone/>
            </a:pPr>
            <a:r>
              <a:rPr lang="zh-CN" altLang="en-US" sz="2200" b="1" smtClean="0">
                <a:solidFill>
                  <a:srgbClr val="000000"/>
                </a:solidFill>
                <a:latin typeface="微软雅黑" panose="020B0503020204020204" pitchFamily="34" charset="-122"/>
                <a:ea typeface="微软雅黑" panose="020B0503020204020204" pitchFamily="34" charset="-122"/>
              </a:rPr>
              <a:t>高压工具</a:t>
            </a:r>
          </a:p>
        </p:txBody>
      </p:sp>
    </p:spTree>
    <p:extLst>
      <p:ext uri="{BB962C8B-B14F-4D97-AF65-F5344CB8AC3E}">
        <p14:creationId xmlns:p14="http://schemas.microsoft.com/office/powerpoint/2010/main" val="2927025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电动汽车安全防护</a:t>
            </a:r>
            <a:endParaRPr lang="zh-CN" altLang="en-US" kern="0" smtClean="0">
              <a:latin typeface="微软雅黑" panose="020B0503020204020204" pitchFamily="34" charset="-122"/>
              <a:ea typeface="微软雅黑" panose="020B0503020204020204" pitchFamily="34" charset="-122"/>
            </a:endParaRPr>
          </a:p>
        </p:txBody>
      </p:sp>
      <p:sp>
        <p:nvSpPr>
          <p:cNvPr id="2" name="矩形 1"/>
          <p:cNvSpPr/>
          <p:nvPr/>
        </p:nvSpPr>
        <p:spPr>
          <a:xfrm>
            <a:off x="429491" y="1205521"/>
            <a:ext cx="10986655" cy="4401205"/>
          </a:xfrm>
          <a:prstGeom prst="rect">
            <a:avLst/>
          </a:prstGeom>
        </p:spPr>
        <p:txBody>
          <a:bodyPr wrap="square">
            <a:spAutoFit/>
          </a:bodyPr>
          <a:lstStyle/>
          <a:p>
            <a:pPr lvl="0"/>
            <a:r>
              <a:rPr lang="en-US" altLang="zh-CN" sz="2800" dirty="0" smtClean="0">
                <a:solidFill>
                  <a:prstClr val="black"/>
                </a:solidFill>
                <a:latin typeface="Calibri"/>
                <a:ea typeface="微软雅黑" panose="020B0503020204020204" pitchFamily="34" charset="-122"/>
              </a:rPr>
              <a:t>高压维修操作流程</a:t>
            </a:r>
          </a:p>
          <a:p>
            <a:pPr lvl="0"/>
            <a:endParaRPr lang="en-US" altLang="zh-CN" sz="2800" dirty="0">
              <a:solidFill>
                <a:prstClr val="black"/>
              </a:solidFill>
              <a:latin typeface="Calibri"/>
              <a:ea typeface="微软雅黑" panose="020B0503020204020204" pitchFamily="34" charset="-122"/>
            </a:endParaRPr>
          </a:p>
          <a:p>
            <a:pPr lvl="0"/>
            <a:r>
              <a:rPr lang="zh-CN" altLang="en-US" sz="2800" dirty="0">
                <a:solidFill>
                  <a:prstClr val="black"/>
                </a:solidFill>
                <a:latin typeface="Calibri"/>
                <a:ea typeface="微软雅黑" panose="020B0503020204020204" pitchFamily="34" charset="-122"/>
              </a:rPr>
              <a:t>     在检查或维修高压系统时，请遵循以下安全措施：</a:t>
            </a:r>
          </a:p>
          <a:p>
            <a:pPr lvl="0"/>
            <a:r>
              <a:rPr lang="zh-CN" altLang="en-US" sz="2800" dirty="0">
                <a:solidFill>
                  <a:prstClr val="black"/>
                </a:solidFill>
                <a:latin typeface="Calibri"/>
                <a:ea typeface="微软雅黑" panose="020B0503020204020204" pitchFamily="34" charset="-122"/>
              </a:rPr>
              <a:t>    1)关掉点火开关，将钥匙妥善保管；</a:t>
            </a:r>
          </a:p>
          <a:p>
            <a:pPr lvl="0"/>
            <a:r>
              <a:rPr lang="zh-CN" altLang="en-US" sz="2800" dirty="0">
                <a:solidFill>
                  <a:prstClr val="black"/>
                </a:solidFill>
                <a:latin typeface="Calibri"/>
                <a:ea typeface="微软雅黑" panose="020B0503020204020204" pitchFamily="34" charset="-122"/>
              </a:rPr>
              <a:t>    2</a:t>
            </a:r>
            <a:r>
              <a:rPr lang="zh-CN" altLang="en-US" sz="2800" dirty="0" smtClean="0">
                <a:solidFill>
                  <a:prstClr val="black"/>
                </a:solidFill>
                <a:latin typeface="Calibri"/>
                <a:ea typeface="微软雅黑" panose="020B0503020204020204" pitchFamily="34" charset="-122"/>
              </a:rPr>
              <a:t>)</a:t>
            </a:r>
            <a:r>
              <a:rPr lang="zh-CN" altLang="en-US" sz="2800" dirty="0">
                <a:solidFill>
                  <a:prstClr val="black"/>
                </a:solidFill>
                <a:latin typeface="Calibri"/>
                <a:ea typeface="微软雅黑" panose="020B0503020204020204" pitchFamily="34" charset="-122"/>
              </a:rPr>
              <a:t>断开低压电池负极端子</a:t>
            </a:r>
            <a:r>
              <a:rPr lang="zh-CN" altLang="en-US" sz="2800" dirty="0" smtClean="0">
                <a:solidFill>
                  <a:prstClr val="black"/>
                </a:solidFill>
                <a:latin typeface="Calibri"/>
                <a:ea typeface="微软雅黑" panose="020B0503020204020204" pitchFamily="34" charset="-122"/>
              </a:rPr>
              <a:t>；</a:t>
            </a:r>
            <a:endParaRPr lang="zh-CN" altLang="en-US" sz="2800" dirty="0">
              <a:solidFill>
                <a:prstClr val="black"/>
              </a:solidFill>
              <a:latin typeface="Calibri"/>
              <a:ea typeface="微软雅黑" panose="020B0503020204020204" pitchFamily="34" charset="-122"/>
            </a:endParaRPr>
          </a:p>
          <a:p>
            <a:pPr lvl="0"/>
            <a:r>
              <a:rPr lang="zh-CN" altLang="en-US" sz="2800" dirty="0">
                <a:solidFill>
                  <a:prstClr val="black"/>
                </a:solidFill>
                <a:latin typeface="Calibri"/>
                <a:ea typeface="微软雅黑" panose="020B0503020204020204" pitchFamily="34" charset="-122"/>
              </a:rPr>
              <a:t>    3</a:t>
            </a:r>
            <a:r>
              <a:rPr lang="zh-CN" altLang="en-US" sz="2800" dirty="0" smtClean="0">
                <a:solidFill>
                  <a:prstClr val="black"/>
                </a:solidFill>
                <a:latin typeface="Calibri"/>
                <a:ea typeface="微软雅黑" panose="020B0503020204020204" pitchFamily="34" charset="-122"/>
              </a:rPr>
              <a:t>) 戴</a:t>
            </a:r>
            <a:r>
              <a:rPr lang="zh-CN" altLang="en-US" sz="2800" dirty="0">
                <a:solidFill>
                  <a:prstClr val="black"/>
                </a:solidFill>
                <a:latin typeface="Calibri"/>
                <a:ea typeface="微软雅黑" panose="020B0503020204020204" pitchFamily="34" charset="-122"/>
              </a:rPr>
              <a:t>好绝缘手套</a:t>
            </a:r>
            <a:r>
              <a:rPr lang="zh-CN" altLang="en-US" sz="2800" dirty="0" smtClean="0">
                <a:solidFill>
                  <a:prstClr val="black"/>
                </a:solidFill>
                <a:latin typeface="Calibri"/>
                <a:ea typeface="微软雅黑" panose="020B0503020204020204" pitchFamily="34" charset="-122"/>
              </a:rPr>
              <a:t>；</a:t>
            </a:r>
            <a:endParaRPr lang="zh-CN" altLang="en-US" sz="2800" dirty="0">
              <a:solidFill>
                <a:prstClr val="black"/>
              </a:solidFill>
              <a:latin typeface="Calibri"/>
              <a:ea typeface="微软雅黑" panose="020B0503020204020204" pitchFamily="34" charset="-122"/>
            </a:endParaRPr>
          </a:p>
          <a:p>
            <a:pPr lvl="0"/>
            <a:r>
              <a:rPr lang="zh-CN" altLang="en-US" sz="2800" dirty="0">
                <a:solidFill>
                  <a:prstClr val="black"/>
                </a:solidFill>
                <a:latin typeface="Calibri"/>
                <a:ea typeface="微软雅黑" panose="020B0503020204020204" pitchFamily="34" charset="-122"/>
              </a:rPr>
              <a:t>    4)拆除维修开关；</a:t>
            </a:r>
          </a:p>
          <a:p>
            <a:pPr lvl="0"/>
            <a:r>
              <a:rPr lang="zh-CN" altLang="en-US" sz="2800" dirty="0">
                <a:solidFill>
                  <a:prstClr val="black"/>
                </a:solidFill>
                <a:latin typeface="Calibri"/>
                <a:ea typeface="微软雅黑" panose="020B0503020204020204" pitchFamily="34" charset="-122"/>
              </a:rPr>
              <a:t>    5)等待5分钟或更长时间等待高压电容完全放电；</a:t>
            </a:r>
          </a:p>
          <a:p>
            <a:r>
              <a:rPr lang="zh-CN" altLang="en-US" sz="2800" dirty="0">
                <a:solidFill>
                  <a:prstClr val="black"/>
                </a:solidFill>
                <a:latin typeface="Calibri"/>
                <a:ea typeface="微软雅黑" panose="020B0503020204020204" pitchFamily="34" charset="-122"/>
              </a:rPr>
              <a:t>    6</a:t>
            </a:r>
            <a:r>
              <a:rPr lang="zh-CN" altLang="en-US" sz="2800" dirty="0" smtClean="0">
                <a:solidFill>
                  <a:prstClr val="black"/>
                </a:solidFill>
                <a:latin typeface="Calibri"/>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rPr>
              <a:t>测量高压电插头是否</a:t>
            </a:r>
            <a:r>
              <a:rPr lang="zh-CN" altLang="en-US" sz="2800" dirty="0" smtClean="0">
                <a:latin typeface="微软雅黑" panose="020B0503020204020204" pitchFamily="34" charset="-122"/>
                <a:ea typeface="微软雅黑" panose="020B0503020204020204" pitchFamily="34" charset="-122"/>
              </a:rPr>
              <a:t>带电</a:t>
            </a:r>
            <a:r>
              <a:rPr lang="zh-CN" altLang="en-US" sz="2800" dirty="0">
                <a:solidFill>
                  <a:prstClr val="black"/>
                </a:solidFill>
                <a:latin typeface="Calibri"/>
                <a:ea typeface="微软雅黑" panose="020B0503020204020204" pitchFamily="34" charset="-122"/>
              </a:rPr>
              <a:t>；</a:t>
            </a:r>
          </a:p>
          <a:p>
            <a:pPr lvl="0"/>
            <a:r>
              <a:rPr lang="zh-CN" altLang="en-US" sz="2800" dirty="0">
                <a:solidFill>
                  <a:prstClr val="black"/>
                </a:solidFill>
                <a:latin typeface="Calibri"/>
                <a:ea typeface="微软雅黑" panose="020B0503020204020204" pitchFamily="34" charset="-122"/>
              </a:rPr>
              <a:t>    7)用绝缘乙烯胶带包裹被断开的高压线路插接器。</a:t>
            </a:r>
            <a:endParaRPr lang="zh-CN" altLang="en-US" sz="2800" dirty="0">
              <a:solidFill>
                <a:prstClr val="black"/>
              </a:solidFill>
              <a:latin typeface="Calibri"/>
              <a:ea typeface="微软雅黑" panose="020B0503020204020204" pitchFamily="34" charset="-122"/>
            </a:endParaRPr>
          </a:p>
        </p:txBody>
      </p:sp>
    </p:spTree>
    <p:extLst>
      <p:ext uri="{BB962C8B-B14F-4D97-AF65-F5344CB8AC3E}">
        <p14:creationId xmlns:p14="http://schemas.microsoft.com/office/powerpoint/2010/main" val="3680557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dirty="0" smtClean="0">
                <a:latin typeface="微软雅黑" panose="020B0503020204020204" pitchFamily="34" charset="-122"/>
                <a:ea typeface="微软雅黑" panose="020B0503020204020204" pitchFamily="34" charset="-122"/>
              </a:rPr>
              <a:t>总结</a:t>
            </a:r>
            <a:endParaRPr lang="zh-CN" altLang="en-US" kern="0" dirty="0" smtClean="0">
              <a:latin typeface="微软雅黑" panose="020B0503020204020204" pitchFamily="34" charset="-122"/>
              <a:ea typeface="微软雅黑" panose="020B0503020204020204" pitchFamily="34" charset="-122"/>
            </a:endParaRPr>
          </a:p>
        </p:txBody>
      </p:sp>
      <p:sp>
        <p:nvSpPr>
          <p:cNvPr id="10" name="Content Placeholder 2"/>
          <p:cNvSpPr txBox="1">
            <a:spLocks noChangeArrowheads="1"/>
          </p:cNvSpPr>
          <p:nvPr/>
        </p:nvSpPr>
        <p:spPr bwMode="auto">
          <a:xfrm>
            <a:off x="1130300" y="1687657"/>
            <a:ext cx="8780463" cy="454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fontAlgn="base">
              <a:spcBef>
                <a:spcPct val="50000"/>
              </a:spcBef>
              <a:spcAft>
                <a:spcPct val="0"/>
              </a:spcAft>
            </a:pPr>
            <a:r>
              <a:rPr lang="zh-CN" altLang="en-US" sz="2200" b="1" dirty="0" smtClean="0">
                <a:solidFill>
                  <a:srgbClr val="000000"/>
                </a:solidFill>
                <a:latin typeface="微软雅黑" panose="020B0503020204020204" pitchFamily="34" charset="-122"/>
                <a:ea typeface="微软雅黑" panose="020B0503020204020204" pitchFamily="34" charset="-122"/>
              </a:rPr>
              <a:t>一、危险的“电流” </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pPr>
            <a:r>
              <a:rPr lang="zh-CN" altLang="en-US" sz="2200" b="1" dirty="0" smtClean="0">
                <a:solidFill>
                  <a:srgbClr val="000000"/>
                </a:solidFill>
                <a:latin typeface="微软雅黑" panose="020B0503020204020204" pitchFamily="34" charset="-122"/>
                <a:ea typeface="微软雅黑" panose="020B0503020204020204" pitchFamily="34" charset="-122"/>
              </a:rPr>
              <a:t>二、电击及事故后果</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pPr>
            <a:r>
              <a:rPr lang="en-US" altLang="zh-CN" sz="2200" b="1" dirty="0" smtClean="0">
                <a:solidFill>
                  <a:srgbClr val="000000"/>
                </a:solidFill>
                <a:latin typeface="微软雅黑" panose="020B0503020204020204" pitchFamily="34" charset="-122"/>
                <a:ea typeface="微软雅黑" panose="020B0503020204020204" pitchFamily="34" charset="-122"/>
              </a:rPr>
              <a:t>      1.</a:t>
            </a:r>
            <a:r>
              <a:rPr lang="zh-CN" altLang="en-US" sz="2200" b="1" dirty="0">
                <a:solidFill>
                  <a:srgbClr val="000000"/>
                </a:solidFill>
                <a:latin typeface="微软雅黑" panose="020B0503020204020204" pitchFamily="34" charset="-122"/>
                <a:ea typeface="微软雅黑" panose="020B0503020204020204" pitchFamily="34" charset="-122"/>
              </a:rPr>
              <a:t>电流未经过人体的</a:t>
            </a:r>
            <a:r>
              <a:rPr lang="zh-CN" altLang="en-US" sz="2200" b="1" dirty="0" smtClean="0">
                <a:solidFill>
                  <a:srgbClr val="000000"/>
                </a:solidFill>
                <a:latin typeface="微软雅黑" panose="020B0503020204020204" pitchFamily="34" charset="-122"/>
                <a:ea typeface="微软雅黑" panose="020B0503020204020204" pitchFamily="34" charset="-122"/>
              </a:rPr>
              <a:t>电气事故</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pPr>
            <a:r>
              <a:rPr lang="en-US" altLang="zh-CN" sz="2200" b="1" dirty="0" smtClean="0">
                <a:solidFill>
                  <a:srgbClr val="000000"/>
                </a:solidFill>
                <a:latin typeface="微软雅黑" panose="020B0503020204020204" pitchFamily="34" charset="-122"/>
                <a:ea typeface="微软雅黑" panose="020B0503020204020204" pitchFamily="34" charset="-122"/>
              </a:rPr>
              <a:t>      2.</a:t>
            </a:r>
            <a:r>
              <a:rPr lang="zh-CN" altLang="en-US" sz="2200" b="1" dirty="0">
                <a:solidFill>
                  <a:srgbClr val="000000"/>
                </a:solidFill>
                <a:latin typeface="微软雅黑" panose="020B0503020204020204" pitchFamily="34" charset="-122"/>
                <a:ea typeface="微软雅黑" panose="020B0503020204020204" pitchFamily="34" charset="-122"/>
              </a:rPr>
              <a:t>电流经过人体的事故效应和</a:t>
            </a:r>
            <a:r>
              <a:rPr lang="zh-CN" altLang="en-US" sz="2200" b="1" dirty="0" smtClean="0">
                <a:solidFill>
                  <a:srgbClr val="000000"/>
                </a:solidFill>
                <a:latin typeface="微软雅黑" panose="020B0503020204020204" pitchFamily="34" charset="-122"/>
                <a:ea typeface="微软雅黑" panose="020B0503020204020204" pitchFamily="34" charset="-122"/>
              </a:rPr>
              <a:t>后果</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buFont typeface="Arial" panose="020B0604020202020204" pitchFamily="34" charset="0"/>
              <a:buNone/>
            </a:pPr>
            <a:r>
              <a:rPr lang="zh-CN" altLang="en-US" sz="2200" b="1" dirty="0" smtClean="0">
                <a:solidFill>
                  <a:srgbClr val="000000"/>
                </a:solidFill>
                <a:latin typeface="微软雅黑" panose="020B0503020204020204" pitchFamily="34" charset="-122"/>
                <a:ea typeface="微软雅黑" panose="020B0503020204020204" pitchFamily="34" charset="-122"/>
              </a:rPr>
              <a:t>三、电动汽车安全防护</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buFont typeface="Arial" panose="020B0604020202020204" pitchFamily="34" charset="0"/>
              <a:buNone/>
            </a:pPr>
            <a:r>
              <a:rPr lang="en-US" altLang="zh-CN" sz="2200" b="1" dirty="0" smtClean="0">
                <a:solidFill>
                  <a:srgbClr val="000000"/>
                </a:solidFill>
                <a:latin typeface="微软雅黑" panose="020B0503020204020204" pitchFamily="34" charset="-122"/>
                <a:ea typeface="微软雅黑" panose="020B0503020204020204" pitchFamily="34" charset="-122"/>
              </a:rPr>
              <a:t>      1.</a:t>
            </a:r>
            <a:r>
              <a:rPr lang="zh-CN" altLang="en-US" sz="2200" b="1" dirty="0" smtClean="0">
                <a:solidFill>
                  <a:srgbClr val="000000"/>
                </a:solidFill>
                <a:latin typeface="微软雅黑" panose="020B0503020204020204" pitchFamily="34" charset="-122"/>
                <a:ea typeface="微软雅黑" panose="020B0503020204020204" pitchFamily="34" charset="-122"/>
              </a:rPr>
              <a:t>防护品及高压维修工具</a:t>
            </a: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lvl="0" fontAlgn="base">
              <a:spcBef>
                <a:spcPct val="50000"/>
              </a:spcBef>
              <a:spcAft>
                <a:spcPct val="0"/>
              </a:spcAft>
            </a:pPr>
            <a:r>
              <a:rPr lang="en-US" altLang="zh-CN" sz="2200" b="1" dirty="0" smtClean="0">
                <a:solidFill>
                  <a:srgbClr val="000000"/>
                </a:solidFill>
                <a:latin typeface="微软雅黑" panose="020B0503020204020204" pitchFamily="34" charset="-122"/>
                <a:ea typeface="微软雅黑" panose="020B0503020204020204" pitchFamily="34" charset="-122"/>
              </a:rPr>
              <a:t>      2.</a:t>
            </a:r>
            <a:r>
              <a:rPr lang="en-US" altLang="zh-CN" sz="2400" dirty="0">
                <a:solidFill>
                  <a:prstClr val="black"/>
                </a:solidFill>
                <a:latin typeface="Calibri"/>
                <a:ea typeface="微软雅黑" panose="020B0503020204020204" pitchFamily="34" charset="-122"/>
              </a:rPr>
              <a:t> 高压维修操作流程</a:t>
            </a:r>
          </a:p>
          <a:p>
            <a:pPr fontAlgn="base">
              <a:spcBef>
                <a:spcPct val="50000"/>
              </a:spcBef>
              <a:spcAft>
                <a:spcPct val="0"/>
              </a:spcAft>
              <a:buFont typeface="Arial" panose="020B0604020202020204" pitchFamily="34" charset="0"/>
              <a:buNone/>
            </a:pPr>
            <a:endParaRPr lang="en-US" altLang="zh-CN" sz="2200" b="1" dirty="0" smtClean="0">
              <a:solidFill>
                <a:srgbClr val="000000"/>
              </a:solidFill>
              <a:latin typeface="微软雅黑" panose="020B0503020204020204" pitchFamily="34" charset="-122"/>
              <a:ea typeface="微软雅黑" panose="020B0503020204020204" pitchFamily="34" charset="-122"/>
            </a:endParaRPr>
          </a:p>
          <a:p>
            <a:pPr fontAlgn="base">
              <a:spcBef>
                <a:spcPct val="50000"/>
              </a:spcBef>
              <a:spcAft>
                <a:spcPct val="0"/>
              </a:spcAft>
              <a:buFont typeface="Arial" panose="020B0604020202020204" pitchFamily="34" charset="0"/>
              <a:buNone/>
            </a:pPr>
            <a:endParaRPr lang="zh-CN" altLang="en-US" sz="2200" b="1" dirty="0" smtClean="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6936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34290" y="249382"/>
            <a:ext cx="10917383" cy="3170099"/>
          </a:xfrm>
          <a:prstGeom prst="rect">
            <a:avLst/>
          </a:prstGeom>
          <a:noFill/>
        </p:spPr>
        <p:txBody>
          <a:bodyPr wrap="square" rtlCol="0">
            <a:spAutoFit/>
          </a:bodyPr>
          <a:lstStyle/>
          <a:p>
            <a:r>
              <a:rPr lang="zh-CN" altLang="en-US" sz="4000" dirty="0"/>
              <a:t>大家</a:t>
            </a:r>
            <a:r>
              <a:rPr lang="zh-CN" altLang="en-US" sz="4000" dirty="0" smtClean="0"/>
              <a:t>好，我</a:t>
            </a:r>
            <a:r>
              <a:rPr lang="zh-CN" altLang="en-US" sz="4000" dirty="0" smtClean="0"/>
              <a:t>是王红建</a:t>
            </a:r>
            <a:endParaRPr lang="en-US" altLang="zh-CN" sz="4000" dirty="0"/>
          </a:p>
          <a:p>
            <a:r>
              <a:rPr lang="zh-CN" altLang="en-US" sz="4000" dirty="0" smtClean="0"/>
              <a:t>我们</a:t>
            </a:r>
            <a:r>
              <a:rPr lang="zh-CN" altLang="en-US" sz="4000" dirty="0" smtClean="0"/>
              <a:t>知道新能源</a:t>
            </a:r>
            <a:r>
              <a:rPr lang="zh-CN" altLang="en-US" sz="4000" dirty="0" smtClean="0"/>
              <a:t>车使用的是高压电，具有很大的危险性，所以我们在维修的时候一定要做好安全防护。也是今天要和大家分享的内容</a:t>
            </a:r>
            <a:r>
              <a:rPr lang="en-US" altLang="zh-CN" sz="4000" dirty="0" smtClean="0"/>
              <a:t>:</a:t>
            </a:r>
            <a:r>
              <a:rPr lang="zh-CN" altLang="en-US" sz="4000" dirty="0" smtClean="0"/>
              <a:t>电动汽车维修安全。</a:t>
            </a:r>
            <a:endParaRPr lang="zh-CN" altLang="en-US" sz="4000" dirty="0"/>
          </a:p>
        </p:txBody>
      </p:sp>
    </p:spTree>
    <p:extLst>
      <p:ext uri="{BB962C8B-B14F-4D97-AF65-F5344CB8AC3E}">
        <p14:creationId xmlns:p14="http://schemas.microsoft.com/office/powerpoint/2010/main" val="141233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0"/>
            <a:ext cx="4073236" cy="664873"/>
          </a:xfrm>
        </p:spPr>
        <p:txBody>
          <a:bodyPr>
            <a:normAutofit/>
          </a:bodyPr>
          <a:lstStyle/>
          <a:p>
            <a:r>
              <a:rPr lang="zh-CN" altLang="en-US" sz="4000" dirty="0" smtClean="0"/>
              <a:t>一、危险的电流</a:t>
            </a:r>
            <a:endParaRPr lang="zh-CN" altLang="en-US" sz="4000" dirty="0"/>
          </a:p>
        </p:txBody>
      </p:sp>
      <p:sp>
        <p:nvSpPr>
          <p:cNvPr id="3" name="文本框 2"/>
          <p:cNvSpPr txBox="1"/>
          <p:nvPr/>
        </p:nvSpPr>
        <p:spPr>
          <a:xfrm>
            <a:off x="706582" y="1080655"/>
            <a:ext cx="10668000" cy="523220"/>
          </a:xfrm>
          <a:prstGeom prst="rect">
            <a:avLst/>
          </a:prstGeom>
          <a:noFill/>
        </p:spPr>
        <p:txBody>
          <a:bodyPr wrap="square" rtlCol="0">
            <a:spAutoFit/>
          </a:bodyPr>
          <a:lstStyle/>
          <a:p>
            <a:pPr>
              <a:spcBef>
                <a:spcPts val="1325"/>
              </a:spcBef>
            </a:pPr>
            <a:r>
              <a:rPr lang="zh-CN" altLang="en-US" sz="2800" b="1" dirty="0">
                <a:solidFill>
                  <a:srgbClr val="000000"/>
                </a:solidFill>
                <a:latin typeface="微软雅黑" panose="020B0503020204020204" pitchFamily="34" charset="-122"/>
                <a:ea typeface="微软雅黑" panose="020B0503020204020204" pitchFamily="34" charset="-122"/>
              </a:rPr>
              <a:t>什么是高电压？什么时候电气会变得危险？</a:t>
            </a:r>
            <a:endParaRPr lang="zh-CN" altLang="en-US" sz="2800" b="1" dirty="0">
              <a:solidFill>
                <a:srgbClr val="000000"/>
              </a:solidFill>
              <a:latin typeface="微软雅黑" panose="020B0503020204020204" pitchFamily="34" charset="-122"/>
              <a:ea typeface="微软雅黑" panose="020B0503020204020204" pitchFamily="34" charset="-122"/>
            </a:endParaRPr>
          </a:p>
        </p:txBody>
      </p:sp>
      <p:sp>
        <p:nvSpPr>
          <p:cNvPr id="6" name="矩形 5"/>
          <p:cNvSpPr/>
          <p:nvPr/>
        </p:nvSpPr>
        <p:spPr>
          <a:xfrm>
            <a:off x="706582" y="1908676"/>
            <a:ext cx="10668000" cy="3747180"/>
          </a:xfrm>
          <a:prstGeom prst="rect">
            <a:avLst/>
          </a:prstGeom>
        </p:spPr>
        <p:txBody>
          <a:bodyPr wrap="square">
            <a:spAutoFit/>
          </a:bodyPr>
          <a:lstStyle/>
          <a:p>
            <a:pPr>
              <a:lnSpc>
                <a:spcPts val="2500"/>
              </a:lnSpc>
              <a:spcBef>
                <a:spcPts val="1200"/>
              </a:spcBef>
              <a:buFont typeface="Arial" panose="020B0604020202020204" pitchFamily="34" charset="0"/>
              <a:buChar char="•"/>
            </a:pPr>
            <a:r>
              <a:rPr lang="en-US" altLang="zh-CN" sz="2400" dirty="0">
                <a:latin typeface="微软雅黑" panose="020B0503020204020204" pitchFamily="34" charset="-122"/>
                <a:ea typeface="微软雅黑" panose="020B0503020204020204" pitchFamily="34" charset="-122"/>
              </a:rPr>
              <a:t>25</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V</a:t>
            </a:r>
            <a:r>
              <a:rPr lang="zh-CN" altLang="en-US" sz="2400" dirty="0">
                <a:latin typeface="微软雅黑" panose="020B0503020204020204" pitchFamily="34" charset="-122"/>
                <a:ea typeface="微软雅黑" panose="020B0503020204020204" pitchFamily="34" charset="-122"/>
              </a:rPr>
              <a:t>以上的交流电、</a:t>
            </a:r>
            <a:r>
              <a:rPr lang="en-US" altLang="zh-CN" sz="2400" dirty="0">
                <a:latin typeface="微软雅黑" panose="020B0503020204020204" pitchFamily="34" charset="-122"/>
                <a:ea typeface="微软雅黑" panose="020B0503020204020204" pitchFamily="34" charset="-122"/>
              </a:rPr>
              <a:t>60 V</a:t>
            </a:r>
            <a:r>
              <a:rPr lang="zh-CN" altLang="en-US" sz="2400" dirty="0">
                <a:latin typeface="微软雅黑" panose="020B0503020204020204" pitchFamily="34" charset="-122"/>
                <a:ea typeface="微软雅黑" panose="020B0503020204020204" pitchFamily="34" charset="-122"/>
              </a:rPr>
              <a:t>以上的直流电都具有危险性。</a:t>
            </a:r>
            <a:endParaRPr lang="de-DE" altLang="zh-CN" sz="2400" dirty="0">
              <a:latin typeface="微软雅黑" panose="020B0503020204020204" pitchFamily="34" charset="-122"/>
              <a:ea typeface="微软雅黑" panose="020B0503020204020204" pitchFamily="34" charset="-122"/>
            </a:endParaRPr>
          </a:p>
          <a:p>
            <a:pPr>
              <a:lnSpc>
                <a:spcPts val="2500"/>
              </a:lnSpc>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在德国允许的最大接触电压（根据</a:t>
            </a:r>
            <a:r>
              <a:rPr lang="en-US" altLang="zh-CN" sz="2400" dirty="0">
                <a:latin typeface="微软雅黑" panose="020B0503020204020204" pitchFamily="34" charset="-122"/>
                <a:ea typeface="微软雅黑" panose="020B0503020204020204" pitchFamily="34" charset="-122"/>
              </a:rPr>
              <a:t>VDE</a:t>
            </a:r>
            <a:r>
              <a:rPr lang="zh-CN" altLang="en-US" sz="2400" dirty="0">
                <a:latin typeface="微软雅黑" panose="020B0503020204020204" pitchFamily="34" charset="-122"/>
                <a:ea typeface="微软雅黑" panose="020B0503020204020204" pitchFamily="34" charset="-122"/>
              </a:rPr>
              <a:t>的标准）是</a:t>
            </a:r>
            <a:r>
              <a:rPr lang="en-US" altLang="zh-CN" sz="2400" dirty="0">
                <a:latin typeface="微软雅黑" panose="020B0503020204020204" pitchFamily="34" charset="-122"/>
                <a:ea typeface="微软雅黑" panose="020B0503020204020204" pitchFamily="34" charset="-122"/>
              </a:rPr>
              <a:t>50</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V</a:t>
            </a:r>
            <a:r>
              <a:rPr lang="zh-CN" altLang="en-US" sz="2400" dirty="0">
                <a:latin typeface="微软雅黑" panose="020B0503020204020204" pitchFamily="34" charset="-122"/>
                <a:ea typeface="微软雅黑" panose="020B0503020204020204" pitchFamily="34" charset="-122"/>
              </a:rPr>
              <a:t>交流电以及</a:t>
            </a:r>
            <a:r>
              <a:rPr lang="en-US" altLang="zh-CN" sz="2400" dirty="0">
                <a:latin typeface="微软雅黑" panose="020B0503020204020204" pitchFamily="34" charset="-122"/>
                <a:ea typeface="微软雅黑" panose="020B0503020204020204" pitchFamily="34" charset="-122"/>
              </a:rPr>
              <a:t>120</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V</a:t>
            </a:r>
            <a:r>
              <a:rPr lang="zh-CN" altLang="en-US" sz="2400" dirty="0">
                <a:latin typeface="微软雅黑" panose="020B0503020204020204" pitchFamily="34" charset="-122"/>
                <a:ea typeface="微软雅黑" panose="020B0503020204020204" pitchFamily="34" charset="-122"/>
              </a:rPr>
              <a:t>直流电。</a:t>
            </a:r>
            <a:endParaRPr lang="de-DE" altLang="zh-CN" sz="2400" dirty="0">
              <a:latin typeface="微软雅黑" panose="020B0503020204020204" pitchFamily="34" charset="-122"/>
              <a:ea typeface="微软雅黑" panose="020B0503020204020204" pitchFamily="34" charset="-122"/>
            </a:endParaRPr>
          </a:p>
          <a:p>
            <a:pPr>
              <a:lnSpc>
                <a:spcPts val="2500"/>
              </a:lnSpc>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有大约</a:t>
            </a:r>
            <a:r>
              <a:rPr lang="en-US" altLang="zh-CN" sz="2400" dirty="0">
                <a:latin typeface="微软雅黑" panose="020B0503020204020204" pitchFamily="34" charset="-122"/>
                <a:ea typeface="微软雅黑" panose="020B0503020204020204" pitchFamily="34" charset="-122"/>
              </a:rPr>
              <a:t>5</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mA</a:t>
            </a:r>
            <a:r>
              <a:rPr lang="zh-CN" altLang="en-US" sz="2400" dirty="0">
                <a:latin typeface="微软雅黑" panose="020B0503020204020204" pitchFamily="34" charset="-122"/>
                <a:ea typeface="微软雅黑" panose="020B0503020204020204" pitchFamily="34" charset="-122"/>
              </a:rPr>
              <a:t>的电流通过人体时，就可视作是“电气事故”。会产生麻木感，但是仍可以导走电流。</a:t>
            </a:r>
            <a:endParaRPr lang="de-DE" altLang="zh-CN" sz="2400" dirty="0">
              <a:latin typeface="微软雅黑" panose="020B0503020204020204" pitchFamily="34" charset="-122"/>
              <a:ea typeface="微软雅黑" panose="020B0503020204020204" pitchFamily="34" charset="-122"/>
            </a:endParaRPr>
          </a:p>
          <a:p>
            <a:pPr>
              <a:lnSpc>
                <a:spcPts val="2500"/>
              </a:lnSpc>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体内通过的电流达到大约</a:t>
            </a:r>
            <a:r>
              <a:rPr lang="en-US" altLang="zh-CN" sz="2400" dirty="0">
                <a:latin typeface="微软雅黑" panose="020B0503020204020204" pitchFamily="34" charset="-122"/>
                <a:ea typeface="微软雅黑" panose="020B0503020204020204" pitchFamily="34" charset="-122"/>
              </a:rPr>
              <a:t>10</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mA</a:t>
            </a:r>
            <a:r>
              <a:rPr lang="zh-CN" altLang="en-US" sz="2400" dirty="0">
                <a:latin typeface="微软雅黑" panose="020B0503020204020204" pitchFamily="34" charset="-122"/>
                <a:ea typeface="微软雅黑" panose="020B0503020204020204" pitchFamily="34" charset="-122"/>
              </a:rPr>
              <a:t>时，到达了导出电流的极限，人体开始收缩，无法再导走电流！电流的滞留时间也相应增加。</a:t>
            </a:r>
            <a:endParaRPr lang="de-DE" altLang="zh-CN" sz="2400" dirty="0">
              <a:latin typeface="微软雅黑" panose="020B0503020204020204" pitchFamily="34" charset="-122"/>
              <a:ea typeface="微软雅黑" panose="020B0503020204020204" pitchFamily="34" charset="-122"/>
            </a:endParaRPr>
          </a:p>
          <a:p>
            <a:pPr>
              <a:lnSpc>
                <a:spcPts val="2500"/>
              </a:lnSpc>
              <a:spcBef>
                <a:spcPts val="1200"/>
              </a:spcBef>
              <a:buFont typeface="Arial" panose="020B0604020202020204" pitchFamily="34" charset="0"/>
              <a:buChar char="•"/>
            </a:pPr>
            <a:r>
              <a:rPr lang="de-DE" altLang="zh-CN" sz="2400" dirty="0">
                <a:latin typeface="微软雅黑" panose="020B0503020204020204" pitchFamily="34" charset="-122"/>
                <a:ea typeface="微软雅黑" panose="020B0503020204020204" pitchFamily="34" charset="-122"/>
              </a:rPr>
              <a:t>30</a:t>
            </a:r>
            <a:r>
              <a:rPr lang="zh-CN" altLang="en-US" sz="2400" dirty="0">
                <a:latin typeface="微软雅黑" panose="020B0503020204020204" pitchFamily="34" charset="-122"/>
                <a:ea typeface="微软雅黑" panose="020B0503020204020204" pitchFamily="34" charset="-122"/>
              </a:rPr>
              <a:t>至</a:t>
            </a:r>
            <a:r>
              <a:rPr lang="en-US" altLang="zh-CN" sz="2400" dirty="0">
                <a:latin typeface="微软雅黑" panose="020B0503020204020204" pitchFamily="34" charset="-122"/>
                <a:ea typeface="微软雅黑" panose="020B0503020204020204" pitchFamily="34" charset="-122"/>
              </a:rPr>
              <a:t>50</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mA</a:t>
            </a:r>
            <a:r>
              <a:rPr lang="zh-CN" altLang="en-US" sz="2400" dirty="0">
                <a:latin typeface="微软雅黑" panose="020B0503020204020204" pitchFamily="34" charset="-122"/>
                <a:ea typeface="微软雅黑" panose="020B0503020204020204" pitchFamily="34" charset="-122"/>
              </a:rPr>
              <a:t>交流电的长时间滞留会导致呼吸停止以及心室纤维性颤动。</a:t>
            </a:r>
            <a:endParaRPr lang="de-DE" altLang="zh-CN" sz="2400" dirty="0">
              <a:latin typeface="微软雅黑" panose="020B0503020204020204" pitchFamily="34" charset="-122"/>
              <a:ea typeface="微软雅黑" panose="020B0503020204020204" pitchFamily="34" charset="-122"/>
            </a:endParaRPr>
          </a:p>
          <a:p>
            <a:pPr>
              <a:lnSpc>
                <a:spcPts val="2500"/>
              </a:lnSpc>
              <a:spcBef>
                <a:spcPts val="1200"/>
              </a:spcBef>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经过人体的电流到达大约</a:t>
            </a:r>
            <a:r>
              <a:rPr lang="en-US" altLang="zh-CN" sz="2400" dirty="0">
                <a:latin typeface="微软雅黑" panose="020B0503020204020204" pitchFamily="34" charset="-122"/>
                <a:ea typeface="微软雅黑" panose="020B0503020204020204" pitchFamily="34" charset="-122"/>
              </a:rPr>
              <a:t>80</a:t>
            </a: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mA</a:t>
            </a:r>
            <a:r>
              <a:rPr lang="zh-CN" altLang="en-US" sz="2400" dirty="0">
                <a:latin typeface="微软雅黑" panose="020B0503020204020204" pitchFamily="34" charset="-122"/>
                <a:ea typeface="微软雅黑" panose="020B0503020204020204" pitchFamily="34" charset="-122"/>
              </a:rPr>
              <a:t>时，被认为是“致命值”。</a:t>
            </a:r>
            <a:endParaRPr lang="de-DE" altLang="zh-CN"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021114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0"/>
            <a:ext cx="3990109" cy="739054"/>
          </a:xfrm>
        </p:spPr>
        <p:txBody>
          <a:bodyPr>
            <a:normAutofit/>
          </a:bodyPr>
          <a:lstStyle/>
          <a:p>
            <a:r>
              <a:rPr lang="zh-CN" altLang="en-US" sz="4000" dirty="0"/>
              <a:t>一、危险的电流</a:t>
            </a:r>
            <a:endParaRPr lang="zh-CN" altLang="en-US" sz="4000" dirty="0"/>
          </a:p>
        </p:txBody>
      </p:sp>
      <p:sp>
        <p:nvSpPr>
          <p:cNvPr id="7" name="Rectangle 79"/>
          <p:cNvSpPr>
            <a:spLocks noChangeArrowheads="1"/>
          </p:cNvSpPr>
          <p:nvPr/>
        </p:nvSpPr>
        <p:spPr bwMode="auto">
          <a:xfrm>
            <a:off x="645391" y="1162916"/>
            <a:ext cx="10368971"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79388" indent="-179388"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ts val="2500"/>
              </a:lnSpc>
              <a:spcBef>
                <a:spcPts val="12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交流电压在人体内产生交流电，会触使肌肉组织和心脏产生颤动。</a:t>
            </a:r>
            <a:endParaRPr lang="de-DE" altLang="zh-CN" sz="1800" dirty="0">
              <a:latin typeface="微软雅黑" panose="020B0503020204020204" pitchFamily="34" charset="-122"/>
              <a:ea typeface="微软雅黑" panose="020B0503020204020204" pitchFamily="34" charset="-122"/>
            </a:endParaRPr>
          </a:p>
          <a:p>
            <a:pPr eaLnBrk="1" hangingPunct="1">
              <a:lnSpc>
                <a:spcPts val="2500"/>
              </a:lnSpc>
              <a:spcBef>
                <a:spcPts val="12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交流电压的频率越低，危险性越高！</a:t>
            </a:r>
            <a:endParaRPr lang="de-DE" altLang="zh-CN" sz="1800" dirty="0">
              <a:latin typeface="微软雅黑" panose="020B0503020204020204" pitchFamily="34" charset="-122"/>
              <a:ea typeface="微软雅黑" panose="020B0503020204020204" pitchFamily="34" charset="-122"/>
            </a:endParaRPr>
          </a:p>
          <a:p>
            <a:pPr eaLnBrk="1" hangingPunct="1">
              <a:lnSpc>
                <a:spcPts val="2500"/>
              </a:lnSpc>
              <a:spcBef>
                <a:spcPts val="1200"/>
              </a:spcBef>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rPr>
              <a:t>交流电会触发心室纤维性颤动，如果不进行急救很快就会致命！</a:t>
            </a:r>
            <a:endParaRPr lang="de-DE" altLang="zh-CN" sz="1800" dirty="0">
              <a:latin typeface="微软雅黑" panose="020B0503020204020204" pitchFamily="34" charset="-122"/>
              <a:ea typeface="微软雅黑" panose="020B0503020204020204" pitchFamily="34" charset="-122"/>
            </a:endParaRPr>
          </a:p>
        </p:txBody>
      </p:sp>
      <p:grpSp>
        <p:nvGrpSpPr>
          <p:cNvPr id="8" name="Group 76"/>
          <p:cNvGrpSpPr>
            <a:grpSpLocks/>
          </p:cNvGrpSpPr>
          <p:nvPr/>
        </p:nvGrpSpPr>
        <p:grpSpPr bwMode="auto">
          <a:xfrm>
            <a:off x="808469" y="3300123"/>
            <a:ext cx="10205893" cy="2588058"/>
            <a:chOff x="271" y="2324"/>
            <a:chExt cx="5508" cy="1367"/>
          </a:xfrm>
        </p:grpSpPr>
        <p:sp>
          <p:nvSpPr>
            <p:cNvPr id="9" name="Rectangle 72"/>
            <p:cNvSpPr>
              <a:spLocks noChangeArrowheads="1"/>
            </p:cNvSpPr>
            <p:nvPr/>
          </p:nvSpPr>
          <p:spPr bwMode="auto">
            <a:xfrm>
              <a:off x="272" y="2664"/>
              <a:ext cx="2086" cy="68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10" name="Freeform 57"/>
            <p:cNvSpPr>
              <a:spLocks noChangeArrowheads="1"/>
            </p:cNvSpPr>
            <p:nvPr/>
          </p:nvSpPr>
          <p:spPr bwMode="auto">
            <a:xfrm>
              <a:off x="588" y="2641"/>
              <a:ext cx="1520" cy="748"/>
            </a:xfrm>
            <a:custGeom>
              <a:avLst/>
              <a:gdLst>
                <a:gd name="T0" fmla="*/ 0 w 2381"/>
                <a:gd name="T1" fmla="*/ 499 h 979"/>
                <a:gd name="T2" fmla="*/ 476 w 2381"/>
                <a:gd name="T3" fmla="*/ 68 h 979"/>
                <a:gd name="T4" fmla="*/ 953 w 2381"/>
                <a:gd name="T5" fmla="*/ 907 h 979"/>
                <a:gd name="T6" fmla="*/ 1429 w 2381"/>
                <a:gd name="T7" fmla="*/ 68 h 979"/>
                <a:gd name="T8" fmla="*/ 1905 w 2381"/>
                <a:gd name="T9" fmla="*/ 907 h 979"/>
                <a:gd name="T10" fmla="*/ 2381 w 2381"/>
                <a:gd name="T11" fmla="*/ 499 h 979"/>
              </a:gdLst>
              <a:ahLst/>
              <a:cxnLst>
                <a:cxn ang="0">
                  <a:pos x="T0" y="T1"/>
                </a:cxn>
                <a:cxn ang="0">
                  <a:pos x="T2" y="T3"/>
                </a:cxn>
                <a:cxn ang="0">
                  <a:pos x="T4" y="T5"/>
                </a:cxn>
                <a:cxn ang="0">
                  <a:pos x="T6" y="T7"/>
                </a:cxn>
                <a:cxn ang="0">
                  <a:pos x="T8" y="T9"/>
                </a:cxn>
                <a:cxn ang="0">
                  <a:pos x="T10" y="T11"/>
                </a:cxn>
              </a:cxnLst>
              <a:rect l="0" t="0" r="r" b="b"/>
              <a:pathLst>
                <a:path w="2381" h="979">
                  <a:moveTo>
                    <a:pt x="0" y="499"/>
                  </a:moveTo>
                  <a:cubicBezTo>
                    <a:pt x="158" y="249"/>
                    <a:pt x="317" y="0"/>
                    <a:pt x="476" y="68"/>
                  </a:cubicBezTo>
                  <a:cubicBezTo>
                    <a:pt x="635" y="136"/>
                    <a:pt x="794" y="907"/>
                    <a:pt x="953" y="907"/>
                  </a:cubicBezTo>
                  <a:cubicBezTo>
                    <a:pt x="1112" y="907"/>
                    <a:pt x="1270" y="68"/>
                    <a:pt x="1429" y="68"/>
                  </a:cubicBezTo>
                  <a:cubicBezTo>
                    <a:pt x="1588" y="68"/>
                    <a:pt x="1746" y="835"/>
                    <a:pt x="1905" y="907"/>
                  </a:cubicBezTo>
                  <a:cubicBezTo>
                    <a:pt x="2064" y="979"/>
                    <a:pt x="2222" y="739"/>
                    <a:pt x="2381" y="499"/>
                  </a:cubicBezTo>
                </a:path>
              </a:pathLst>
            </a:custGeom>
            <a:noFill/>
            <a:ln w="38100">
              <a:solidFill>
                <a:srgbClr val="E61117"/>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1" name="Line 58"/>
            <p:cNvSpPr>
              <a:spLocks noChangeShapeType="1"/>
            </p:cNvSpPr>
            <p:nvPr/>
          </p:nvSpPr>
          <p:spPr bwMode="auto">
            <a:xfrm>
              <a:off x="271" y="3004"/>
              <a:ext cx="20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Line 59"/>
            <p:cNvSpPr>
              <a:spLocks noChangeShapeType="1"/>
            </p:cNvSpPr>
            <p:nvPr/>
          </p:nvSpPr>
          <p:spPr bwMode="auto">
            <a:xfrm>
              <a:off x="272" y="2664"/>
              <a:ext cx="20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60"/>
            <p:cNvSpPr>
              <a:spLocks noChangeShapeType="1"/>
            </p:cNvSpPr>
            <p:nvPr/>
          </p:nvSpPr>
          <p:spPr bwMode="auto">
            <a:xfrm>
              <a:off x="272" y="3344"/>
              <a:ext cx="20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62"/>
            <p:cNvSpPr>
              <a:spLocks noChangeShapeType="1"/>
            </p:cNvSpPr>
            <p:nvPr/>
          </p:nvSpPr>
          <p:spPr bwMode="auto">
            <a:xfrm>
              <a:off x="3196" y="3231"/>
              <a:ext cx="204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Text Box 63"/>
            <p:cNvSpPr txBox="1">
              <a:spLocks noChangeArrowheads="1"/>
            </p:cNvSpPr>
            <p:nvPr/>
          </p:nvSpPr>
          <p:spPr bwMode="auto">
            <a:xfrm>
              <a:off x="2448" y="2891"/>
              <a:ext cx="3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a:latin typeface="VW Headline OT-Book" pitchFamily="34" charset="0"/>
                </a:rPr>
                <a:t>0 V</a:t>
              </a:r>
            </a:p>
          </p:txBody>
        </p:sp>
        <p:sp>
          <p:nvSpPr>
            <p:cNvPr id="16" name="Text Box 64"/>
            <p:cNvSpPr txBox="1">
              <a:spLocks noChangeArrowheads="1"/>
            </p:cNvSpPr>
            <p:nvPr/>
          </p:nvSpPr>
          <p:spPr bwMode="auto">
            <a:xfrm>
              <a:off x="271" y="2324"/>
              <a:ext cx="238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1800" u="sng">
                  <a:latin typeface="微软雅黑" panose="020B0503020204020204" pitchFamily="34" charset="-122"/>
                  <a:ea typeface="微软雅黑" panose="020B0503020204020204" pitchFamily="34" charset="-122"/>
                </a:rPr>
                <a:t>示例：</a:t>
              </a:r>
              <a:r>
                <a:rPr lang="de-DE" altLang="zh-CN" sz="1800" u="sng">
                  <a:latin typeface="微软雅黑" panose="020B0503020204020204" pitchFamily="34" charset="-122"/>
                  <a:ea typeface="微软雅黑" panose="020B0503020204020204" pitchFamily="34" charset="-122"/>
                </a:rPr>
                <a:t> 25 </a:t>
              </a:r>
              <a:r>
                <a:rPr lang="de-DE" altLang="zh-CN" sz="1800" b="1" u="sng">
                  <a:solidFill>
                    <a:srgbClr val="E61117"/>
                  </a:solidFill>
                  <a:latin typeface="微软雅黑" panose="020B0503020204020204" pitchFamily="34" charset="-122"/>
                  <a:ea typeface="微软雅黑" panose="020B0503020204020204" pitchFamily="34" charset="-122"/>
                </a:rPr>
                <a:t>V eff</a:t>
              </a:r>
              <a:r>
                <a:rPr lang="de-DE" altLang="zh-CN" sz="1800" b="1" u="sng">
                  <a:latin typeface="微软雅黑" panose="020B0503020204020204" pitchFamily="34" charset="-122"/>
                  <a:ea typeface="微软雅黑" panose="020B0503020204020204" pitchFamily="34" charset="-122"/>
                </a:rPr>
                <a:t> </a:t>
              </a:r>
              <a:r>
                <a:rPr lang="de-DE" altLang="zh-CN" sz="1800" u="sng">
                  <a:latin typeface="微软雅黑" panose="020B0503020204020204" pitchFamily="34" charset="-122"/>
                  <a:ea typeface="微软雅黑" panose="020B0503020204020204" pitchFamily="34" charset="-122"/>
                </a:rPr>
                <a:t>–  </a:t>
              </a:r>
              <a:r>
                <a:rPr lang="zh-CN" altLang="en-US" sz="1800" u="sng">
                  <a:latin typeface="微软雅黑" panose="020B0503020204020204" pitchFamily="34" charset="-122"/>
                  <a:ea typeface="微软雅黑" panose="020B0503020204020204" pitchFamily="34" charset="-122"/>
                </a:rPr>
                <a:t>交流电：</a:t>
              </a:r>
              <a:endParaRPr lang="de-DE" altLang="zh-CN" sz="1800">
                <a:latin typeface="微软雅黑" panose="020B0503020204020204" pitchFamily="34" charset="-122"/>
                <a:ea typeface="微软雅黑" panose="020B0503020204020204" pitchFamily="34" charset="-122"/>
              </a:endParaRPr>
            </a:p>
          </p:txBody>
        </p:sp>
        <p:sp>
          <p:nvSpPr>
            <p:cNvPr id="17" name="Text Box 65"/>
            <p:cNvSpPr txBox="1">
              <a:spLocks noChangeArrowheads="1"/>
            </p:cNvSpPr>
            <p:nvPr/>
          </p:nvSpPr>
          <p:spPr bwMode="auto">
            <a:xfrm>
              <a:off x="3196" y="2324"/>
              <a:ext cx="2306"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zh-CN" altLang="en-US" sz="1800" u="sng">
                  <a:latin typeface="微软雅黑" panose="020B0503020204020204" pitchFamily="34" charset="-122"/>
                  <a:ea typeface="微软雅黑" panose="020B0503020204020204" pitchFamily="34" charset="-122"/>
                </a:rPr>
                <a:t>示例：</a:t>
              </a:r>
              <a:r>
                <a:rPr lang="en-US" altLang="zh-CN" sz="1800" u="sng">
                  <a:latin typeface="微软雅黑" panose="020B0503020204020204" pitchFamily="34" charset="-122"/>
                  <a:ea typeface="微软雅黑" panose="020B0503020204020204" pitchFamily="34" charset="-122"/>
                </a:rPr>
                <a:t>60 V</a:t>
              </a:r>
              <a:r>
                <a:rPr lang="zh-CN" altLang="en-US" sz="1800" u="sng">
                  <a:latin typeface="微软雅黑" panose="020B0503020204020204" pitchFamily="34" charset="-122"/>
                  <a:ea typeface="微软雅黑" panose="020B0503020204020204" pitchFamily="34" charset="-122"/>
                </a:rPr>
                <a:t> </a:t>
              </a:r>
              <a:r>
                <a:rPr lang="de-DE" altLang="zh-CN" sz="1800" u="sng">
                  <a:latin typeface="微软雅黑" panose="020B0503020204020204" pitchFamily="34" charset="-122"/>
                  <a:ea typeface="微软雅黑" panose="020B0503020204020204" pitchFamily="34" charset="-122"/>
                </a:rPr>
                <a:t>– </a:t>
              </a:r>
              <a:r>
                <a:rPr lang="zh-CN" altLang="en-US" sz="1800" u="sng">
                  <a:latin typeface="微软雅黑" panose="020B0503020204020204" pitchFamily="34" charset="-122"/>
                  <a:ea typeface="微软雅黑" panose="020B0503020204020204" pitchFamily="34" charset="-122"/>
                </a:rPr>
                <a:t>直流电</a:t>
              </a:r>
              <a:r>
                <a:rPr lang="de-DE" altLang="zh-CN" sz="1800">
                  <a:latin typeface="微软雅黑" panose="020B0503020204020204" pitchFamily="34" charset="-122"/>
                  <a:ea typeface="微软雅黑" panose="020B0503020204020204" pitchFamily="34" charset="-122"/>
                </a:rPr>
                <a:t> </a:t>
              </a:r>
            </a:p>
          </p:txBody>
        </p:sp>
        <p:sp>
          <p:nvSpPr>
            <p:cNvPr id="18" name="Text Box 66"/>
            <p:cNvSpPr txBox="1">
              <a:spLocks noChangeArrowheads="1"/>
            </p:cNvSpPr>
            <p:nvPr/>
          </p:nvSpPr>
          <p:spPr bwMode="auto">
            <a:xfrm>
              <a:off x="5332" y="3173"/>
              <a:ext cx="30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a:latin typeface="VW Headline OT-Book" pitchFamily="34" charset="0"/>
                </a:rPr>
                <a:t>0 V</a:t>
              </a:r>
            </a:p>
          </p:txBody>
        </p:sp>
        <p:sp>
          <p:nvSpPr>
            <p:cNvPr id="19" name="Text Box 67"/>
            <p:cNvSpPr txBox="1">
              <a:spLocks noChangeArrowheads="1"/>
            </p:cNvSpPr>
            <p:nvPr/>
          </p:nvSpPr>
          <p:spPr bwMode="auto">
            <a:xfrm>
              <a:off x="2448" y="2551"/>
              <a:ext cx="5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a:latin typeface="VW Headline OT-Book" pitchFamily="34" charset="0"/>
                </a:rPr>
                <a:t>+ 35 V</a:t>
              </a:r>
            </a:p>
          </p:txBody>
        </p:sp>
        <p:sp>
          <p:nvSpPr>
            <p:cNvPr id="20" name="Text Box 68"/>
            <p:cNvSpPr txBox="1">
              <a:spLocks noChangeArrowheads="1"/>
            </p:cNvSpPr>
            <p:nvPr/>
          </p:nvSpPr>
          <p:spPr bwMode="auto">
            <a:xfrm>
              <a:off x="2449" y="3231"/>
              <a:ext cx="52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a:latin typeface="VW Headline OT-Book" pitchFamily="34" charset="0"/>
                </a:rPr>
                <a:t>- 35 V</a:t>
              </a:r>
            </a:p>
          </p:txBody>
        </p:sp>
        <p:sp>
          <p:nvSpPr>
            <p:cNvPr id="21" name="Line 69"/>
            <p:cNvSpPr>
              <a:spLocks noChangeShapeType="1"/>
            </p:cNvSpPr>
            <p:nvPr/>
          </p:nvSpPr>
          <p:spPr bwMode="auto">
            <a:xfrm>
              <a:off x="3196" y="2778"/>
              <a:ext cx="2041" cy="0"/>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Text Box 70"/>
            <p:cNvSpPr txBox="1">
              <a:spLocks noChangeArrowheads="1"/>
            </p:cNvSpPr>
            <p:nvPr/>
          </p:nvSpPr>
          <p:spPr bwMode="auto">
            <a:xfrm>
              <a:off x="5325" y="2644"/>
              <a:ext cx="454"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a:latin typeface="VW Headline OT-Book" pitchFamily="34" charset="0"/>
                </a:rPr>
                <a:t>60 V</a:t>
              </a:r>
            </a:p>
          </p:txBody>
        </p:sp>
        <p:sp>
          <p:nvSpPr>
            <p:cNvPr id="23" name="Rectangle 73"/>
            <p:cNvSpPr>
              <a:spLocks noChangeArrowheads="1"/>
            </p:cNvSpPr>
            <p:nvPr/>
          </p:nvSpPr>
          <p:spPr bwMode="auto">
            <a:xfrm>
              <a:off x="3196" y="2800"/>
              <a:ext cx="2041" cy="431"/>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p>
          </p:txBody>
        </p:sp>
        <p:sp>
          <p:nvSpPr>
            <p:cNvPr id="24" name="Text Box 75"/>
            <p:cNvSpPr txBox="1">
              <a:spLocks noChangeArrowheads="1"/>
            </p:cNvSpPr>
            <p:nvPr/>
          </p:nvSpPr>
          <p:spPr bwMode="auto">
            <a:xfrm>
              <a:off x="272" y="3458"/>
              <a:ext cx="249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800" dirty="0">
                  <a:latin typeface="微软雅黑" panose="020B0503020204020204" pitchFamily="34" charset="-122"/>
                  <a:ea typeface="微软雅黑" panose="020B0503020204020204" pitchFamily="34" charset="-122"/>
                </a:rPr>
                <a:t>25 V eff x 2.82 = </a:t>
              </a:r>
              <a:r>
                <a:rPr lang="de-DE" altLang="zh-CN" sz="1800" b="1" u="sng" dirty="0">
                  <a:solidFill>
                    <a:srgbClr val="E61117"/>
                  </a:solidFill>
                  <a:latin typeface="微软雅黑" panose="020B0503020204020204" pitchFamily="34" charset="-122"/>
                  <a:ea typeface="微软雅黑" panose="020B0503020204020204" pitchFamily="34" charset="-122"/>
                </a:rPr>
                <a:t>70.5 V p-p!</a:t>
              </a:r>
            </a:p>
          </p:txBody>
        </p:sp>
      </p:grpSp>
    </p:spTree>
    <p:extLst>
      <p:ext uri="{BB962C8B-B14F-4D97-AF65-F5344CB8AC3E}">
        <p14:creationId xmlns:p14="http://schemas.microsoft.com/office/powerpoint/2010/main" val="2003433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0"/>
          <p:cNvSpPr>
            <a:spLocks noChangeArrowheads="1"/>
          </p:cNvSpPr>
          <p:nvPr/>
        </p:nvSpPr>
        <p:spPr bwMode="auto">
          <a:xfrm>
            <a:off x="2063172" y="2907579"/>
            <a:ext cx="360045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ts val="2500"/>
              </a:lnSpc>
              <a:spcBef>
                <a:spcPts val="1200"/>
              </a:spcBef>
            </a:pPr>
            <a:r>
              <a:rPr lang="zh-CN" altLang="en-US" sz="1800">
                <a:latin typeface="微软雅黑" panose="020B0503020204020204" pitchFamily="34" charset="-122"/>
                <a:ea typeface="微软雅黑" panose="020B0503020204020204" pitchFamily="34" charset="-122"/>
              </a:rPr>
              <a:t>对于高电压引起的高电流，人体内对应的电阻值很低！</a:t>
            </a:r>
            <a:endParaRPr lang="de-DE" altLang="zh-CN" sz="1800">
              <a:latin typeface="微软雅黑" panose="020B0503020204020204" pitchFamily="34" charset="-122"/>
              <a:ea typeface="微软雅黑" panose="020B0503020204020204" pitchFamily="34" charset="-122"/>
            </a:endParaRPr>
          </a:p>
          <a:p>
            <a:pPr eaLnBrk="1" hangingPunct="1">
              <a:lnSpc>
                <a:spcPts val="2500"/>
              </a:lnSpc>
              <a:spcBef>
                <a:spcPts val="1200"/>
              </a:spcBef>
            </a:pPr>
            <a:r>
              <a:rPr lang="zh-CN" altLang="en-US" sz="1800">
                <a:latin typeface="微软雅黑" panose="020B0503020204020204" pitchFamily="34" charset="-122"/>
                <a:ea typeface="微软雅黑" panose="020B0503020204020204" pitchFamily="34" charset="-122"/>
              </a:rPr>
              <a:t>特别是，所有血管中的血液是很好的导体！</a:t>
            </a:r>
            <a:endParaRPr lang="de-DE" altLang="zh-CN" sz="1800">
              <a:latin typeface="微软雅黑" panose="020B0503020204020204" pitchFamily="34" charset="-122"/>
              <a:ea typeface="微软雅黑" panose="020B0503020204020204" pitchFamily="34" charset="-122"/>
            </a:endParaRPr>
          </a:p>
          <a:p>
            <a:pPr eaLnBrk="1" hangingPunct="1">
              <a:lnSpc>
                <a:spcPts val="2500"/>
              </a:lnSpc>
              <a:spcBef>
                <a:spcPts val="1200"/>
              </a:spcBef>
            </a:pPr>
            <a:r>
              <a:rPr lang="zh-CN" altLang="en-US" sz="1800">
                <a:latin typeface="微软雅黑" panose="020B0503020204020204" pitchFamily="34" charset="-122"/>
                <a:ea typeface="微软雅黑" panose="020B0503020204020204" pitchFamily="34" charset="-122"/>
              </a:rPr>
              <a:t>电气事故中的接触点不同，对人体的影响也相应不同。</a:t>
            </a:r>
            <a:endParaRPr lang="de-DE" altLang="zh-CN" sz="1800">
              <a:latin typeface="微软雅黑" panose="020B0503020204020204" pitchFamily="34" charset="-122"/>
              <a:ea typeface="微软雅黑" panose="020B0503020204020204" pitchFamily="34" charset="-122"/>
            </a:endParaRPr>
          </a:p>
        </p:txBody>
      </p:sp>
      <p:grpSp>
        <p:nvGrpSpPr>
          <p:cNvPr id="8" name="Group 64"/>
          <p:cNvGrpSpPr>
            <a:grpSpLocks/>
          </p:cNvGrpSpPr>
          <p:nvPr/>
        </p:nvGrpSpPr>
        <p:grpSpPr bwMode="auto">
          <a:xfrm>
            <a:off x="5843010" y="2382116"/>
            <a:ext cx="3919537" cy="3997325"/>
            <a:chOff x="3152" y="1275"/>
            <a:chExt cx="2469" cy="2518"/>
          </a:xfrm>
        </p:grpSpPr>
        <p:pic>
          <p:nvPicPr>
            <p:cNvPr id="9" name="Picture 57" descr="blitz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0" y="3407"/>
              <a:ext cx="333"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4"/>
            <p:cNvSpPr>
              <a:spLocks noChangeArrowheads="1"/>
            </p:cNvSpPr>
            <p:nvPr/>
          </p:nvSpPr>
          <p:spPr bwMode="auto">
            <a:xfrm>
              <a:off x="4659" y="2046"/>
              <a:ext cx="616" cy="206"/>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1" name="Oval 5"/>
            <p:cNvSpPr>
              <a:spLocks noChangeArrowheads="1"/>
            </p:cNvSpPr>
            <p:nvPr/>
          </p:nvSpPr>
          <p:spPr bwMode="auto">
            <a:xfrm>
              <a:off x="3532" y="2044"/>
              <a:ext cx="616" cy="206"/>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2" name="Oval 6"/>
            <p:cNvSpPr>
              <a:spLocks noChangeArrowheads="1"/>
            </p:cNvSpPr>
            <p:nvPr/>
          </p:nvSpPr>
          <p:spPr bwMode="auto">
            <a:xfrm rot="-7074774">
              <a:off x="4348" y="3116"/>
              <a:ext cx="849" cy="248"/>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3" name="Oval 7"/>
            <p:cNvSpPr>
              <a:spLocks noChangeArrowheads="1"/>
            </p:cNvSpPr>
            <p:nvPr/>
          </p:nvSpPr>
          <p:spPr bwMode="auto">
            <a:xfrm rot="-3512428">
              <a:off x="3581" y="3141"/>
              <a:ext cx="849" cy="248"/>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4" name="Line 8"/>
            <p:cNvSpPr>
              <a:spLocks noChangeShapeType="1"/>
            </p:cNvSpPr>
            <p:nvPr/>
          </p:nvSpPr>
          <p:spPr bwMode="auto">
            <a:xfrm>
              <a:off x="3503" y="2150"/>
              <a:ext cx="18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Oval 9"/>
            <p:cNvSpPr>
              <a:spLocks noChangeArrowheads="1"/>
            </p:cNvSpPr>
            <p:nvPr/>
          </p:nvSpPr>
          <p:spPr bwMode="auto">
            <a:xfrm>
              <a:off x="4165" y="1275"/>
              <a:ext cx="477" cy="476"/>
            </a:xfrm>
            <a:prstGeom prst="ellipse">
              <a:avLst/>
            </a:prstGeom>
            <a:solidFill>
              <a:srgbClr val="DCDCDC"/>
            </a:solidFill>
            <a:ln w="28575">
              <a:solidFill>
                <a:schemeClr val="tx1"/>
              </a:solidFill>
              <a:round/>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6" name="Oval 10"/>
            <p:cNvSpPr>
              <a:spLocks noChangeArrowheads="1"/>
            </p:cNvSpPr>
            <p:nvPr/>
          </p:nvSpPr>
          <p:spPr bwMode="auto">
            <a:xfrm>
              <a:off x="4301" y="1411"/>
              <a:ext cx="45" cy="4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7" name="Oval 11"/>
            <p:cNvSpPr>
              <a:spLocks noChangeArrowheads="1"/>
            </p:cNvSpPr>
            <p:nvPr/>
          </p:nvSpPr>
          <p:spPr bwMode="auto">
            <a:xfrm>
              <a:off x="4461" y="1411"/>
              <a:ext cx="45" cy="4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8" name="Line 12"/>
            <p:cNvSpPr>
              <a:spLocks noChangeShapeType="1"/>
            </p:cNvSpPr>
            <p:nvPr/>
          </p:nvSpPr>
          <p:spPr bwMode="auto">
            <a:xfrm>
              <a:off x="4405" y="1459"/>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Line 13"/>
            <p:cNvSpPr>
              <a:spLocks noChangeShapeType="1"/>
            </p:cNvSpPr>
            <p:nvPr/>
          </p:nvSpPr>
          <p:spPr bwMode="auto">
            <a:xfrm>
              <a:off x="4306" y="1603"/>
              <a:ext cx="2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Rectangle 14"/>
            <p:cNvSpPr>
              <a:spLocks noChangeArrowheads="1"/>
            </p:cNvSpPr>
            <p:nvPr/>
          </p:nvSpPr>
          <p:spPr bwMode="auto">
            <a:xfrm>
              <a:off x="4357" y="1756"/>
              <a:ext cx="98" cy="102"/>
            </a:xfrm>
            <a:prstGeom prst="rect">
              <a:avLst/>
            </a:prstGeom>
            <a:solidFill>
              <a:srgbClr val="DCDCDC"/>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1" name="Oval 15"/>
            <p:cNvSpPr>
              <a:spLocks noChangeArrowheads="1"/>
            </p:cNvSpPr>
            <p:nvPr/>
          </p:nvSpPr>
          <p:spPr bwMode="auto">
            <a:xfrm>
              <a:off x="4014" y="1865"/>
              <a:ext cx="771" cy="518"/>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latin typeface="VW Headline OT-Book" pitchFamily="34" charset="0"/>
              </a:endParaRPr>
            </a:p>
          </p:txBody>
        </p:sp>
        <p:sp>
          <p:nvSpPr>
            <p:cNvPr id="22" name="Line 16"/>
            <p:cNvSpPr>
              <a:spLocks noChangeShapeType="1"/>
            </p:cNvSpPr>
            <p:nvPr/>
          </p:nvSpPr>
          <p:spPr bwMode="auto">
            <a:xfrm flipV="1">
              <a:off x="3914" y="2150"/>
              <a:ext cx="10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Rectangle 17"/>
            <p:cNvSpPr>
              <a:spLocks noChangeArrowheads="1"/>
            </p:cNvSpPr>
            <p:nvPr/>
          </p:nvSpPr>
          <p:spPr bwMode="auto">
            <a:xfrm>
              <a:off x="4270" y="2092"/>
              <a:ext cx="271" cy="113"/>
            </a:xfrm>
            <a:prstGeom prst="rect">
              <a:avLst/>
            </a:prstGeom>
            <a:solidFill>
              <a:schemeClr val="bg1"/>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4" name="Rectangle 19"/>
            <p:cNvSpPr>
              <a:spLocks noChangeArrowheads="1"/>
            </p:cNvSpPr>
            <p:nvPr/>
          </p:nvSpPr>
          <p:spPr bwMode="auto">
            <a:xfrm>
              <a:off x="3662" y="2091"/>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5" name="Rectangle 20"/>
            <p:cNvSpPr>
              <a:spLocks noChangeArrowheads="1"/>
            </p:cNvSpPr>
            <p:nvPr/>
          </p:nvSpPr>
          <p:spPr bwMode="auto">
            <a:xfrm>
              <a:off x="4805" y="2092"/>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6" name="Text Box 21"/>
            <p:cNvSpPr txBox="1">
              <a:spLocks noChangeArrowheads="1"/>
            </p:cNvSpPr>
            <p:nvPr/>
          </p:nvSpPr>
          <p:spPr bwMode="auto">
            <a:xfrm>
              <a:off x="4792" y="1876"/>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500 Ω</a:t>
              </a:r>
            </a:p>
          </p:txBody>
        </p:sp>
        <p:sp>
          <p:nvSpPr>
            <p:cNvPr id="27" name="Text Box 22"/>
            <p:cNvSpPr txBox="1">
              <a:spLocks noChangeArrowheads="1"/>
            </p:cNvSpPr>
            <p:nvPr/>
          </p:nvSpPr>
          <p:spPr bwMode="auto">
            <a:xfrm>
              <a:off x="3645" y="1878"/>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500 Ω</a:t>
              </a:r>
            </a:p>
          </p:txBody>
        </p:sp>
        <p:sp>
          <p:nvSpPr>
            <p:cNvPr id="28" name="Text Box 23"/>
            <p:cNvSpPr txBox="1">
              <a:spLocks noChangeArrowheads="1"/>
            </p:cNvSpPr>
            <p:nvPr/>
          </p:nvSpPr>
          <p:spPr bwMode="auto">
            <a:xfrm>
              <a:off x="4228" y="1913"/>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80 Ω</a:t>
              </a:r>
            </a:p>
          </p:txBody>
        </p:sp>
        <p:sp>
          <p:nvSpPr>
            <p:cNvPr id="29" name="Line 26"/>
            <p:cNvSpPr>
              <a:spLocks noChangeShapeType="1"/>
            </p:cNvSpPr>
            <p:nvPr/>
          </p:nvSpPr>
          <p:spPr bwMode="auto">
            <a:xfrm>
              <a:off x="4950" y="3725"/>
              <a:ext cx="18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27"/>
            <p:cNvSpPr>
              <a:spLocks noChangeShapeType="1"/>
            </p:cNvSpPr>
            <p:nvPr/>
          </p:nvSpPr>
          <p:spPr bwMode="auto">
            <a:xfrm>
              <a:off x="3628" y="3725"/>
              <a:ext cx="18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Line 28"/>
            <p:cNvSpPr>
              <a:spLocks noChangeShapeType="1"/>
            </p:cNvSpPr>
            <p:nvPr/>
          </p:nvSpPr>
          <p:spPr bwMode="auto">
            <a:xfrm rot="-5400000">
              <a:off x="5333" y="2049"/>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29"/>
            <p:cNvSpPr>
              <a:spLocks noChangeShapeType="1"/>
            </p:cNvSpPr>
            <p:nvPr/>
          </p:nvSpPr>
          <p:spPr bwMode="auto">
            <a:xfrm>
              <a:off x="5299" y="2148"/>
              <a:ext cx="1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30"/>
            <p:cNvSpPr>
              <a:spLocks noChangeShapeType="1"/>
            </p:cNvSpPr>
            <p:nvPr/>
          </p:nvSpPr>
          <p:spPr bwMode="auto">
            <a:xfrm rot="5400000" flipV="1">
              <a:off x="5333" y="2117"/>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31"/>
            <p:cNvSpPr>
              <a:spLocks noChangeShapeType="1"/>
            </p:cNvSpPr>
            <p:nvPr/>
          </p:nvSpPr>
          <p:spPr bwMode="auto">
            <a:xfrm rot="5400000" flipH="1">
              <a:off x="3404" y="2050"/>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32"/>
            <p:cNvSpPr>
              <a:spLocks noChangeShapeType="1"/>
            </p:cNvSpPr>
            <p:nvPr/>
          </p:nvSpPr>
          <p:spPr bwMode="auto">
            <a:xfrm flipH="1">
              <a:off x="3370" y="2149"/>
              <a:ext cx="1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33"/>
            <p:cNvSpPr>
              <a:spLocks noChangeShapeType="1"/>
            </p:cNvSpPr>
            <p:nvPr/>
          </p:nvSpPr>
          <p:spPr bwMode="auto">
            <a:xfrm rot="-5400000" flipH="1" flipV="1">
              <a:off x="3404" y="2118"/>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Text Box 34"/>
            <p:cNvSpPr txBox="1">
              <a:spLocks noChangeArrowheads="1"/>
            </p:cNvSpPr>
            <p:nvPr/>
          </p:nvSpPr>
          <p:spPr bwMode="auto">
            <a:xfrm>
              <a:off x="4966" y="3124"/>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500 Ω</a:t>
              </a:r>
            </a:p>
          </p:txBody>
        </p:sp>
        <p:sp>
          <p:nvSpPr>
            <p:cNvPr id="38" name="Text Box 35"/>
            <p:cNvSpPr txBox="1">
              <a:spLocks noChangeArrowheads="1"/>
            </p:cNvSpPr>
            <p:nvPr/>
          </p:nvSpPr>
          <p:spPr bwMode="auto">
            <a:xfrm>
              <a:off x="3492" y="3136"/>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500 Ω</a:t>
              </a:r>
            </a:p>
          </p:txBody>
        </p:sp>
        <p:sp>
          <p:nvSpPr>
            <p:cNvPr id="39" name="Oval 38"/>
            <p:cNvSpPr>
              <a:spLocks noChangeArrowheads="1"/>
            </p:cNvSpPr>
            <p:nvPr/>
          </p:nvSpPr>
          <p:spPr bwMode="auto">
            <a:xfrm>
              <a:off x="4634" y="2128"/>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0" name="Oval 39"/>
            <p:cNvSpPr>
              <a:spLocks noChangeArrowheads="1"/>
            </p:cNvSpPr>
            <p:nvPr/>
          </p:nvSpPr>
          <p:spPr bwMode="auto">
            <a:xfrm>
              <a:off x="4122" y="2126"/>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1" name="Oval 40"/>
            <p:cNvSpPr>
              <a:spLocks noChangeArrowheads="1"/>
            </p:cNvSpPr>
            <p:nvPr/>
          </p:nvSpPr>
          <p:spPr bwMode="auto">
            <a:xfrm>
              <a:off x="4387" y="2358"/>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2" name="Line 41"/>
            <p:cNvSpPr>
              <a:spLocks noChangeShapeType="1"/>
            </p:cNvSpPr>
            <p:nvPr/>
          </p:nvSpPr>
          <p:spPr bwMode="auto">
            <a:xfrm>
              <a:off x="4409" y="2387"/>
              <a:ext cx="0" cy="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Rectangle 42"/>
            <p:cNvSpPr>
              <a:spLocks noChangeArrowheads="1"/>
            </p:cNvSpPr>
            <p:nvPr/>
          </p:nvSpPr>
          <p:spPr bwMode="auto">
            <a:xfrm rot="5400000">
              <a:off x="4228" y="2582"/>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4" name="Oval 43"/>
            <p:cNvSpPr>
              <a:spLocks noChangeArrowheads="1"/>
            </p:cNvSpPr>
            <p:nvPr/>
          </p:nvSpPr>
          <p:spPr bwMode="auto">
            <a:xfrm>
              <a:off x="4387" y="2901"/>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5" name="Line 44"/>
            <p:cNvSpPr>
              <a:spLocks noChangeShapeType="1"/>
            </p:cNvSpPr>
            <p:nvPr/>
          </p:nvSpPr>
          <p:spPr bwMode="auto">
            <a:xfrm>
              <a:off x="4223" y="2926"/>
              <a:ext cx="38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45"/>
            <p:cNvSpPr>
              <a:spLocks noChangeShapeType="1"/>
            </p:cNvSpPr>
            <p:nvPr/>
          </p:nvSpPr>
          <p:spPr bwMode="auto">
            <a:xfrm flipH="1">
              <a:off x="3752" y="2925"/>
              <a:ext cx="473" cy="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Rectangle 46"/>
            <p:cNvSpPr>
              <a:spLocks noChangeArrowheads="1"/>
            </p:cNvSpPr>
            <p:nvPr/>
          </p:nvSpPr>
          <p:spPr bwMode="auto">
            <a:xfrm rot="-3543025">
              <a:off x="3832" y="3216"/>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48" name="Line 47"/>
            <p:cNvSpPr>
              <a:spLocks noChangeShapeType="1"/>
            </p:cNvSpPr>
            <p:nvPr/>
          </p:nvSpPr>
          <p:spPr bwMode="auto">
            <a:xfrm>
              <a:off x="4600" y="2919"/>
              <a:ext cx="422" cy="80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Rectangle 48"/>
            <p:cNvSpPr>
              <a:spLocks noChangeArrowheads="1"/>
            </p:cNvSpPr>
            <p:nvPr/>
          </p:nvSpPr>
          <p:spPr bwMode="auto">
            <a:xfrm rot="3788537">
              <a:off x="4615" y="3213"/>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50" name="Text Box 49"/>
            <p:cNvSpPr txBox="1">
              <a:spLocks noChangeArrowheads="1"/>
            </p:cNvSpPr>
            <p:nvPr/>
          </p:nvSpPr>
          <p:spPr bwMode="auto">
            <a:xfrm>
              <a:off x="4490" y="2540"/>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15 Ω</a:t>
              </a:r>
            </a:p>
          </p:txBody>
        </p:sp>
        <p:pic>
          <p:nvPicPr>
            <p:cNvPr id="51" name="Picture 54" descr="blitz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 y="1693"/>
              <a:ext cx="333"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5" descr="blitz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 y="1686"/>
              <a:ext cx="333"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6" descr="blitz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6" y="3407"/>
              <a:ext cx="333"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Line 62"/>
            <p:cNvSpPr>
              <a:spLocks noChangeShapeType="1"/>
            </p:cNvSpPr>
            <p:nvPr/>
          </p:nvSpPr>
          <p:spPr bwMode="auto">
            <a:xfrm flipH="1">
              <a:off x="4433" y="2187"/>
              <a:ext cx="204" cy="16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55" name="Line 63"/>
            <p:cNvSpPr>
              <a:spLocks noChangeShapeType="1"/>
            </p:cNvSpPr>
            <p:nvPr/>
          </p:nvSpPr>
          <p:spPr bwMode="auto">
            <a:xfrm>
              <a:off x="4173" y="2183"/>
              <a:ext cx="201" cy="166"/>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pic>
        <p:nvPicPr>
          <p:cNvPr id="56" name="Picture 68" descr="Hinwe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572" y="2382116"/>
            <a:ext cx="6651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11"/>
          <p:cNvSpPr txBox="1">
            <a:spLocks noChangeArrowheads="1"/>
          </p:cNvSpPr>
          <p:nvPr/>
        </p:nvSpPr>
        <p:spPr bwMode="auto">
          <a:xfrm>
            <a:off x="1199572" y="1589954"/>
            <a:ext cx="8780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ts val="1325"/>
              </a:spcBef>
            </a:pPr>
            <a:r>
              <a:rPr lang="zh-CN" altLang="en-US" sz="2200" b="1" dirty="0">
                <a:solidFill>
                  <a:srgbClr val="000000"/>
                </a:solidFill>
                <a:latin typeface="微软雅黑" panose="020B0503020204020204" pitchFamily="34" charset="-122"/>
                <a:ea typeface="微软雅黑" panose="020B0503020204020204" pitchFamily="34" charset="-122"/>
              </a:rPr>
              <a:t>人体内部电阻</a:t>
            </a:r>
          </a:p>
        </p:txBody>
      </p:sp>
      <p:sp>
        <p:nvSpPr>
          <p:cNvPr id="59" name="矩形 58"/>
          <p:cNvSpPr/>
          <p:nvPr/>
        </p:nvSpPr>
        <p:spPr>
          <a:xfrm>
            <a:off x="-22962" y="0"/>
            <a:ext cx="3775393" cy="707886"/>
          </a:xfrm>
          <a:prstGeom prst="rect">
            <a:avLst/>
          </a:prstGeom>
        </p:spPr>
        <p:txBody>
          <a:bodyPr wrap="none">
            <a:spAutoFit/>
          </a:bodyPr>
          <a:lstStyle/>
          <a:p>
            <a:r>
              <a:rPr lang="zh-CN" altLang="en-US" sz="4000" dirty="0">
                <a:solidFill>
                  <a:prstClr val="black"/>
                </a:solidFill>
                <a:latin typeface="等线 Light" panose="020F0302020204030204"/>
                <a:ea typeface="等线 Light" panose="02010600030101010101" pitchFamily="2" charset="-122"/>
                <a:cs typeface="+mj-cs"/>
              </a:rPr>
              <a:t>一、危险的电流</a:t>
            </a:r>
            <a:endParaRPr lang="zh-CN" altLang="en-US" dirty="0"/>
          </a:p>
        </p:txBody>
      </p:sp>
    </p:spTree>
    <p:extLst>
      <p:ext uri="{BB962C8B-B14F-4D97-AF65-F5344CB8AC3E}">
        <p14:creationId xmlns:p14="http://schemas.microsoft.com/office/powerpoint/2010/main" val="1281069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8"/>
          <p:cNvSpPr txBox="1">
            <a:spLocks noChangeArrowheads="1"/>
          </p:cNvSpPr>
          <p:nvPr/>
        </p:nvSpPr>
        <p:spPr bwMode="auto">
          <a:xfrm>
            <a:off x="1698337" y="2354407"/>
            <a:ext cx="4710113"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lnSpc>
                <a:spcPts val="2500"/>
              </a:lnSpc>
              <a:spcBef>
                <a:spcPts val="1200"/>
              </a:spcBef>
            </a:pPr>
            <a:r>
              <a:rPr lang="zh-CN" altLang="en-US" sz="1800" b="1">
                <a:latin typeface="微软雅黑" panose="020B0503020204020204" pitchFamily="34" charset="-122"/>
                <a:ea typeface="微软雅黑" panose="020B0503020204020204" pitchFamily="34" charset="-122"/>
              </a:rPr>
              <a:t>皮肤电阻</a:t>
            </a:r>
            <a:r>
              <a:rPr lang="zh-CN" altLang="en-US" sz="1800">
                <a:latin typeface="微软雅黑" panose="020B0503020204020204" pitchFamily="34" charset="-122"/>
                <a:ea typeface="微软雅黑" panose="020B0503020204020204" pitchFamily="34" charset="-122"/>
              </a:rPr>
              <a:t>值变化很大。（取决于皮肤硬度、湿度、传导性</a:t>
            </a:r>
            <a:r>
              <a:rPr lang="en-US" altLang="zh-CN" sz="1800">
                <a:latin typeface="微软雅黑" panose="020B0503020204020204" pitchFamily="34" charset="-122"/>
                <a:ea typeface="微软雅黑" panose="020B0503020204020204" pitchFamily="34" charset="-122"/>
              </a:rPr>
              <a:t>……</a:t>
            </a:r>
            <a:r>
              <a:rPr lang="zh-CN" altLang="en-US" sz="1800">
                <a:latin typeface="微软雅黑" panose="020B0503020204020204" pitchFamily="34" charset="-122"/>
                <a:ea typeface="微软雅黑" panose="020B0503020204020204" pitchFamily="34" charset="-122"/>
              </a:rPr>
              <a:t>）</a:t>
            </a:r>
            <a:endParaRPr lang="de-DE" altLang="zh-CN" sz="1800">
              <a:latin typeface="微软雅黑" panose="020B0503020204020204" pitchFamily="34" charset="-122"/>
              <a:ea typeface="微软雅黑" panose="020B0503020204020204" pitchFamily="34" charset="-122"/>
            </a:endParaRPr>
          </a:p>
          <a:p>
            <a:pPr eaLnBrk="1" hangingPunct="1">
              <a:lnSpc>
                <a:spcPts val="2500"/>
              </a:lnSpc>
              <a:spcBef>
                <a:spcPts val="1200"/>
              </a:spcBef>
            </a:pPr>
            <a:r>
              <a:rPr lang="zh-CN" altLang="en-US" sz="1800">
                <a:latin typeface="微软雅黑" panose="020B0503020204020204" pitchFamily="34" charset="-122"/>
                <a:ea typeface="微软雅黑" panose="020B0503020204020204" pitchFamily="34" charset="-122"/>
              </a:rPr>
              <a:t>但是，</a:t>
            </a:r>
            <a:r>
              <a:rPr lang="zh-CN" altLang="en-US" sz="1800" b="1">
                <a:latin typeface="微软雅黑" panose="020B0503020204020204" pitchFamily="34" charset="-122"/>
                <a:ea typeface="微软雅黑" panose="020B0503020204020204" pitchFamily="34" charset="-122"/>
              </a:rPr>
              <a:t>对于超过</a:t>
            </a:r>
            <a:r>
              <a:rPr lang="en-US" altLang="zh-CN" sz="1800" b="1">
                <a:latin typeface="微软雅黑" panose="020B0503020204020204" pitchFamily="34" charset="-122"/>
                <a:ea typeface="微软雅黑" panose="020B0503020204020204" pitchFamily="34" charset="-122"/>
              </a:rPr>
              <a:t>100</a:t>
            </a:r>
            <a:r>
              <a:rPr lang="zh-CN" altLang="en-US" sz="1800" b="1">
                <a:latin typeface="微软雅黑" panose="020B0503020204020204" pitchFamily="34" charset="-122"/>
                <a:ea typeface="微软雅黑" panose="020B0503020204020204" pitchFamily="34" charset="-122"/>
              </a:rPr>
              <a:t> </a:t>
            </a:r>
            <a:r>
              <a:rPr lang="en-US" altLang="zh-CN" sz="1800" b="1">
                <a:latin typeface="微软雅黑" panose="020B0503020204020204" pitchFamily="34" charset="-122"/>
                <a:ea typeface="微软雅黑" panose="020B0503020204020204" pitchFamily="34" charset="-122"/>
              </a:rPr>
              <a:t>V</a:t>
            </a:r>
            <a:r>
              <a:rPr lang="zh-CN" altLang="en-US" sz="1800" b="1">
                <a:latin typeface="微软雅黑" panose="020B0503020204020204" pitchFamily="34" charset="-122"/>
                <a:ea typeface="微软雅黑" panose="020B0503020204020204" pitchFamily="34" charset="-122"/>
              </a:rPr>
              <a:t>的电压，皮肤电阻几乎为</a:t>
            </a:r>
            <a:r>
              <a:rPr lang="en-US" altLang="zh-CN" sz="1800" b="1">
                <a:latin typeface="微软雅黑" panose="020B0503020204020204" pitchFamily="34" charset="-122"/>
                <a:ea typeface="微软雅黑" panose="020B0503020204020204" pitchFamily="34" charset="-122"/>
              </a:rPr>
              <a:t>0</a:t>
            </a:r>
            <a:r>
              <a:rPr lang="de-DE" altLang="zh-CN" sz="1800" b="1">
                <a:latin typeface="微软雅黑" panose="020B0503020204020204" pitchFamily="34" charset="-122"/>
                <a:ea typeface="微软雅黑" panose="020B0503020204020204" pitchFamily="34" charset="-122"/>
              </a:rPr>
              <a:t> Ω</a:t>
            </a:r>
            <a:r>
              <a:rPr lang="zh-CN" altLang="en-US" sz="1800" b="1">
                <a:latin typeface="微软雅黑" panose="020B0503020204020204" pitchFamily="34" charset="-122"/>
                <a:ea typeface="微软雅黑" panose="020B0503020204020204" pitchFamily="34" charset="-122"/>
              </a:rPr>
              <a:t>！</a:t>
            </a:r>
            <a:r>
              <a:rPr lang="de-DE" altLang="zh-CN" sz="1800">
                <a:latin typeface="微软雅黑" panose="020B0503020204020204" pitchFamily="34" charset="-122"/>
                <a:ea typeface="微软雅黑" panose="020B0503020204020204" pitchFamily="34" charset="-122"/>
              </a:rPr>
              <a:t/>
            </a:r>
            <a:br>
              <a:rPr lang="de-DE" altLang="zh-CN" sz="1800">
                <a:latin typeface="微软雅黑" panose="020B0503020204020204" pitchFamily="34" charset="-122"/>
                <a:ea typeface="微软雅黑" panose="020B0503020204020204" pitchFamily="34" charset="-122"/>
              </a:rPr>
            </a:br>
            <a:r>
              <a:rPr lang="zh-CN" altLang="en-US" sz="1800">
                <a:latin typeface="微软雅黑" panose="020B0503020204020204" pitchFamily="34" charset="-122"/>
                <a:ea typeface="微软雅黑" panose="020B0503020204020204" pitchFamily="34" charset="-122"/>
              </a:rPr>
              <a:t>皮肤完全被击穿！</a:t>
            </a:r>
            <a:endParaRPr lang="de-DE" altLang="zh-CN" sz="1800">
              <a:latin typeface="微软雅黑" panose="020B0503020204020204" pitchFamily="34" charset="-122"/>
              <a:ea typeface="微软雅黑" panose="020B0503020204020204" pitchFamily="34" charset="-122"/>
            </a:endParaRPr>
          </a:p>
          <a:p>
            <a:pPr eaLnBrk="1" hangingPunct="1">
              <a:lnSpc>
                <a:spcPts val="2500"/>
              </a:lnSpc>
              <a:spcBef>
                <a:spcPts val="1200"/>
              </a:spcBef>
            </a:pPr>
            <a:r>
              <a:rPr lang="zh-CN" altLang="en-US" sz="1800">
                <a:latin typeface="微软雅黑" panose="020B0503020204020204" pitchFamily="34" charset="-122"/>
                <a:ea typeface="微软雅黑" panose="020B0503020204020204" pitchFamily="34" charset="-122"/>
              </a:rPr>
              <a:t>人体电流的示例：</a:t>
            </a:r>
            <a:r>
              <a:rPr lang="de-DE" altLang="zh-CN" sz="1800">
                <a:latin typeface="微软雅黑" panose="020B0503020204020204" pitchFamily="34" charset="-122"/>
                <a:ea typeface="微软雅黑" panose="020B0503020204020204" pitchFamily="34" charset="-122"/>
              </a:rPr>
              <a:t/>
            </a:r>
            <a:br>
              <a:rPr lang="de-DE" altLang="zh-CN" sz="1800">
                <a:latin typeface="微软雅黑" panose="020B0503020204020204" pitchFamily="34" charset="-122"/>
                <a:ea typeface="微软雅黑" panose="020B0503020204020204" pitchFamily="34" charset="-122"/>
              </a:rPr>
            </a:br>
            <a:r>
              <a:rPr lang="de-DE" altLang="zh-CN" sz="1800">
                <a:latin typeface="微软雅黑" panose="020B0503020204020204" pitchFamily="34" charset="-122"/>
                <a:ea typeface="微软雅黑" panose="020B0503020204020204" pitchFamily="34" charset="-122"/>
              </a:rPr>
              <a:t>I = U/R = 288 V/1080 Ω = </a:t>
            </a:r>
            <a:r>
              <a:rPr lang="de-DE" altLang="zh-CN" sz="1800" b="1">
                <a:latin typeface="微软雅黑" panose="020B0503020204020204" pitchFamily="34" charset="-122"/>
                <a:ea typeface="微软雅黑" panose="020B0503020204020204" pitchFamily="34" charset="-122"/>
              </a:rPr>
              <a:t>0.27 A</a:t>
            </a:r>
            <a:r>
              <a:rPr lang="zh-CN" altLang="en-US" sz="1800" b="1">
                <a:latin typeface="微软雅黑" panose="020B0503020204020204" pitchFamily="34" charset="-122"/>
                <a:ea typeface="微软雅黑" panose="020B0503020204020204" pitchFamily="34" charset="-122"/>
              </a:rPr>
              <a:t>！</a:t>
            </a:r>
            <a:endParaRPr lang="de-DE" altLang="zh-CN" sz="1800">
              <a:latin typeface="微软雅黑" panose="020B0503020204020204" pitchFamily="34" charset="-122"/>
              <a:ea typeface="微软雅黑" panose="020B0503020204020204" pitchFamily="34" charset="-122"/>
            </a:endParaRPr>
          </a:p>
          <a:p>
            <a:pPr eaLnBrk="1" hangingPunct="1">
              <a:lnSpc>
                <a:spcPts val="2500"/>
              </a:lnSpc>
              <a:spcBef>
                <a:spcPts val="1200"/>
              </a:spcBef>
            </a:pPr>
            <a:r>
              <a:rPr lang="zh-CN" altLang="en-US" sz="1800" b="1">
                <a:latin typeface="微软雅黑" panose="020B0503020204020204" pitchFamily="34" charset="-122"/>
                <a:ea typeface="微软雅黑" panose="020B0503020204020204" pitchFamily="34" charset="-122"/>
              </a:rPr>
              <a:t>对于交流电，如果电流在心脏的滞留时间达到大约</a:t>
            </a:r>
            <a:r>
              <a:rPr lang="en-US" altLang="zh-CN" sz="1800" b="1">
                <a:latin typeface="微软雅黑" panose="020B0503020204020204" pitchFamily="34" charset="-122"/>
                <a:ea typeface="微软雅黑" panose="020B0503020204020204" pitchFamily="34" charset="-122"/>
              </a:rPr>
              <a:t>10-15</a:t>
            </a:r>
            <a:r>
              <a:rPr lang="zh-CN" altLang="en-US" sz="1800" b="1">
                <a:latin typeface="微软雅黑" panose="020B0503020204020204" pitchFamily="34" charset="-122"/>
                <a:ea typeface="微软雅黑" panose="020B0503020204020204" pitchFamily="34" charset="-122"/>
              </a:rPr>
              <a:t>毫秒就会致命！（心室纤维化颤动）</a:t>
            </a:r>
            <a:endParaRPr lang="de-DE" altLang="zh-CN" sz="1800" b="1">
              <a:latin typeface="微软雅黑" panose="020B0503020204020204" pitchFamily="34" charset="-122"/>
              <a:ea typeface="微软雅黑" panose="020B0503020204020204" pitchFamily="34" charset="-122"/>
            </a:endParaRPr>
          </a:p>
        </p:txBody>
      </p:sp>
      <p:sp>
        <p:nvSpPr>
          <p:cNvPr id="6" name="Line 57"/>
          <p:cNvSpPr>
            <a:spLocks noChangeShapeType="1"/>
          </p:cNvSpPr>
          <p:nvPr/>
        </p:nvSpPr>
        <p:spPr bwMode="auto">
          <a:xfrm>
            <a:off x="6406862" y="3103707"/>
            <a:ext cx="385763" cy="774700"/>
          </a:xfrm>
          <a:prstGeom prst="line">
            <a:avLst/>
          </a:prstGeom>
          <a:noFill/>
          <a:ln w="19050">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a:lstStyle/>
          <a:p>
            <a:endParaRPr lang="zh-CN" altLang="en-US"/>
          </a:p>
        </p:txBody>
      </p:sp>
      <p:sp>
        <p:nvSpPr>
          <p:cNvPr id="7" name="Text Box 80"/>
          <p:cNvSpPr txBox="1">
            <a:spLocks noChangeArrowheads="1"/>
          </p:cNvSpPr>
          <p:nvPr/>
        </p:nvSpPr>
        <p:spPr bwMode="auto">
          <a:xfrm>
            <a:off x="6810087" y="6062807"/>
            <a:ext cx="3332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eaLnBrk="1" hangingPunct="1"/>
            <a:r>
              <a:rPr lang="zh-CN" altLang="en-US">
                <a:latin typeface="汉仪中等线简" pitchFamily="49" charset="-122"/>
                <a:ea typeface="汉仪中等线简" pitchFamily="49" charset="-122"/>
              </a:rPr>
              <a:t>接触电压</a:t>
            </a:r>
            <a:endParaRPr lang="de-DE" altLang="zh-CN">
              <a:latin typeface="汉仪中等线简" pitchFamily="49" charset="-122"/>
              <a:ea typeface="汉仪中等线简" pitchFamily="49" charset="-122"/>
            </a:endParaRPr>
          </a:p>
        </p:txBody>
      </p:sp>
      <p:grpSp>
        <p:nvGrpSpPr>
          <p:cNvPr id="8" name="Group 91"/>
          <p:cNvGrpSpPr>
            <a:grpSpLocks/>
          </p:cNvGrpSpPr>
          <p:nvPr/>
        </p:nvGrpSpPr>
        <p:grpSpPr bwMode="auto">
          <a:xfrm>
            <a:off x="6341775" y="1922607"/>
            <a:ext cx="4032250" cy="4508500"/>
            <a:chOff x="3093" y="958"/>
            <a:chExt cx="2540" cy="2840"/>
          </a:xfrm>
        </p:grpSpPr>
        <p:sp>
          <p:nvSpPr>
            <p:cNvPr id="9" name="Line 74"/>
            <p:cNvSpPr>
              <a:spLocks noChangeShapeType="1"/>
            </p:cNvSpPr>
            <p:nvPr/>
          </p:nvSpPr>
          <p:spPr bwMode="auto">
            <a:xfrm flipH="1">
              <a:off x="3288" y="2358"/>
              <a:ext cx="113" cy="0"/>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Line 61"/>
            <p:cNvSpPr>
              <a:spLocks noChangeShapeType="1"/>
            </p:cNvSpPr>
            <p:nvPr/>
          </p:nvSpPr>
          <p:spPr bwMode="auto">
            <a:xfrm flipV="1">
              <a:off x="5425" y="1320"/>
              <a:ext cx="3" cy="86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 name="Oval 4"/>
            <p:cNvSpPr>
              <a:spLocks noChangeArrowheads="1"/>
            </p:cNvSpPr>
            <p:nvPr/>
          </p:nvSpPr>
          <p:spPr bwMode="auto">
            <a:xfrm>
              <a:off x="4669" y="2318"/>
              <a:ext cx="616" cy="206"/>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2" name="Oval 5"/>
            <p:cNvSpPr>
              <a:spLocks noChangeArrowheads="1"/>
            </p:cNvSpPr>
            <p:nvPr/>
          </p:nvSpPr>
          <p:spPr bwMode="auto">
            <a:xfrm>
              <a:off x="3542" y="2316"/>
              <a:ext cx="616" cy="206"/>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3" name="Line 8"/>
            <p:cNvSpPr>
              <a:spLocks noChangeShapeType="1"/>
            </p:cNvSpPr>
            <p:nvPr/>
          </p:nvSpPr>
          <p:spPr bwMode="auto">
            <a:xfrm>
              <a:off x="3513" y="2422"/>
              <a:ext cx="181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Oval 9"/>
            <p:cNvSpPr>
              <a:spLocks noChangeArrowheads="1"/>
            </p:cNvSpPr>
            <p:nvPr/>
          </p:nvSpPr>
          <p:spPr bwMode="auto">
            <a:xfrm>
              <a:off x="4175" y="1547"/>
              <a:ext cx="477" cy="476"/>
            </a:xfrm>
            <a:prstGeom prst="ellipse">
              <a:avLst/>
            </a:prstGeom>
            <a:solidFill>
              <a:srgbClr val="DCDCDC"/>
            </a:solidFill>
            <a:ln w="28575">
              <a:solidFill>
                <a:schemeClr val="tx1"/>
              </a:solidFill>
              <a:round/>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5" name="Oval 10"/>
            <p:cNvSpPr>
              <a:spLocks noChangeArrowheads="1"/>
            </p:cNvSpPr>
            <p:nvPr/>
          </p:nvSpPr>
          <p:spPr bwMode="auto">
            <a:xfrm>
              <a:off x="4311" y="1683"/>
              <a:ext cx="45" cy="4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6" name="Oval 11"/>
            <p:cNvSpPr>
              <a:spLocks noChangeArrowheads="1"/>
            </p:cNvSpPr>
            <p:nvPr/>
          </p:nvSpPr>
          <p:spPr bwMode="auto">
            <a:xfrm>
              <a:off x="4471" y="1683"/>
              <a:ext cx="45" cy="4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17" name="Line 12"/>
            <p:cNvSpPr>
              <a:spLocks noChangeShapeType="1"/>
            </p:cNvSpPr>
            <p:nvPr/>
          </p:nvSpPr>
          <p:spPr bwMode="auto">
            <a:xfrm>
              <a:off x="4415" y="1731"/>
              <a:ext cx="0" cy="9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Line 13"/>
            <p:cNvSpPr>
              <a:spLocks noChangeShapeType="1"/>
            </p:cNvSpPr>
            <p:nvPr/>
          </p:nvSpPr>
          <p:spPr bwMode="auto">
            <a:xfrm>
              <a:off x="4316" y="1875"/>
              <a:ext cx="20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 name="Rectangle 14"/>
            <p:cNvSpPr>
              <a:spLocks noChangeArrowheads="1"/>
            </p:cNvSpPr>
            <p:nvPr/>
          </p:nvSpPr>
          <p:spPr bwMode="auto">
            <a:xfrm>
              <a:off x="4367" y="2028"/>
              <a:ext cx="98" cy="102"/>
            </a:xfrm>
            <a:prstGeom prst="rect">
              <a:avLst/>
            </a:prstGeom>
            <a:solidFill>
              <a:srgbClr val="DCDCDC"/>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0" name="Oval 15"/>
            <p:cNvSpPr>
              <a:spLocks noChangeArrowheads="1"/>
            </p:cNvSpPr>
            <p:nvPr/>
          </p:nvSpPr>
          <p:spPr bwMode="auto">
            <a:xfrm>
              <a:off x="4029" y="2129"/>
              <a:ext cx="771" cy="1346"/>
            </a:xfrm>
            <a:prstGeom prst="ellipse">
              <a:avLst/>
            </a:prstGeom>
            <a:solidFill>
              <a:srgbClr val="DCDCDC"/>
            </a:solidFill>
            <a:ln w="28575">
              <a:solidFill>
                <a:schemeClr val="tx1"/>
              </a:solidFill>
              <a:prstDash val="sysDot"/>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1" name="Line 16"/>
            <p:cNvSpPr>
              <a:spLocks noChangeShapeType="1"/>
            </p:cNvSpPr>
            <p:nvPr/>
          </p:nvSpPr>
          <p:spPr bwMode="auto">
            <a:xfrm flipV="1">
              <a:off x="3924" y="2422"/>
              <a:ext cx="10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Rectangle 17"/>
            <p:cNvSpPr>
              <a:spLocks noChangeArrowheads="1"/>
            </p:cNvSpPr>
            <p:nvPr/>
          </p:nvSpPr>
          <p:spPr bwMode="auto">
            <a:xfrm>
              <a:off x="4280" y="2364"/>
              <a:ext cx="271" cy="113"/>
            </a:xfrm>
            <a:prstGeom prst="rect">
              <a:avLst/>
            </a:prstGeom>
            <a:solidFill>
              <a:schemeClr val="bg1"/>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pic>
          <p:nvPicPr>
            <p:cNvPr id="23" name="Picture 18" descr="Herz"/>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32" y="1911"/>
              <a:ext cx="20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19"/>
            <p:cNvSpPr>
              <a:spLocks noChangeArrowheads="1"/>
            </p:cNvSpPr>
            <p:nvPr/>
          </p:nvSpPr>
          <p:spPr bwMode="auto">
            <a:xfrm>
              <a:off x="3672" y="2363"/>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5" name="Rectangle 20"/>
            <p:cNvSpPr>
              <a:spLocks noChangeArrowheads="1"/>
            </p:cNvSpPr>
            <p:nvPr/>
          </p:nvSpPr>
          <p:spPr bwMode="auto">
            <a:xfrm>
              <a:off x="4815" y="2364"/>
              <a:ext cx="340" cy="113"/>
            </a:xfrm>
            <a:prstGeom prst="rect">
              <a:avLst/>
            </a:prstGeom>
            <a:solidFill>
              <a:schemeClr val="bg1"/>
            </a:solidFill>
            <a:ln w="28575">
              <a:solidFill>
                <a:schemeClr val="tx1"/>
              </a:solidFill>
              <a:miter lim="800000"/>
              <a:headEnd/>
              <a:tailEnd/>
            </a:ln>
          </p:spPr>
          <p:txBody>
            <a:bodyPr wrap="none"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26" name="Text Box 21"/>
            <p:cNvSpPr txBox="1">
              <a:spLocks noChangeArrowheads="1"/>
            </p:cNvSpPr>
            <p:nvPr/>
          </p:nvSpPr>
          <p:spPr bwMode="auto">
            <a:xfrm>
              <a:off x="4802" y="2148"/>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eaLnBrk="1" hangingPunct="1"/>
              <a:r>
                <a:rPr lang="de-DE" altLang="zh-CN" sz="1400" b="1">
                  <a:latin typeface="VW Headline OT-Book" pitchFamily="34" charset="0"/>
                </a:rPr>
                <a:t>500 Ω</a:t>
              </a:r>
            </a:p>
          </p:txBody>
        </p:sp>
        <p:sp>
          <p:nvSpPr>
            <p:cNvPr id="27" name="Text Box 22"/>
            <p:cNvSpPr txBox="1">
              <a:spLocks noChangeArrowheads="1"/>
            </p:cNvSpPr>
            <p:nvPr/>
          </p:nvSpPr>
          <p:spPr bwMode="auto">
            <a:xfrm>
              <a:off x="3655" y="2150"/>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1400" b="1">
                  <a:latin typeface="VW Headline OT-Book" pitchFamily="34" charset="0"/>
                </a:rPr>
                <a:t>500 Ω</a:t>
              </a:r>
            </a:p>
          </p:txBody>
        </p:sp>
        <p:sp>
          <p:nvSpPr>
            <p:cNvPr id="28" name="Text Box 23"/>
            <p:cNvSpPr txBox="1">
              <a:spLocks noChangeArrowheads="1"/>
            </p:cNvSpPr>
            <p:nvPr/>
          </p:nvSpPr>
          <p:spPr bwMode="auto">
            <a:xfrm>
              <a:off x="4238" y="2185"/>
              <a:ext cx="4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eaLnBrk="1" hangingPunct="1"/>
              <a:r>
                <a:rPr lang="de-DE" altLang="zh-CN" sz="1400" b="1">
                  <a:latin typeface="VW Headline OT-Book" pitchFamily="34" charset="0"/>
                </a:rPr>
                <a:t>80 Ω</a:t>
              </a:r>
            </a:p>
          </p:txBody>
        </p:sp>
        <p:sp>
          <p:nvSpPr>
            <p:cNvPr id="29" name="Line 24"/>
            <p:cNvSpPr>
              <a:spLocks noChangeShapeType="1"/>
            </p:cNvSpPr>
            <p:nvPr/>
          </p:nvSpPr>
          <p:spPr bwMode="auto">
            <a:xfrm flipV="1">
              <a:off x="4510" y="2092"/>
              <a:ext cx="250" cy="317"/>
            </a:xfrm>
            <a:prstGeom prst="line">
              <a:avLst/>
            </a:prstGeom>
            <a:noFill/>
            <a:ln w="19050">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a:lstStyle/>
            <a:p>
              <a:endParaRPr lang="zh-CN" altLang="en-US"/>
            </a:p>
          </p:txBody>
        </p:sp>
        <p:sp>
          <p:nvSpPr>
            <p:cNvPr id="30" name="Text Box 25"/>
            <p:cNvSpPr txBox="1">
              <a:spLocks noChangeArrowheads="1"/>
            </p:cNvSpPr>
            <p:nvPr/>
          </p:nvSpPr>
          <p:spPr bwMode="auto">
            <a:xfrm>
              <a:off x="5000" y="1865"/>
              <a:ext cx="1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de-DE" altLang="zh-CN" sz="2400" b="1"/>
                <a:t>!</a:t>
              </a:r>
            </a:p>
          </p:txBody>
        </p:sp>
        <p:sp>
          <p:nvSpPr>
            <p:cNvPr id="31" name="Line 28"/>
            <p:cNvSpPr>
              <a:spLocks noChangeShapeType="1"/>
            </p:cNvSpPr>
            <p:nvPr/>
          </p:nvSpPr>
          <p:spPr bwMode="auto">
            <a:xfrm rot="-5400000">
              <a:off x="5343" y="2321"/>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29"/>
            <p:cNvSpPr>
              <a:spLocks noChangeShapeType="1"/>
            </p:cNvSpPr>
            <p:nvPr/>
          </p:nvSpPr>
          <p:spPr bwMode="auto">
            <a:xfrm>
              <a:off x="5309" y="2420"/>
              <a:ext cx="1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30"/>
            <p:cNvSpPr>
              <a:spLocks noChangeShapeType="1"/>
            </p:cNvSpPr>
            <p:nvPr/>
          </p:nvSpPr>
          <p:spPr bwMode="auto">
            <a:xfrm rot="5400000" flipV="1">
              <a:off x="5343" y="2389"/>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31"/>
            <p:cNvSpPr>
              <a:spLocks noChangeShapeType="1"/>
            </p:cNvSpPr>
            <p:nvPr/>
          </p:nvSpPr>
          <p:spPr bwMode="auto">
            <a:xfrm rot="5400000" flipH="1">
              <a:off x="3414" y="2322"/>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32"/>
            <p:cNvSpPr>
              <a:spLocks noChangeShapeType="1"/>
            </p:cNvSpPr>
            <p:nvPr/>
          </p:nvSpPr>
          <p:spPr bwMode="auto">
            <a:xfrm flipH="1">
              <a:off x="3380" y="2421"/>
              <a:ext cx="13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33"/>
            <p:cNvSpPr>
              <a:spLocks noChangeShapeType="1"/>
            </p:cNvSpPr>
            <p:nvPr/>
          </p:nvSpPr>
          <p:spPr bwMode="auto">
            <a:xfrm rot="-5400000" flipH="1" flipV="1">
              <a:off x="3414" y="2390"/>
              <a:ext cx="68" cy="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Oval 38"/>
            <p:cNvSpPr>
              <a:spLocks noChangeArrowheads="1"/>
            </p:cNvSpPr>
            <p:nvPr/>
          </p:nvSpPr>
          <p:spPr bwMode="auto">
            <a:xfrm>
              <a:off x="4644" y="2400"/>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38" name="Oval 39"/>
            <p:cNvSpPr>
              <a:spLocks noChangeArrowheads="1"/>
            </p:cNvSpPr>
            <p:nvPr/>
          </p:nvSpPr>
          <p:spPr bwMode="auto">
            <a:xfrm>
              <a:off x="4132" y="2398"/>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39" name="Line 60"/>
            <p:cNvSpPr>
              <a:spLocks noChangeShapeType="1"/>
            </p:cNvSpPr>
            <p:nvPr/>
          </p:nvSpPr>
          <p:spPr bwMode="auto">
            <a:xfrm flipV="1">
              <a:off x="3399" y="1320"/>
              <a:ext cx="0" cy="862"/>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Line 62"/>
            <p:cNvSpPr>
              <a:spLocks noChangeShapeType="1"/>
            </p:cNvSpPr>
            <p:nvPr/>
          </p:nvSpPr>
          <p:spPr bwMode="auto">
            <a:xfrm>
              <a:off x="3394" y="1328"/>
              <a:ext cx="708" cy="0"/>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63"/>
            <p:cNvSpPr>
              <a:spLocks noChangeShapeType="1"/>
            </p:cNvSpPr>
            <p:nvPr/>
          </p:nvSpPr>
          <p:spPr bwMode="auto">
            <a:xfrm>
              <a:off x="4720" y="1328"/>
              <a:ext cx="70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Line 64"/>
            <p:cNvSpPr>
              <a:spLocks noChangeShapeType="1"/>
            </p:cNvSpPr>
            <p:nvPr/>
          </p:nvSpPr>
          <p:spPr bwMode="auto">
            <a:xfrm flipH="1">
              <a:off x="3543" y="1328"/>
              <a:ext cx="113" cy="0"/>
            </a:xfrm>
            <a:prstGeom prst="line">
              <a:avLst/>
            </a:prstGeom>
            <a:noFill/>
            <a:ln w="38100">
              <a:solidFill>
                <a:srgbClr val="E6111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 name="Line 65"/>
            <p:cNvSpPr>
              <a:spLocks noChangeShapeType="1"/>
            </p:cNvSpPr>
            <p:nvPr/>
          </p:nvSpPr>
          <p:spPr bwMode="auto">
            <a:xfrm flipH="1">
              <a:off x="5193" y="1328"/>
              <a:ext cx="1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 name="Text Box 66"/>
            <p:cNvSpPr txBox="1">
              <a:spLocks noChangeArrowheads="1"/>
            </p:cNvSpPr>
            <p:nvPr/>
          </p:nvSpPr>
          <p:spPr bwMode="auto">
            <a:xfrm>
              <a:off x="4680" y="958"/>
              <a:ext cx="3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r>
                <a:rPr lang="en-US" altLang="zh-CN" sz="2400">
                  <a:latin typeface="VW Headline OT-Book" pitchFamily="34" charset="0"/>
                </a:rPr>
                <a:t>_</a:t>
              </a:r>
              <a:endParaRPr lang="de-DE" altLang="zh-CN" sz="2400">
                <a:latin typeface="VW Headline OT-Book" pitchFamily="34" charset="0"/>
              </a:endParaRPr>
            </a:p>
          </p:txBody>
        </p:sp>
        <p:sp>
          <p:nvSpPr>
            <p:cNvPr id="45" name="Text Box 67"/>
            <p:cNvSpPr txBox="1">
              <a:spLocks noChangeArrowheads="1"/>
            </p:cNvSpPr>
            <p:nvPr/>
          </p:nvSpPr>
          <p:spPr bwMode="auto">
            <a:xfrm>
              <a:off x="3887" y="1048"/>
              <a:ext cx="318"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r" eaLnBrk="1" hangingPunct="1"/>
              <a:r>
                <a:rPr lang="de-DE" altLang="zh-CN" sz="2400">
                  <a:latin typeface="VW Headline OT-Book" pitchFamily="34" charset="0"/>
                </a:rPr>
                <a:t>+</a:t>
              </a:r>
            </a:p>
          </p:txBody>
        </p:sp>
        <p:sp>
          <p:nvSpPr>
            <p:cNvPr id="46" name="Text Box 68"/>
            <p:cNvSpPr txBox="1">
              <a:spLocks noChangeArrowheads="1"/>
            </p:cNvSpPr>
            <p:nvPr/>
          </p:nvSpPr>
          <p:spPr bwMode="auto">
            <a:xfrm>
              <a:off x="4113" y="1343"/>
              <a:ext cx="68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ctr" eaLnBrk="1" hangingPunct="1"/>
              <a:r>
                <a:rPr lang="de-DE" altLang="zh-CN">
                  <a:latin typeface="VW Headline OT-Book" pitchFamily="34" charset="0"/>
                </a:rPr>
                <a:t>288 V</a:t>
              </a:r>
            </a:p>
          </p:txBody>
        </p:sp>
        <p:pic>
          <p:nvPicPr>
            <p:cNvPr id="47" name="Picture 69" descr="warnschild_hochspann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5" y="1046"/>
              <a:ext cx="317"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Line 70"/>
            <p:cNvSpPr>
              <a:spLocks noChangeShapeType="1"/>
            </p:cNvSpPr>
            <p:nvPr/>
          </p:nvSpPr>
          <p:spPr bwMode="auto">
            <a:xfrm>
              <a:off x="3402" y="2159"/>
              <a:ext cx="0" cy="204"/>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Rectangle 54"/>
            <p:cNvSpPr>
              <a:spLocks noChangeArrowheads="1"/>
            </p:cNvSpPr>
            <p:nvPr/>
          </p:nvSpPr>
          <p:spPr bwMode="auto">
            <a:xfrm rot="5400000">
              <a:off x="3267" y="2049"/>
              <a:ext cx="271" cy="113"/>
            </a:xfrm>
            <a:prstGeom prst="rect">
              <a:avLst/>
            </a:prstGeom>
            <a:solidFill>
              <a:schemeClr val="bg1"/>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50" name="Line 71"/>
            <p:cNvSpPr>
              <a:spLocks noChangeShapeType="1"/>
            </p:cNvSpPr>
            <p:nvPr/>
          </p:nvSpPr>
          <p:spPr bwMode="auto">
            <a:xfrm>
              <a:off x="5430" y="2159"/>
              <a:ext cx="0" cy="2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Rectangle 56"/>
            <p:cNvSpPr>
              <a:spLocks noChangeArrowheads="1"/>
            </p:cNvSpPr>
            <p:nvPr/>
          </p:nvSpPr>
          <p:spPr bwMode="auto">
            <a:xfrm rot="5400000">
              <a:off x="5296" y="2045"/>
              <a:ext cx="271" cy="113"/>
            </a:xfrm>
            <a:prstGeom prst="rect">
              <a:avLst/>
            </a:prstGeom>
            <a:solidFill>
              <a:schemeClr val="bg1"/>
            </a:solidFill>
            <a:ln w="28575">
              <a:solidFill>
                <a:schemeClr val="tx1"/>
              </a:solidFill>
              <a:miter lim="800000"/>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52" name="Oval 72"/>
            <p:cNvSpPr>
              <a:spLocks noChangeArrowheads="1"/>
            </p:cNvSpPr>
            <p:nvPr/>
          </p:nvSpPr>
          <p:spPr bwMode="auto">
            <a:xfrm>
              <a:off x="3381" y="2333"/>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53" name="Oval 73"/>
            <p:cNvSpPr>
              <a:spLocks noChangeArrowheads="1"/>
            </p:cNvSpPr>
            <p:nvPr/>
          </p:nvSpPr>
          <p:spPr bwMode="auto">
            <a:xfrm>
              <a:off x="5404" y="2330"/>
              <a:ext cx="45" cy="45"/>
            </a:xfrm>
            <a:prstGeom prst="ellipse">
              <a:avLst/>
            </a:prstGeom>
            <a:solidFill>
              <a:schemeClr val="tx1"/>
            </a:solidFill>
            <a:ln w="12700">
              <a:solidFill>
                <a:schemeClr val="tx1"/>
              </a:solidFill>
              <a:round/>
              <a:headEnd/>
              <a:tailEnd/>
            </a:ln>
          </p:spPr>
          <p:txBody>
            <a:bodyPr lIns="0" anchor="ctr">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endParaRPr lang="zh-CN" altLang="en-US" sz="3200"/>
            </a:p>
          </p:txBody>
        </p:sp>
        <p:sp>
          <p:nvSpPr>
            <p:cNvPr id="54" name="Line 75"/>
            <p:cNvSpPr>
              <a:spLocks noChangeShapeType="1"/>
            </p:cNvSpPr>
            <p:nvPr/>
          </p:nvSpPr>
          <p:spPr bwMode="auto">
            <a:xfrm flipH="1">
              <a:off x="5425" y="2356"/>
              <a:ext cx="113"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Line 76"/>
            <p:cNvSpPr>
              <a:spLocks noChangeShapeType="1"/>
            </p:cNvSpPr>
            <p:nvPr/>
          </p:nvSpPr>
          <p:spPr bwMode="auto">
            <a:xfrm>
              <a:off x="3295" y="2359"/>
              <a:ext cx="0" cy="1225"/>
            </a:xfrm>
            <a:prstGeom prst="line">
              <a:avLst/>
            </a:prstGeom>
            <a:noFill/>
            <a:ln w="38100">
              <a:solidFill>
                <a:srgbClr val="E61117"/>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 name="Line 77"/>
            <p:cNvSpPr>
              <a:spLocks noChangeShapeType="1"/>
            </p:cNvSpPr>
            <p:nvPr/>
          </p:nvSpPr>
          <p:spPr bwMode="auto">
            <a:xfrm>
              <a:off x="5525" y="2359"/>
              <a:ext cx="0" cy="12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Text Box 78"/>
            <p:cNvSpPr txBox="1">
              <a:spLocks noChangeArrowheads="1"/>
            </p:cNvSpPr>
            <p:nvPr/>
          </p:nvSpPr>
          <p:spPr bwMode="auto">
            <a:xfrm>
              <a:off x="3093" y="3510"/>
              <a:ext cx="31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r" eaLnBrk="1" hangingPunct="1"/>
              <a:r>
                <a:rPr lang="de-DE" altLang="zh-CN" sz="2400">
                  <a:latin typeface="VW Headline OT-Book" pitchFamily="34" charset="0"/>
                </a:rPr>
                <a:t>+</a:t>
              </a:r>
            </a:p>
          </p:txBody>
        </p:sp>
        <p:sp>
          <p:nvSpPr>
            <p:cNvPr id="58" name="Text Box 79"/>
            <p:cNvSpPr txBox="1">
              <a:spLocks noChangeArrowheads="1"/>
            </p:cNvSpPr>
            <p:nvPr/>
          </p:nvSpPr>
          <p:spPr bwMode="auto">
            <a:xfrm>
              <a:off x="5315" y="3339"/>
              <a:ext cx="3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algn="r" eaLnBrk="1" hangingPunct="1"/>
              <a:r>
                <a:rPr lang="de-DE" altLang="zh-CN" sz="3200">
                  <a:latin typeface="VW Headline OT-Book" pitchFamily="34" charset="0"/>
                </a:rPr>
                <a:t>_</a:t>
              </a:r>
            </a:p>
          </p:txBody>
        </p:sp>
        <p:sp>
          <p:nvSpPr>
            <p:cNvPr id="59" name="Line 83"/>
            <p:cNvSpPr>
              <a:spLocks noChangeShapeType="1"/>
            </p:cNvSpPr>
            <p:nvPr/>
          </p:nvSpPr>
          <p:spPr bwMode="auto">
            <a:xfrm>
              <a:off x="3388" y="2364"/>
              <a:ext cx="739" cy="1206"/>
            </a:xfrm>
            <a:prstGeom prst="line">
              <a:avLst/>
            </a:prstGeom>
            <a:noFill/>
            <a:ln w="19050">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a:lstStyle/>
            <a:p>
              <a:endParaRPr lang="zh-CN" altLang="en-US"/>
            </a:p>
          </p:txBody>
        </p:sp>
        <p:sp>
          <p:nvSpPr>
            <p:cNvPr id="60" name="Line 84"/>
            <p:cNvSpPr>
              <a:spLocks noChangeShapeType="1"/>
            </p:cNvSpPr>
            <p:nvPr/>
          </p:nvSpPr>
          <p:spPr bwMode="auto">
            <a:xfrm flipH="1">
              <a:off x="4694" y="2364"/>
              <a:ext cx="720" cy="1215"/>
            </a:xfrm>
            <a:prstGeom prst="line">
              <a:avLst/>
            </a:prstGeom>
            <a:noFill/>
            <a:ln w="19050">
              <a:solidFill>
                <a:schemeClr val="tx1"/>
              </a:solidFill>
              <a:round/>
              <a:headEnd/>
              <a:tailEnd/>
            </a:ln>
            <a:effectLst>
              <a:outerShdw dist="12700" dir="5400000" algn="ctr" rotWithShape="0">
                <a:schemeClr val="bg1"/>
              </a:outerShdw>
            </a:effectLst>
            <a:extLst>
              <a:ext uri="{909E8E84-426E-40DD-AFC4-6F175D3DCCD1}">
                <a14:hiddenFill xmlns:a14="http://schemas.microsoft.com/office/drawing/2010/main">
                  <a:noFill/>
                </a14:hiddenFill>
              </a:ext>
            </a:extLst>
          </p:spPr>
          <p:txBody>
            <a:bodyPr/>
            <a:lstStyle/>
            <a:p>
              <a:endParaRPr lang="zh-CN" altLang="en-US"/>
            </a:p>
          </p:txBody>
        </p:sp>
        <p:sp>
          <p:nvSpPr>
            <p:cNvPr id="61" name="Line 87"/>
            <p:cNvSpPr>
              <a:spLocks noChangeShapeType="1"/>
            </p:cNvSpPr>
            <p:nvPr/>
          </p:nvSpPr>
          <p:spPr bwMode="auto">
            <a:xfrm>
              <a:off x="4309" y="2573"/>
              <a:ext cx="227" cy="0"/>
            </a:xfrm>
            <a:prstGeom prst="line">
              <a:avLst/>
            </a:prstGeom>
            <a:noFill/>
            <a:ln w="38100">
              <a:solidFill>
                <a:srgbClr val="E61117"/>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62" name="Rectangle 11"/>
          <p:cNvSpPr txBox="1">
            <a:spLocks noChangeArrowheads="1"/>
          </p:cNvSpPr>
          <p:nvPr/>
        </p:nvSpPr>
        <p:spPr bwMode="auto">
          <a:xfrm>
            <a:off x="1698337" y="1562245"/>
            <a:ext cx="8780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hangingPunct="1">
              <a:spcBef>
                <a:spcPts val="1325"/>
              </a:spcBef>
            </a:pPr>
            <a:r>
              <a:rPr lang="zh-CN" altLang="en-US" sz="2200" b="1" dirty="0">
                <a:solidFill>
                  <a:srgbClr val="000000"/>
                </a:solidFill>
                <a:latin typeface="微软雅黑" panose="020B0503020204020204" pitchFamily="34" charset="-122"/>
                <a:ea typeface="微软雅黑" panose="020B0503020204020204" pitchFamily="34" charset="-122"/>
              </a:rPr>
              <a:t>示例：</a:t>
            </a:r>
            <a:r>
              <a:rPr lang="en-US" altLang="zh-CN" sz="2200" b="1" dirty="0">
                <a:solidFill>
                  <a:srgbClr val="000000"/>
                </a:solidFill>
                <a:latin typeface="微软雅黑" panose="020B0503020204020204" pitchFamily="34" charset="-122"/>
                <a:ea typeface="微软雅黑" panose="020B0503020204020204" pitchFamily="34" charset="-122"/>
              </a:rPr>
              <a:t>288 V</a:t>
            </a:r>
            <a:r>
              <a:rPr lang="zh-CN" altLang="en-US" sz="2200" b="1" dirty="0">
                <a:solidFill>
                  <a:srgbClr val="000000"/>
                </a:solidFill>
                <a:latin typeface="微软雅黑" panose="020B0503020204020204" pitchFamily="34" charset="-122"/>
                <a:ea typeface="微软雅黑" panose="020B0503020204020204" pitchFamily="34" charset="-122"/>
              </a:rPr>
              <a:t>直流电压造成的电气事故</a:t>
            </a:r>
          </a:p>
        </p:txBody>
      </p:sp>
      <p:sp>
        <p:nvSpPr>
          <p:cNvPr id="64" name="矩形 63"/>
          <p:cNvSpPr/>
          <p:nvPr/>
        </p:nvSpPr>
        <p:spPr>
          <a:xfrm>
            <a:off x="0" y="4977"/>
            <a:ext cx="3775393" cy="707886"/>
          </a:xfrm>
          <a:prstGeom prst="rect">
            <a:avLst/>
          </a:prstGeom>
        </p:spPr>
        <p:txBody>
          <a:bodyPr wrap="none">
            <a:spAutoFit/>
          </a:bodyPr>
          <a:lstStyle/>
          <a:p>
            <a:pPr lvl="0"/>
            <a:r>
              <a:rPr lang="zh-CN" altLang="en-US" sz="4000" dirty="0">
                <a:solidFill>
                  <a:prstClr val="black"/>
                </a:solidFill>
                <a:latin typeface="等线 Light" panose="020F0302020204030204"/>
                <a:ea typeface="等线 Light" panose="02010600030101010101" pitchFamily="2" charset="-122"/>
              </a:rPr>
              <a:t>一、危险的电流</a:t>
            </a:r>
            <a:endParaRPr lang="zh-CN" altLang="en-US" dirty="0">
              <a:solidFill>
                <a:prstClr val="black"/>
              </a:solidFill>
            </a:endParaRPr>
          </a:p>
        </p:txBody>
      </p:sp>
    </p:spTree>
    <p:extLst>
      <p:ext uri="{BB962C8B-B14F-4D97-AF65-F5344CB8AC3E}">
        <p14:creationId xmlns:p14="http://schemas.microsoft.com/office/powerpoint/2010/main" val="1235417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490519" y="2795011"/>
            <a:ext cx="8604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6800" rIns="90000" bIns="46800">
            <a:spAutoFit/>
          </a:bodyPr>
          <a:lstStyle>
            <a:lvl1pPr marL="363538" indent="-363538"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marL="363538" marR="0" lvl="0" indent="-363538"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zh-CN" sz="2200" b="1" i="0" u="none" strike="noStrike" kern="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4" name="Rectangle 7"/>
          <p:cNvSpPr>
            <a:spLocks noChangeArrowheads="1"/>
          </p:cNvSpPr>
          <p:nvPr/>
        </p:nvSpPr>
        <p:spPr bwMode="auto">
          <a:xfrm>
            <a:off x="996734" y="1994188"/>
            <a:ext cx="86042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fontAlgn="base" hangingPunct="1">
              <a:lnSpc>
                <a:spcPts val="2500"/>
              </a:lnSpc>
              <a:spcBef>
                <a:spcPts val="1200"/>
              </a:spcBef>
              <a:spcAft>
                <a:spcPct val="0"/>
              </a:spcAft>
              <a:buFont typeface="Arial" panose="020B0604020202020204" pitchFamily="34" charset="0"/>
              <a:buNone/>
            </a:pPr>
            <a:r>
              <a:rPr lang="zh-CN" altLang="en-US" sz="1800" b="1" smtClean="0">
                <a:solidFill>
                  <a:srgbClr val="000000"/>
                </a:solidFill>
                <a:latin typeface="微软雅黑" panose="020B0503020204020204" pitchFamily="34" charset="-122"/>
                <a:ea typeface="微软雅黑" panose="020B0503020204020204" pitchFamily="34" charset="-122"/>
              </a:rPr>
              <a:t>发生静态短路的热效应：</a:t>
            </a:r>
            <a:endParaRPr lang="en-US" altLang="zh-CN" sz="1800" b="1" smtClean="0">
              <a:solidFill>
                <a:srgbClr val="000000"/>
              </a:solidFill>
              <a:latin typeface="微软雅黑" panose="020B0503020204020204" pitchFamily="34" charset="-122"/>
              <a:ea typeface="微软雅黑" panose="020B0503020204020204" pitchFamily="34" charset="-122"/>
            </a:endParaRPr>
          </a:p>
          <a:p>
            <a:pPr eaLnBrk="1" fontAlgn="base" hangingPunct="1">
              <a:lnSpc>
                <a:spcPts val="2500"/>
              </a:lnSpc>
              <a:spcBef>
                <a:spcPts val="1200"/>
              </a:spcBef>
              <a:spcAft>
                <a:spcPct val="0"/>
              </a:spcAft>
              <a:buFont typeface="Arial" panose="020B0604020202020204" pitchFamily="34" charset="0"/>
              <a:buNone/>
            </a:pPr>
            <a:r>
              <a:rPr lang="zh-CN" altLang="en-US" sz="1800" smtClean="0">
                <a:solidFill>
                  <a:srgbClr val="000000"/>
                </a:solidFill>
                <a:latin typeface="微软雅黑" panose="020B0503020204020204" pitchFamily="34" charset="-122"/>
                <a:ea typeface="微软雅黑" panose="020B0503020204020204" pitchFamily="34" charset="-122"/>
              </a:rPr>
              <a:t>工具急剧发热，会导致材料熔化，从而可能发生烧伤事故！</a:t>
            </a:r>
            <a:endParaRPr lang="de-DE" altLang="zh-CN" sz="1800" smtClean="0">
              <a:solidFill>
                <a:srgbClr val="000000"/>
              </a:solidFill>
              <a:latin typeface="微软雅黑" panose="020B0503020204020204" pitchFamily="34" charset="-122"/>
              <a:ea typeface="微软雅黑" panose="020B0503020204020204" pitchFamily="34" charset="-122"/>
            </a:endParaRPr>
          </a:p>
          <a:p>
            <a:pPr eaLnBrk="1" fontAlgn="base" hangingPunct="1">
              <a:lnSpc>
                <a:spcPts val="2500"/>
              </a:lnSpc>
              <a:spcBef>
                <a:spcPts val="1200"/>
              </a:spcBef>
              <a:spcAft>
                <a:spcPct val="0"/>
              </a:spcAft>
              <a:buFont typeface="Arial" panose="020B0604020202020204" pitchFamily="34" charset="0"/>
              <a:buNone/>
            </a:pPr>
            <a:r>
              <a:rPr lang="zh-CN" altLang="en-US" sz="1800" b="1" smtClean="0">
                <a:solidFill>
                  <a:srgbClr val="000000"/>
                </a:solidFill>
                <a:latin typeface="微软雅黑" panose="020B0503020204020204" pitchFamily="34" charset="-122"/>
                <a:ea typeface="微软雅黑" panose="020B0503020204020204" pitchFamily="34" charset="-122"/>
              </a:rPr>
              <a:t>由于短路引起火花：</a:t>
            </a:r>
          </a:p>
          <a:p>
            <a:pPr eaLnBrk="1" fontAlgn="base" hangingPunct="1">
              <a:lnSpc>
                <a:spcPts val="2500"/>
              </a:lnSpc>
              <a:spcBef>
                <a:spcPts val="1200"/>
              </a:spcBef>
              <a:spcAft>
                <a:spcPct val="0"/>
              </a:spcAft>
              <a:buFont typeface="Arial" panose="020B0604020202020204" pitchFamily="34" charset="0"/>
              <a:buNone/>
            </a:pPr>
            <a:r>
              <a:rPr lang="zh-CN" altLang="en-US" sz="1800" smtClean="0">
                <a:solidFill>
                  <a:srgbClr val="000000"/>
                </a:solidFill>
                <a:latin typeface="微软雅黑" panose="020B0503020204020204" pitchFamily="34" charset="-122"/>
                <a:ea typeface="微软雅黑" panose="020B0503020204020204" pitchFamily="34" charset="-122"/>
              </a:rPr>
              <a:t>金属很快熔化，产生飞溅的火花，飞溅出来的金属颗粒温度超过</a:t>
            </a:r>
            <a:r>
              <a:rPr lang="de-DE" altLang="zh-CN" sz="1800" smtClean="0">
                <a:solidFill>
                  <a:srgbClr val="000000"/>
                </a:solidFill>
                <a:latin typeface="微软雅黑" panose="020B0503020204020204" pitchFamily="34" charset="-122"/>
                <a:ea typeface="微软雅黑" panose="020B0503020204020204" pitchFamily="34" charset="-122"/>
              </a:rPr>
              <a:t>5000 ℃</a:t>
            </a:r>
            <a:r>
              <a:rPr lang="zh-CN" altLang="en-US" sz="1800" smtClean="0">
                <a:solidFill>
                  <a:srgbClr val="000000"/>
                </a:solidFill>
                <a:latin typeface="微软雅黑" panose="020B0503020204020204" pitchFamily="34" charset="-122"/>
                <a:ea typeface="微软雅黑" panose="020B0503020204020204" pitchFamily="34" charset="-122"/>
              </a:rPr>
              <a:t>！</a:t>
            </a:r>
            <a:r>
              <a:rPr lang="de-DE" altLang="zh-CN" sz="1800" smtClean="0">
                <a:solidFill>
                  <a:srgbClr val="000000"/>
                </a:solidFill>
                <a:latin typeface="微软雅黑" panose="020B0503020204020204" pitchFamily="34" charset="-122"/>
                <a:ea typeface="微软雅黑" panose="020B0503020204020204" pitchFamily="34" charset="-122"/>
              </a:rPr>
              <a:t/>
            </a:r>
            <a:br>
              <a:rPr lang="de-DE" altLang="zh-CN" sz="1800" smtClean="0">
                <a:solidFill>
                  <a:srgbClr val="000000"/>
                </a:solidFill>
                <a:latin typeface="微软雅黑" panose="020B0503020204020204" pitchFamily="34" charset="-122"/>
                <a:ea typeface="微软雅黑" panose="020B0503020204020204" pitchFamily="34" charset="-122"/>
              </a:rPr>
            </a:br>
            <a:r>
              <a:rPr lang="zh-CN" altLang="en-US" sz="1800" smtClean="0">
                <a:solidFill>
                  <a:srgbClr val="000000"/>
                </a:solidFill>
                <a:latin typeface="微软雅黑" panose="020B0503020204020204" pitchFamily="34" charset="-122"/>
                <a:ea typeface="微软雅黑" panose="020B0503020204020204" pitchFamily="34" charset="-122"/>
              </a:rPr>
              <a:t>可能引起烧伤以及严重伤害眼睛！</a:t>
            </a:r>
            <a:endParaRPr lang="de-DE" altLang="zh-CN" sz="1800" smtClean="0">
              <a:solidFill>
                <a:srgbClr val="000000"/>
              </a:solidFill>
              <a:latin typeface="微软雅黑" panose="020B0503020204020204" pitchFamily="34" charset="-122"/>
              <a:ea typeface="微软雅黑" panose="020B0503020204020204" pitchFamily="34" charset="-122"/>
            </a:endParaRPr>
          </a:p>
          <a:p>
            <a:pPr eaLnBrk="1" fontAlgn="base" hangingPunct="1">
              <a:lnSpc>
                <a:spcPts val="2500"/>
              </a:lnSpc>
              <a:spcBef>
                <a:spcPts val="1200"/>
              </a:spcBef>
              <a:spcAft>
                <a:spcPct val="0"/>
              </a:spcAft>
              <a:buFont typeface="Arial" panose="020B0604020202020204" pitchFamily="34" charset="0"/>
              <a:buNone/>
            </a:pPr>
            <a:r>
              <a:rPr lang="zh-CN" altLang="en-US" sz="1800" b="1" smtClean="0">
                <a:solidFill>
                  <a:srgbClr val="000000"/>
                </a:solidFill>
                <a:latin typeface="微软雅黑" panose="020B0503020204020204" pitchFamily="34" charset="-122"/>
                <a:ea typeface="微软雅黑" panose="020B0503020204020204" pitchFamily="34" charset="-122"/>
              </a:rPr>
              <a:t>带电高压线路接通和断开时所产生的弧光：</a:t>
            </a:r>
          </a:p>
          <a:p>
            <a:pPr eaLnBrk="1" fontAlgn="base" hangingPunct="1">
              <a:lnSpc>
                <a:spcPts val="2500"/>
              </a:lnSpc>
              <a:spcBef>
                <a:spcPts val="1200"/>
              </a:spcBef>
              <a:spcAft>
                <a:spcPct val="0"/>
              </a:spcAft>
              <a:buFont typeface="Arial" panose="020B0604020202020204" pitchFamily="34" charset="0"/>
              <a:buNone/>
            </a:pPr>
            <a:r>
              <a:rPr lang="zh-CN" altLang="en-US" sz="1800" smtClean="0">
                <a:solidFill>
                  <a:srgbClr val="000000"/>
                </a:solidFill>
                <a:latin typeface="微软雅黑" panose="020B0503020204020204" pitchFamily="34" charset="-122"/>
                <a:ea typeface="微软雅黑" panose="020B0503020204020204" pitchFamily="34" charset="-122"/>
              </a:rPr>
              <a:t>光辐射可能造成电光性眼炎！</a:t>
            </a:r>
          </a:p>
        </p:txBody>
      </p:sp>
      <p:sp>
        <p:nvSpPr>
          <p:cNvPr id="5" name="Rectangle 11"/>
          <p:cNvSpPr txBox="1">
            <a:spLocks noChangeArrowheads="1"/>
          </p:cNvSpPr>
          <p:nvPr/>
        </p:nvSpPr>
        <p:spPr bwMode="auto">
          <a:xfrm>
            <a:off x="908628" y="966500"/>
            <a:ext cx="8780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fontAlgn="base" hangingPunct="1">
              <a:spcBef>
                <a:spcPts val="1325"/>
              </a:spcBef>
              <a:spcAft>
                <a:spcPct val="0"/>
              </a:spcAft>
              <a:buFont typeface="Arial" panose="020B0604020202020204" pitchFamily="34" charset="0"/>
              <a:buNone/>
            </a:pPr>
            <a:r>
              <a:rPr lang="zh-CN" altLang="en-US" sz="2200" b="1" dirty="0" smtClean="0">
                <a:solidFill>
                  <a:srgbClr val="000000"/>
                </a:solidFill>
                <a:latin typeface="微软雅黑" panose="020B0503020204020204" pitchFamily="34" charset="-122"/>
                <a:ea typeface="微软雅黑" panose="020B0503020204020204" pitchFamily="34" charset="-122"/>
              </a:rPr>
              <a:t>电流未经过人体的电气事故</a:t>
            </a:r>
          </a:p>
        </p:txBody>
      </p:sp>
      <p:sp>
        <p:nvSpPr>
          <p:cNvPr id="7" name="矩形 6"/>
          <p:cNvSpPr/>
          <p:nvPr/>
        </p:nvSpPr>
        <p:spPr>
          <a:xfrm>
            <a:off x="0" y="4908"/>
            <a:ext cx="341632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j-cs"/>
              </a:rPr>
              <a:t>二、电击及事故后果</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093055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213428" y="1525155"/>
            <a:ext cx="8640763"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fontAlgn="base">
              <a:lnSpc>
                <a:spcPts val="2500"/>
              </a:lnSpc>
              <a:spcBef>
                <a:spcPts val="600"/>
              </a:spcBef>
              <a:spcAft>
                <a:spcPct val="0"/>
              </a:spcAft>
              <a:buFont typeface="Arial" panose="020B0604020202020204" pitchFamily="34" charset="0"/>
              <a:buNone/>
              <a:defRPr/>
            </a:pPr>
            <a:r>
              <a:rPr lang="zh-CN" altLang="en-US" b="1" noProof="1">
                <a:solidFill>
                  <a:srgbClr val="000000"/>
                </a:solidFill>
                <a:latin typeface="微软雅黑" panose="020B0503020204020204" pitchFamily="34" charset="-122"/>
                <a:ea typeface="微软雅黑" panose="020B0503020204020204" pitchFamily="34" charset="-122"/>
              </a:rPr>
              <a:t>电击效应：</a:t>
            </a:r>
            <a:r>
              <a:rPr lang="de-DE" altLang="zh-CN" b="1" dirty="0">
                <a:solidFill>
                  <a:srgbClr val="000000"/>
                </a:solidFill>
                <a:latin typeface="微软雅黑" panose="020B0503020204020204" pitchFamily="34" charset="-122"/>
                <a:ea typeface="微软雅黑" panose="020B0503020204020204" pitchFamily="34" charset="-122"/>
              </a:rPr>
              <a:t/>
            </a:r>
            <a:br>
              <a:rPr lang="de-DE" altLang="zh-CN" b="1" dirty="0">
                <a:solidFill>
                  <a:srgbClr val="000000"/>
                </a:solidFill>
                <a:latin typeface="微软雅黑" panose="020B0503020204020204" pitchFamily="34" charset="-122"/>
                <a:ea typeface="微软雅黑" panose="020B0503020204020204" pitchFamily="34" charset="-122"/>
              </a:rPr>
            </a:br>
            <a:r>
              <a:rPr lang="zh-CN" altLang="de-DE" sz="1600" noProof="1">
                <a:solidFill>
                  <a:srgbClr val="000000"/>
                </a:solidFill>
                <a:latin typeface="微软雅黑" panose="020B0503020204020204" pitchFamily="34" charset="-122"/>
                <a:ea typeface="微软雅黑" panose="020B0503020204020204" pitchFamily="34" charset="-122"/>
              </a:rPr>
              <a:t>电流</a:t>
            </a:r>
            <a:r>
              <a:rPr lang="zh-CN" altLang="en-US" sz="1600" noProof="1">
                <a:solidFill>
                  <a:srgbClr val="000000"/>
                </a:solidFill>
                <a:latin typeface="微软雅黑" panose="020B0503020204020204" pitchFamily="34" charset="-122"/>
                <a:ea typeface="微软雅黑" panose="020B0503020204020204" pitchFamily="34" charset="-122"/>
              </a:rPr>
              <a:t>低于导通限值时，会有相应的电击反应，从而容易因肢体不受控制和失去平衡而导致受伤。</a:t>
            </a:r>
            <a:endParaRPr lang="de-DE" altLang="zh-CN" noProof="1">
              <a:solidFill>
                <a:srgbClr val="000000"/>
              </a:solidFill>
              <a:latin typeface="微软雅黑" panose="020B0503020204020204" pitchFamily="34" charset="-122"/>
              <a:ea typeface="微软雅黑" panose="020B0503020204020204" pitchFamily="34" charset="-122"/>
            </a:endParaRPr>
          </a:p>
          <a:p>
            <a:pPr fontAlgn="base">
              <a:lnSpc>
                <a:spcPts val="2500"/>
              </a:lnSpc>
              <a:spcBef>
                <a:spcPts val="600"/>
              </a:spcBef>
              <a:spcAft>
                <a:spcPct val="0"/>
              </a:spcAft>
              <a:buFont typeface="Arial" panose="020B0604020202020204" pitchFamily="34" charset="0"/>
              <a:buNone/>
              <a:defRPr/>
            </a:pPr>
            <a:r>
              <a:rPr lang="zh-CN" altLang="en-US" b="1" noProof="1">
                <a:solidFill>
                  <a:srgbClr val="000000"/>
                </a:solidFill>
                <a:latin typeface="微软雅黑" panose="020B0503020204020204" pitchFamily="34" charset="-122"/>
                <a:ea typeface="微软雅黑" panose="020B0503020204020204" pitchFamily="34" charset="-122"/>
              </a:rPr>
              <a:t>热效应：</a:t>
            </a:r>
            <a:r>
              <a:rPr lang="de-DE" altLang="zh-CN" b="1" dirty="0">
                <a:solidFill>
                  <a:srgbClr val="000000"/>
                </a:solidFill>
                <a:latin typeface="微软雅黑" panose="020B0503020204020204" pitchFamily="34" charset="-122"/>
                <a:ea typeface="微软雅黑" panose="020B0503020204020204" pitchFamily="34" charset="-122"/>
              </a:rPr>
              <a:t/>
            </a:r>
            <a:br>
              <a:rPr lang="de-DE" altLang="zh-CN" b="1" dirty="0">
                <a:solidFill>
                  <a:srgbClr val="000000"/>
                </a:solidFill>
                <a:latin typeface="微软雅黑" panose="020B0503020204020204" pitchFamily="34" charset="-122"/>
                <a:ea typeface="微软雅黑" panose="020B0503020204020204" pitchFamily="34" charset="-122"/>
              </a:rPr>
            </a:br>
            <a:r>
              <a:rPr lang="zh-CN" altLang="en-US" sz="1600" noProof="1">
                <a:solidFill>
                  <a:srgbClr val="000000"/>
                </a:solidFill>
                <a:latin typeface="微软雅黑" panose="020B0503020204020204" pitchFamily="34" charset="-122"/>
                <a:ea typeface="微软雅黑" panose="020B0503020204020204" pitchFamily="34" charset="-122"/>
              </a:rPr>
              <a:t>电流导入导出点处会发生烧伤和焦化，也会发生内部烧伤。结果是导致肾脏负荷过大，甚至造成致命的伤害。</a:t>
            </a:r>
            <a:endParaRPr lang="de-DE" altLang="zh-CN" sz="1600" noProof="1">
              <a:solidFill>
                <a:srgbClr val="000000"/>
              </a:solidFill>
              <a:latin typeface="微软雅黑" panose="020B0503020204020204" pitchFamily="34" charset="-122"/>
              <a:ea typeface="微软雅黑" panose="020B0503020204020204" pitchFamily="34" charset="-122"/>
            </a:endParaRPr>
          </a:p>
          <a:p>
            <a:pPr fontAlgn="base">
              <a:lnSpc>
                <a:spcPts val="2500"/>
              </a:lnSpc>
              <a:spcBef>
                <a:spcPts val="600"/>
              </a:spcBef>
              <a:spcAft>
                <a:spcPct val="0"/>
              </a:spcAft>
              <a:buFont typeface="Arial" panose="020B0604020202020204" pitchFamily="34" charset="0"/>
              <a:buNone/>
              <a:defRPr/>
            </a:pPr>
            <a:r>
              <a:rPr lang="zh-CN" altLang="en-US" b="1" noProof="1">
                <a:solidFill>
                  <a:srgbClr val="000000"/>
                </a:solidFill>
                <a:latin typeface="微软雅黑" panose="020B0503020204020204" pitchFamily="34" charset="-122"/>
                <a:ea typeface="微软雅黑" panose="020B0503020204020204" pitchFamily="34" charset="-122"/>
              </a:rPr>
              <a:t>化学效应：</a:t>
            </a:r>
            <a:r>
              <a:rPr lang="de-DE" altLang="zh-CN" b="1" dirty="0">
                <a:solidFill>
                  <a:srgbClr val="000000"/>
                </a:solidFill>
                <a:latin typeface="微软雅黑" panose="020B0503020204020204" pitchFamily="34" charset="-122"/>
                <a:ea typeface="微软雅黑" panose="020B0503020204020204" pitchFamily="34" charset="-122"/>
              </a:rPr>
              <a:t/>
            </a:r>
            <a:br>
              <a:rPr lang="de-DE" altLang="zh-CN" b="1" dirty="0">
                <a:solidFill>
                  <a:srgbClr val="000000"/>
                </a:solidFill>
                <a:latin typeface="微软雅黑" panose="020B0503020204020204" pitchFamily="34" charset="-122"/>
                <a:ea typeface="微软雅黑" panose="020B0503020204020204" pitchFamily="34" charset="-122"/>
              </a:rPr>
            </a:br>
            <a:r>
              <a:rPr lang="zh-CN" altLang="en-US" sz="1600" noProof="1">
                <a:solidFill>
                  <a:srgbClr val="000000"/>
                </a:solidFill>
                <a:latin typeface="微软雅黑" panose="020B0503020204020204" pitchFamily="34" charset="-122"/>
                <a:ea typeface="微软雅黑" panose="020B0503020204020204" pitchFamily="34" charset="-122"/>
              </a:rPr>
              <a:t>血液和细胞液成为电解液并被电解。结果发生严重的中毒，中毒情况在几天后才能被发现，因此伤害极大</a:t>
            </a:r>
            <a:r>
              <a:rPr lang="zh-CN" altLang="en-US" noProof="1">
                <a:solidFill>
                  <a:srgbClr val="000000"/>
                </a:solidFill>
                <a:latin typeface="微软雅黑" panose="020B0503020204020204" pitchFamily="34" charset="-122"/>
                <a:ea typeface="微软雅黑" panose="020B0503020204020204" pitchFamily="34" charset="-122"/>
              </a:rPr>
              <a:t>。</a:t>
            </a:r>
            <a:endParaRPr lang="en-US" altLang="zh-CN" noProof="1">
              <a:solidFill>
                <a:srgbClr val="000000"/>
              </a:solidFill>
              <a:latin typeface="微软雅黑" panose="020B0503020204020204" pitchFamily="34" charset="-122"/>
              <a:ea typeface="微软雅黑" panose="020B0503020204020204" pitchFamily="34" charset="-122"/>
            </a:endParaRPr>
          </a:p>
          <a:p>
            <a:pPr marL="182880" indent="-182880" fontAlgn="base">
              <a:lnSpc>
                <a:spcPts val="2500"/>
              </a:lnSpc>
              <a:spcBef>
                <a:spcPts val="600"/>
              </a:spcBef>
              <a:spcAft>
                <a:spcPct val="0"/>
              </a:spcAft>
              <a:buFont typeface="Arial" panose="020B0604020202020204" pitchFamily="34" charset="0"/>
              <a:buNone/>
              <a:defRPr/>
            </a:pPr>
            <a:r>
              <a:rPr lang="zh-CN" altLang="en-US" b="1" noProof="1">
                <a:solidFill>
                  <a:srgbClr val="000000"/>
                </a:solidFill>
                <a:latin typeface="微软雅黑" panose="020B0503020204020204" pitchFamily="34" charset="-122"/>
                <a:ea typeface="微软雅黑" panose="020B0503020204020204" pitchFamily="34" charset="-122"/>
              </a:rPr>
              <a:t>肌肉刺激效应</a:t>
            </a:r>
          </a:p>
          <a:p>
            <a:pPr marL="182880" indent="-182880" fontAlgn="base">
              <a:lnSpc>
                <a:spcPts val="2500"/>
              </a:lnSpc>
              <a:spcBef>
                <a:spcPts val="600"/>
              </a:spcBef>
              <a:spcAft>
                <a:spcPct val="0"/>
              </a:spcAft>
              <a:buFontTx/>
              <a:buChar char="•"/>
              <a:defRPr/>
            </a:pPr>
            <a:r>
              <a:rPr lang="zh-CN" altLang="en-US" sz="1600" noProof="1">
                <a:solidFill>
                  <a:srgbClr val="000000"/>
                </a:solidFill>
                <a:latin typeface="微软雅黑" panose="020B0503020204020204" pitchFamily="34" charset="-122"/>
                <a:ea typeface="微软雅黑" panose="020B0503020204020204" pitchFamily="34" charset="-122"/>
              </a:rPr>
              <a:t>所有的身体功能和人体肌肉运动都是由大脑通过神经系统的电刺激来控制。如果通过人体的电流过高，肌肉开始抽搐，大脑再也无法控制肌肉组织。</a:t>
            </a:r>
            <a:endParaRPr lang="de-DE" altLang="zh-CN" sz="1600" noProof="1">
              <a:solidFill>
                <a:srgbClr val="000000"/>
              </a:solidFill>
              <a:latin typeface="微软雅黑" panose="020B0503020204020204" pitchFamily="34" charset="-122"/>
              <a:ea typeface="微软雅黑" panose="020B0503020204020204" pitchFamily="34" charset="-122"/>
            </a:endParaRPr>
          </a:p>
          <a:p>
            <a:pPr marL="182880" indent="-182880" fontAlgn="base">
              <a:lnSpc>
                <a:spcPts val="2500"/>
              </a:lnSpc>
              <a:spcBef>
                <a:spcPts val="600"/>
              </a:spcBef>
              <a:spcAft>
                <a:spcPct val="0"/>
              </a:spcAft>
              <a:buFontTx/>
              <a:buChar char="•"/>
              <a:defRPr/>
            </a:pPr>
            <a:r>
              <a:rPr lang="zh-CN" altLang="en-US" sz="1600" noProof="1">
                <a:solidFill>
                  <a:srgbClr val="000000"/>
                </a:solidFill>
                <a:latin typeface="微软雅黑" panose="020B0503020204020204" pitchFamily="34" charset="-122"/>
                <a:ea typeface="微软雅黑" panose="020B0503020204020204" pitchFamily="34" charset="-122"/>
              </a:rPr>
              <a:t>后果：例如，握紧的拳头再也无法打开或者移动。如果电流经过了胸腔，肺会产生痉挛（呼吸停止），心脏的跳动节奏会被中断（心室纤维化颤动，无法进行心脏的收缩扩张运动）。</a:t>
            </a:r>
            <a:endParaRPr lang="de-DE" altLang="zh-CN" noProof="1">
              <a:solidFill>
                <a:srgbClr val="000000"/>
              </a:solidFill>
              <a:latin typeface="微软雅黑" panose="020B0503020204020204" pitchFamily="34" charset="-122"/>
              <a:ea typeface="微软雅黑" panose="020B0503020204020204" pitchFamily="34" charset="-122"/>
            </a:endParaRPr>
          </a:p>
        </p:txBody>
      </p:sp>
      <p:sp>
        <p:nvSpPr>
          <p:cNvPr id="5" name="Rectangle 11"/>
          <p:cNvSpPr txBox="1">
            <a:spLocks noChangeArrowheads="1"/>
          </p:cNvSpPr>
          <p:nvPr/>
        </p:nvSpPr>
        <p:spPr bwMode="auto">
          <a:xfrm>
            <a:off x="1213428" y="1021918"/>
            <a:ext cx="8780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Arial" panose="020B0604020202020204" pitchFamily="34" charset="0"/>
                <a:ea typeface="宋体" panose="02010600030101010101" pitchFamily="2" charset="-122"/>
              </a:defRPr>
            </a:lvl1pPr>
            <a:lvl2pPr eaLnBrk="0" hangingPunct="0">
              <a:defRPr sz="1600">
                <a:solidFill>
                  <a:schemeClr val="tx1"/>
                </a:solidFill>
                <a:latin typeface="Arial" panose="020B0604020202020204" pitchFamily="34" charset="0"/>
                <a:ea typeface="宋体" panose="02010600030101010101" pitchFamily="2" charset="-122"/>
              </a:defRPr>
            </a:lvl2pPr>
            <a:lvl3pPr eaLnBrk="0" hangingPunct="0">
              <a:defRPr sz="1600">
                <a:solidFill>
                  <a:schemeClr val="tx1"/>
                </a:solidFill>
                <a:latin typeface="Arial" panose="020B0604020202020204" pitchFamily="34" charset="0"/>
                <a:ea typeface="宋体" panose="02010600030101010101" pitchFamily="2" charset="-122"/>
              </a:defRPr>
            </a:lvl3pPr>
            <a:lvl4pPr eaLnBrk="0" hangingPunct="0">
              <a:defRPr sz="1600">
                <a:solidFill>
                  <a:schemeClr val="tx1"/>
                </a:solidFill>
                <a:latin typeface="Arial" panose="020B0604020202020204" pitchFamily="34" charset="0"/>
                <a:ea typeface="宋体" panose="02010600030101010101" pitchFamily="2" charset="-122"/>
              </a:defRPr>
            </a:lvl4pPr>
            <a:lvl5pPr eaLnBrk="0" hangingPunct="0">
              <a:defRPr sz="1600">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sz="1600">
                <a:solidFill>
                  <a:schemeClr val="tx1"/>
                </a:solidFill>
                <a:latin typeface="Arial" panose="020B0604020202020204" pitchFamily="34" charset="0"/>
                <a:ea typeface="宋体" panose="02010600030101010101" pitchFamily="2" charset="-122"/>
              </a:defRPr>
            </a:lvl9pPr>
          </a:lstStyle>
          <a:p>
            <a:pPr eaLnBrk="1" fontAlgn="base" hangingPunct="1">
              <a:spcBef>
                <a:spcPts val="1325"/>
              </a:spcBef>
              <a:spcAft>
                <a:spcPct val="0"/>
              </a:spcAft>
              <a:buFont typeface="Arial" panose="020B0604020202020204" pitchFamily="34" charset="0"/>
              <a:buNone/>
            </a:pPr>
            <a:r>
              <a:rPr lang="zh-CN" altLang="en-US" sz="2200" b="1" dirty="0" smtClean="0">
                <a:solidFill>
                  <a:srgbClr val="000000"/>
                </a:solidFill>
                <a:latin typeface="微软雅黑" panose="020B0503020204020204" pitchFamily="34" charset="-122"/>
                <a:ea typeface="微软雅黑" panose="020B0503020204020204" pitchFamily="34" charset="-122"/>
              </a:rPr>
              <a:t>电流经过人体的事故效应</a:t>
            </a:r>
            <a:r>
              <a:rPr lang="zh-CN" altLang="en-US" sz="2200" b="1" dirty="0" smtClean="0">
                <a:solidFill>
                  <a:srgbClr val="000000"/>
                </a:solidFill>
                <a:latin typeface="微软雅黑" panose="020B0503020204020204" pitchFamily="34" charset="-122"/>
                <a:ea typeface="微软雅黑" panose="020B0503020204020204" pitchFamily="34" charset="-122"/>
              </a:rPr>
              <a:t>和后果</a:t>
            </a:r>
          </a:p>
        </p:txBody>
      </p:sp>
      <p:sp>
        <p:nvSpPr>
          <p:cNvPr id="6" name="矩形 5"/>
          <p:cNvSpPr/>
          <p:nvPr/>
        </p:nvSpPr>
        <p:spPr>
          <a:xfrm>
            <a:off x="0" y="4908"/>
            <a:ext cx="341632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8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cs typeface="+mj-cs"/>
              </a:rPr>
              <a:t>二、电击及事故后果</a:t>
            </a:r>
            <a:endParaRPr kumimoji="0" lang="zh-CN" alt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504053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noChangeArrowheads="1"/>
          </p:cNvSpPr>
          <p:nvPr/>
        </p:nvSpPr>
        <p:spPr bwMode="auto">
          <a:xfrm>
            <a:off x="215900" y="0"/>
            <a:ext cx="8770938"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cs typeface="+mj-cs"/>
              </a:defRPr>
            </a:lvl1pPr>
            <a:lvl2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2pPr>
            <a:lvl3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3pPr>
            <a:lvl4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4pPr>
            <a:lvl5pPr algn="l" rtl="0" eaLnBrk="0" fontAlgn="base" hangingPunct="0">
              <a:lnSpc>
                <a:spcPts val="3000"/>
              </a:lnSpc>
              <a:spcBef>
                <a:spcPct val="0"/>
              </a:spcBef>
              <a:spcAft>
                <a:spcPct val="0"/>
              </a:spcAft>
              <a:defRPr sz="2800" b="1">
                <a:solidFill>
                  <a:schemeClr val="tx1"/>
                </a:solidFill>
                <a:latin typeface="宋体" panose="02010600030101010101" pitchFamily="2" charset="-122"/>
                <a:ea typeface="宋体" panose="02010600030101010101" pitchFamily="2" charset="-122"/>
              </a:defRPr>
            </a:lvl5pPr>
            <a:lvl6pPr marL="457200" algn="l" rtl="0" fontAlgn="base">
              <a:lnSpc>
                <a:spcPts val="3000"/>
              </a:lnSpc>
              <a:spcBef>
                <a:spcPct val="0"/>
              </a:spcBef>
              <a:spcAft>
                <a:spcPct val="0"/>
              </a:spcAft>
              <a:defRPr sz="2800" b="1">
                <a:solidFill>
                  <a:schemeClr val="tx1"/>
                </a:solidFill>
                <a:latin typeface="Arial" panose="020B0604020202020204" pitchFamily="34" charset="0"/>
              </a:defRPr>
            </a:lvl6pPr>
            <a:lvl7pPr marL="914400" algn="l" rtl="0" fontAlgn="base">
              <a:lnSpc>
                <a:spcPts val="3000"/>
              </a:lnSpc>
              <a:spcBef>
                <a:spcPct val="0"/>
              </a:spcBef>
              <a:spcAft>
                <a:spcPct val="0"/>
              </a:spcAft>
              <a:defRPr sz="2800" b="1">
                <a:solidFill>
                  <a:schemeClr val="tx1"/>
                </a:solidFill>
                <a:latin typeface="Arial" panose="020B0604020202020204" pitchFamily="34" charset="0"/>
              </a:defRPr>
            </a:lvl7pPr>
            <a:lvl8pPr marL="1371600" algn="l" rtl="0" fontAlgn="base">
              <a:lnSpc>
                <a:spcPts val="3000"/>
              </a:lnSpc>
              <a:spcBef>
                <a:spcPct val="0"/>
              </a:spcBef>
              <a:spcAft>
                <a:spcPct val="0"/>
              </a:spcAft>
              <a:defRPr sz="2800" b="1">
                <a:solidFill>
                  <a:schemeClr val="tx1"/>
                </a:solidFill>
                <a:latin typeface="Arial" panose="020B0604020202020204" pitchFamily="34" charset="0"/>
              </a:defRPr>
            </a:lvl8pPr>
            <a:lvl9pPr marL="1828800" algn="l" rtl="0" fontAlgn="base">
              <a:lnSpc>
                <a:spcPts val="3000"/>
              </a:lnSpc>
              <a:spcBef>
                <a:spcPct val="0"/>
              </a:spcBef>
              <a:spcAft>
                <a:spcPct val="0"/>
              </a:spcAft>
              <a:defRPr sz="2800" b="1">
                <a:solidFill>
                  <a:schemeClr val="tx1"/>
                </a:solidFill>
                <a:latin typeface="Arial" panose="020B0604020202020204" pitchFamily="34" charset="0"/>
              </a:defRPr>
            </a:lvl9pPr>
          </a:lstStyle>
          <a:p>
            <a:r>
              <a:rPr lang="zh-CN" altLang="en-US" kern="0" smtClean="0">
                <a:latin typeface="微软雅黑" panose="020B0503020204020204" pitchFamily="34" charset="-122"/>
                <a:ea typeface="微软雅黑" panose="020B0503020204020204" pitchFamily="34" charset="-122"/>
              </a:rPr>
              <a:t>电动汽车安全防护</a:t>
            </a:r>
            <a:endParaRPr lang="zh-CN" altLang="en-US" kern="0" dirty="0" smtClean="0">
              <a:latin typeface="微软雅黑" panose="020B0503020204020204" pitchFamily="34" charset="-122"/>
              <a:ea typeface="微软雅黑" panose="020B0503020204020204" pitchFamily="34" charset="-122"/>
            </a:endParaRPr>
          </a:p>
        </p:txBody>
      </p:sp>
      <p:sp>
        <p:nvSpPr>
          <p:cNvPr id="16" name="Content Placeholder 2"/>
          <p:cNvSpPr txBox="1">
            <a:spLocks noChangeArrowheads="1"/>
          </p:cNvSpPr>
          <p:nvPr/>
        </p:nvSpPr>
        <p:spPr bwMode="auto">
          <a:xfrm>
            <a:off x="914688" y="1810326"/>
            <a:ext cx="878046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6800" rIns="90000" bIns="46800" numCol="1" anchor="t" anchorCtr="0" compatLnSpc="1">
            <a:prstTxWarp prst="textNoShape">
              <a:avLst/>
            </a:prstTxWarp>
            <a:spAutoFit/>
          </a:bodyPr>
          <a:lstStyle>
            <a:lvl1pPr marL="342900" indent="-342900" algn="l" rtl="0" eaLnBrk="0" fontAlgn="base" hangingPunct="0">
              <a:spcBef>
                <a:spcPct val="50000"/>
              </a:spcBef>
              <a:spcAft>
                <a:spcPct val="0"/>
              </a:spcAft>
              <a:buChar char="•"/>
              <a:defRPr sz="2200" b="1">
                <a:solidFill>
                  <a:schemeClr val="tx1"/>
                </a:solidFill>
                <a:latin typeface="宋体" panose="02010600030101010101" pitchFamily="2" charset="-122"/>
                <a:ea typeface="宋体" panose="02010600030101010101" pitchFamily="2" charset="-122"/>
                <a:cs typeface="+mn-cs"/>
              </a:defRPr>
            </a:lvl1pPr>
            <a:lvl2pPr marL="355600" indent="-169863"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2pPr>
            <a:lvl3pPr marL="706438" indent="-169863"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3pPr>
            <a:lvl4pPr marL="1073150" indent="-187325"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4pPr>
            <a:lvl5pPr marL="1439863" indent="-187325" algn="l" rtl="0" eaLnBrk="0" fontAlgn="base" hangingPunct="0">
              <a:spcBef>
                <a:spcPct val="50000"/>
              </a:spcBef>
              <a:spcAft>
                <a:spcPct val="0"/>
              </a:spcAft>
              <a:buChar char="–"/>
              <a:defRPr sz="2200">
                <a:solidFill>
                  <a:schemeClr val="tx1"/>
                </a:solidFill>
                <a:latin typeface="宋体" panose="02010600030101010101" pitchFamily="2" charset="-122"/>
                <a:ea typeface="宋体" panose="02010600030101010101" pitchFamily="2" charset="-122"/>
              </a:defRPr>
            </a:lvl5pPr>
            <a:lvl6pPr marL="1897380" indent="-187325" algn="l" rtl="0" fontAlgn="base">
              <a:spcBef>
                <a:spcPct val="50000"/>
              </a:spcBef>
              <a:spcAft>
                <a:spcPct val="0"/>
              </a:spcAft>
              <a:buChar char="–"/>
              <a:defRPr sz="2200">
                <a:solidFill>
                  <a:schemeClr val="tx1"/>
                </a:solidFill>
                <a:latin typeface="+mn-lt"/>
              </a:defRPr>
            </a:lvl6pPr>
            <a:lvl7pPr marL="2354580" indent="-187325" algn="l" rtl="0" fontAlgn="base">
              <a:spcBef>
                <a:spcPct val="50000"/>
              </a:spcBef>
              <a:spcAft>
                <a:spcPct val="0"/>
              </a:spcAft>
              <a:buChar char="–"/>
              <a:defRPr sz="2200">
                <a:solidFill>
                  <a:schemeClr val="tx1"/>
                </a:solidFill>
                <a:latin typeface="+mn-lt"/>
              </a:defRPr>
            </a:lvl7pPr>
            <a:lvl8pPr marL="2811780" indent="-187325" algn="l" rtl="0" fontAlgn="base">
              <a:spcBef>
                <a:spcPct val="50000"/>
              </a:spcBef>
              <a:spcAft>
                <a:spcPct val="0"/>
              </a:spcAft>
              <a:buChar char="–"/>
              <a:defRPr sz="2200">
                <a:solidFill>
                  <a:schemeClr val="tx1"/>
                </a:solidFill>
                <a:latin typeface="+mn-lt"/>
              </a:defRPr>
            </a:lvl8pPr>
            <a:lvl9pPr marL="3268980" indent="-187325" algn="l" rtl="0" fontAlgn="base">
              <a:spcBef>
                <a:spcPct val="50000"/>
              </a:spcBef>
              <a:spcAft>
                <a:spcPct val="0"/>
              </a:spcAft>
              <a:buChar char="–"/>
              <a:defRPr sz="2200">
                <a:solidFill>
                  <a:schemeClr val="tx1"/>
                </a:solidFill>
                <a:latin typeface="+mn-lt"/>
              </a:defRPr>
            </a:lvl9pPr>
          </a:lstStyle>
          <a:p>
            <a:r>
              <a:rPr lang="zh-CN" altLang="en-US" sz="2000" kern="0" dirty="0" smtClean="0">
                <a:latin typeface="微软雅黑" panose="020B0503020204020204" pitchFamily="34" charset="-122"/>
                <a:ea typeface="微软雅黑" panose="020B0503020204020204" pitchFamily="34" charset="-122"/>
              </a:rPr>
              <a:t>护目镜</a:t>
            </a:r>
            <a:endParaRPr lang="en-US" altLang="zh-CN" sz="2000" kern="0" dirty="0" smtClean="0">
              <a:latin typeface="微软雅黑" panose="020B0503020204020204" pitchFamily="34" charset="-122"/>
              <a:ea typeface="微软雅黑" panose="020B0503020204020204" pitchFamily="34" charset="-122"/>
            </a:endParaRPr>
          </a:p>
          <a:p>
            <a:r>
              <a:rPr lang="zh-CN" altLang="en-US" sz="2000" kern="0" dirty="0" smtClean="0">
                <a:latin typeface="微软雅黑" panose="020B0503020204020204" pitchFamily="34" charset="-122"/>
                <a:ea typeface="微软雅黑" panose="020B0503020204020204" pitchFamily="34" charset="-122"/>
              </a:rPr>
              <a:t>绝缘的安全工作鞋</a:t>
            </a:r>
            <a:endParaRPr lang="de-DE" altLang="zh-CN" sz="2000" kern="0" dirty="0" smtClean="0">
              <a:latin typeface="微软雅黑" panose="020B0503020204020204" pitchFamily="34" charset="-122"/>
              <a:ea typeface="微软雅黑" panose="020B0503020204020204" pitchFamily="34" charset="-122"/>
            </a:endParaRPr>
          </a:p>
          <a:p>
            <a:r>
              <a:rPr lang="zh-CN" altLang="en-US" sz="2000" kern="0" dirty="0" smtClean="0">
                <a:latin typeface="微软雅黑" panose="020B0503020204020204" pitchFamily="34" charset="-122"/>
                <a:ea typeface="微软雅黑" panose="020B0503020204020204" pitchFamily="34" charset="-122"/>
              </a:rPr>
              <a:t>耐酸的绝缘安全手套（检查）</a:t>
            </a:r>
            <a:endParaRPr lang="de-DE" altLang="zh-CN" sz="2000" kern="0" dirty="0" smtClean="0">
              <a:latin typeface="微软雅黑" panose="020B0503020204020204" pitchFamily="34" charset="-122"/>
              <a:ea typeface="微软雅黑" panose="020B0503020204020204" pitchFamily="34" charset="-122"/>
            </a:endParaRPr>
          </a:p>
          <a:p>
            <a:r>
              <a:rPr lang="zh-CN" altLang="en-US" sz="2000" kern="0" dirty="0" smtClean="0">
                <a:latin typeface="微软雅黑" panose="020B0503020204020204" pitchFamily="34" charset="-122"/>
                <a:ea typeface="微软雅黑" panose="020B0503020204020204" pitchFamily="34" charset="-122"/>
              </a:rPr>
              <a:t>绝缘外套和绝缘垫</a:t>
            </a:r>
            <a:endParaRPr lang="de-DE" altLang="zh-CN" sz="2000" kern="0" dirty="0" smtClean="0">
              <a:latin typeface="微软雅黑" panose="020B0503020204020204" pitchFamily="34" charset="-122"/>
              <a:ea typeface="微软雅黑" panose="020B0503020204020204" pitchFamily="34" charset="-122"/>
            </a:endParaRPr>
          </a:p>
          <a:p>
            <a:r>
              <a:rPr lang="zh-CN" altLang="en-US" sz="2000" kern="0" dirty="0" smtClean="0">
                <a:latin typeface="微软雅黑" panose="020B0503020204020204" pitchFamily="34" charset="-122"/>
                <a:ea typeface="微软雅黑" panose="020B0503020204020204" pitchFamily="34" charset="-122"/>
              </a:rPr>
              <a:t>符合标准的适用高电压绝缘工具</a:t>
            </a:r>
          </a:p>
          <a:p>
            <a:r>
              <a:rPr lang="zh-CN" altLang="de-DE" sz="2000" kern="0" dirty="0" smtClean="0">
                <a:latin typeface="微软雅黑" panose="020B0503020204020204" pitchFamily="34" charset="-122"/>
                <a:ea typeface="微软雅黑" panose="020B0503020204020204" pitchFamily="34" charset="-122"/>
              </a:rPr>
              <a:t>带有明显高压电危险标志的警示牌</a:t>
            </a:r>
          </a:p>
          <a:p>
            <a:r>
              <a:rPr lang="zh-CN" altLang="de-DE" sz="2000" kern="0" dirty="0" smtClean="0">
                <a:latin typeface="微软雅黑" panose="020B0503020204020204" pitchFamily="34" charset="-122"/>
                <a:ea typeface="微软雅黑" panose="020B0503020204020204" pitchFamily="34" charset="-122"/>
              </a:rPr>
              <a:t>便携式</a:t>
            </a:r>
            <a:r>
              <a:rPr lang="zh-CN" altLang="en-US" sz="2000" kern="0" dirty="0" smtClean="0">
                <a:latin typeface="微软雅黑" panose="020B0503020204020204" pitchFamily="34" charset="-122"/>
                <a:ea typeface="微软雅黑" panose="020B0503020204020204" pitchFamily="34" charset="-122"/>
              </a:rPr>
              <a:t>警戒</a:t>
            </a:r>
            <a:r>
              <a:rPr lang="zh-CN" altLang="de-DE" sz="2000" kern="0" dirty="0" smtClean="0">
                <a:latin typeface="微软雅黑" panose="020B0503020204020204" pitchFamily="34" charset="-122"/>
                <a:ea typeface="微软雅黑" panose="020B0503020204020204" pitchFamily="34" charset="-122"/>
              </a:rPr>
              <a:t>线</a:t>
            </a:r>
            <a:endParaRPr lang="zh-CN" altLang="de-DE" sz="2000" kern="0" dirty="0" smtClean="0">
              <a:latin typeface="微软雅黑" panose="020B0503020204020204" pitchFamily="34" charset="-122"/>
              <a:ea typeface="微软雅黑" panose="020B0503020204020204" pitchFamily="34" charset="-122"/>
            </a:endParaRPr>
          </a:p>
        </p:txBody>
      </p:sp>
      <p:pic>
        <p:nvPicPr>
          <p:cNvPr id="17" name="图片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1251" y="1476952"/>
            <a:ext cx="7239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626" y="1476952"/>
            <a:ext cx="91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8626" y="2899352"/>
            <a:ext cx="7239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4438" y="2899352"/>
            <a:ext cx="7239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4438" y="4556702"/>
            <a:ext cx="7239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3876" y="4556702"/>
            <a:ext cx="723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1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669</Words>
  <Application>Microsoft Office PowerPoint</Application>
  <PresentationFormat>宽屏</PresentationFormat>
  <Paragraphs>97</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等线</vt:lpstr>
      <vt:lpstr>等线 Light</vt:lpstr>
      <vt:lpstr>汉仪中等线简</vt:lpstr>
      <vt:lpstr>宋体</vt:lpstr>
      <vt:lpstr>微软雅黑</vt:lpstr>
      <vt:lpstr>Arial</vt:lpstr>
      <vt:lpstr>Calibri</vt:lpstr>
      <vt:lpstr>VW Headline OT-Book</vt:lpstr>
      <vt:lpstr>Office 主题​​</vt:lpstr>
      <vt:lpstr>电动汽车维修安全</vt:lpstr>
      <vt:lpstr>PowerPoint 演示文稿</vt:lpstr>
      <vt:lpstr>一、危险的电流</vt:lpstr>
      <vt:lpstr>一、危险的电流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高压互锁</dc:title>
  <dc:creator>Windows User</dc:creator>
  <cp:lastModifiedBy>Windows User</cp:lastModifiedBy>
  <cp:revision>27</cp:revision>
  <dcterms:created xsi:type="dcterms:W3CDTF">2024-02-03T12:19:13Z</dcterms:created>
  <dcterms:modified xsi:type="dcterms:W3CDTF">2024-02-27T06:47:13Z</dcterms:modified>
</cp:coreProperties>
</file>