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01" r:id="rId3"/>
    <p:sldId id="267" r:id="rId4"/>
    <p:sldId id="269" r:id="rId5"/>
    <p:sldId id="268" r:id="rId6"/>
    <p:sldId id="257" r:id="rId7"/>
    <p:sldId id="284" r:id="rId8"/>
    <p:sldId id="287" r:id="rId9"/>
    <p:sldId id="258" r:id="rId10"/>
    <p:sldId id="286" r:id="rId11"/>
    <p:sldId id="279" r:id="rId12"/>
    <p:sldId id="376" r:id="rId13"/>
    <p:sldId id="377" r:id="rId14"/>
    <p:sldId id="378" r:id="rId15"/>
    <p:sldId id="278" r:id="rId16"/>
    <p:sldId id="280" r:id="rId17"/>
    <p:sldId id="339" r:id="rId18"/>
    <p:sldId id="285" r:id="rId19"/>
    <p:sldId id="281" r:id="rId20"/>
    <p:sldId id="283" r:id="rId21"/>
    <p:sldId id="266" r:id="rId22"/>
    <p:sldId id="288" r:id="rId23"/>
    <p:sldId id="264" r:id="rId24"/>
    <p:sldId id="290" r:id="rId26"/>
    <p:sldId id="291" r:id="rId27"/>
    <p:sldId id="259" r:id="rId28"/>
    <p:sldId id="292" r:id="rId29"/>
    <p:sldId id="294" r:id="rId30"/>
    <p:sldId id="293" r:id="rId31"/>
    <p:sldId id="334" r:id="rId32"/>
    <p:sldId id="367" r:id="rId33"/>
    <p:sldId id="371" r:id="rId34"/>
    <p:sldId id="372" r:id="rId35"/>
    <p:sldId id="333" r:id="rId36"/>
    <p:sldId id="276" r:id="rId37"/>
    <p:sldId id="282" r:id="rId38"/>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gs" Target="tags/tag145.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slideLayout" Target="../slideLayouts/slideLayout2.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image" Target="../media/image9.png"/><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image" Target="../media/image10.png"/><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1.png"/><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70.xml"/><Relationship Id="rId1" Type="http://schemas.openxmlformats.org/officeDocument/2006/relationships/tags" Target="../tags/tag69.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0.xml"/><Relationship Id="rId4" Type="http://schemas.openxmlformats.org/officeDocument/2006/relationships/image" Target="../media/image20.png"/><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22.png"/><Relationship Id="rId1" Type="http://schemas.openxmlformats.org/officeDocument/2006/relationships/tags" Target="../tags/tag115.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0.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4.xml"/><Relationship Id="rId3" Type="http://schemas.openxmlformats.org/officeDocument/2006/relationships/image" Target="../media/image30.png"/><Relationship Id="rId2" Type="http://schemas.openxmlformats.org/officeDocument/2006/relationships/tags" Target="../tags/tag143.xml"/><Relationship Id="rId1" Type="http://schemas.openxmlformats.org/officeDocument/2006/relationships/tags" Target="../tags/tag14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tags" Target="../tags/tag42.xml"/><Relationship Id="rId1" Type="http://schemas.openxmlformats.org/officeDocument/2006/relationships/tags" Target="../tags/tag4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6609080" y="0"/>
            <a:ext cx="5583555" cy="6858000"/>
            <a:chOff x="10408" y="0"/>
            <a:chExt cx="8793" cy="10800"/>
          </a:xfrm>
        </p:grpSpPr>
        <p:sp>
          <p:nvSpPr>
            <p:cNvPr id="3"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7" name="矩形 6"/>
          <p:cNvSpPr/>
          <p:nvPr>
            <p:custDataLst>
              <p:tags r:id="rId3"/>
            </p:custDataLst>
          </p:nvPr>
        </p:nvSpPr>
        <p:spPr>
          <a:xfrm>
            <a:off x="0" y="1828800"/>
            <a:ext cx="12192000" cy="4419709"/>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4" name="文本框 3"/>
          <p:cNvSpPr txBox="1"/>
          <p:nvPr>
            <p:custDataLst>
              <p:tags r:id="rId4"/>
            </p:custDataLst>
          </p:nvPr>
        </p:nvSpPr>
        <p:spPr>
          <a:xfrm>
            <a:off x="914362" y="762000"/>
            <a:ext cx="7924800" cy="7620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4400" b="1" spc="280">
                <a:solidFill>
                  <a:schemeClr val="accent1"/>
                </a:solidFill>
                <a:uFillTx/>
                <a:latin typeface="微软雅黑" panose="020B0503020204020204" charset="-122"/>
                <a:ea typeface="微软雅黑" panose="020B0503020204020204" charset="-122"/>
              </a:rPr>
              <a:t>新能源汽车高压电池温度控制</a:t>
            </a:r>
            <a:endParaRPr lang="zh-CN" altLang="en-US" sz="4400" b="1" spc="280">
              <a:solidFill>
                <a:schemeClr val="accent1"/>
              </a:solidFill>
              <a:uFillTx/>
              <a:latin typeface="微软雅黑" panose="020B0503020204020204" charset="-122"/>
              <a:ea typeface="微软雅黑" panose="020B0503020204020204" charset="-122"/>
            </a:endParaRPr>
          </a:p>
        </p:txBody>
      </p:sp>
      <p:sp>
        <p:nvSpPr>
          <p:cNvPr id="32" name="任意多边形: 形状 31"/>
          <p:cNvSpPr/>
          <p:nvPr>
            <p:custDataLst>
              <p:tags r:id="rId5"/>
            </p:custDataLst>
          </p:nvPr>
        </p:nvSpPr>
        <p:spPr>
          <a:xfrm>
            <a:off x="1395918" y="2286176"/>
            <a:ext cx="4102658" cy="1284837"/>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p:custDataLst>
              <p:tags r:id="rId6"/>
            </p:custDataLst>
          </p:nvPr>
        </p:nvSpPr>
        <p:spPr>
          <a:xfrm>
            <a:off x="5223626" y="2286176"/>
            <a:ext cx="275816" cy="1288295"/>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椭圆 29"/>
          <p:cNvSpPr/>
          <p:nvPr>
            <p:custDataLst>
              <p:tags r:id="rId7"/>
            </p:custDataLst>
          </p:nvPr>
        </p:nvSpPr>
        <p:spPr>
          <a:xfrm>
            <a:off x="1114050" y="2646725"/>
            <a:ext cx="563737" cy="563737"/>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21"/>
          <p:cNvSpPr txBox="1"/>
          <p:nvPr>
            <p:custDataLst>
              <p:tags r:id="rId8"/>
            </p:custDataLst>
          </p:nvPr>
        </p:nvSpPr>
        <p:spPr>
          <a:xfrm>
            <a:off x="1941498" y="2435756"/>
            <a:ext cx="3013227" cy="98567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en-US" altLang="zh-CN" sz="2000" spc="160">
                <a:solidFill>
                  <a:schemeClr val="tx1">
                    <a:lumMod val="85000"/>
                    <a:lumOff val="15000"/>
                  </a:schemeClr>
                </a:solidFill>
                <a:uFillTx/>
                <a:latin typeface="Arial" panose="020B0604020202020204" pitchFamily="34" charset="0"/>
                <a:ea typeface="微软雅黑" panose="020B0503020204020204" charset="-122"/>
              </a:rPr>
              <a:t>温度对新能源汽车电池的影响</a:t>
            </a:r>
            <a:endParaRPr lang="en-US" altLang="zh-CN" sz="2000" spc="160">
              <a:solidFill>
                <a:schemeClr val="tx1">
                  <a:lumMod val="85000"/>
                  <a:lumOff val="15000"/>
                </a:schemeClr>
              </a:solidFill>
              <a:uFillTx/>
              <a:latin typeface="Arial" panose="020B0604020202020204" pitchFamily="34" charset="0"/>
              <a:ea typeface="微软雅黑" panose="020B0503020204020204" charset="-122"/>
            </a:endParaRPr>
          </a:p>
        </p:txBody>
      </p:sp>
      <p:sp>
        <p:nvSpPr>
          <p:cNvPr id="72" name="矩形 71"/>
          <p:cNvSpPr/>
          <p:nvPr>
            <p:custDataLst>
              <p:tags r:id="rId9"/>
            </p:custDataLst>
          </p:nvPr>
        </p:nvSpPr>
        <p:spPr>
          <a:xfrm>
            <a:off x="1146041" y="2697738"/>
            <a:ext cx="494567" cy="46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1</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
        <p:nvSpPr>
          <p:cNvPr id="8" name="任意多边形: 形状 31"/>
          <p:cNvSpPr/>
          <p:nvPr>
            <p:custDataLst>
              <p:tags r:id="rId10"/>
            </p:custDataLst>
          </p:nvPr>
        </p:nvSpPr>
        <p:spPr>
          <a:xfrm>
            <a:off x="6975015" y="2286176"/>
            <a:ext cx="4102658" cy="1284837"/>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27"/>
          <p:cNvSpPr/>
          <p:nvPr>
            <p:custDataLst>
              <p:tags r:id="rId11"/>
            </p:custDataLst>
          </p:nvPr>
        </p:nvSpPr>
        <p:spPr>
          <a:xfrm>
            <a:off x="10802721" y="2286176"/>
            <a:ext cx="275816" cy="1288295"/>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椭圆 9"/>
          <p:cNvSpPr/>
          <p:nvPr>
            <p:custDataLst>
              <p:tags r:id="rId12"/>
            </p:custDataLst>
          </p:nvPr>
        </p:nvSpPr>
        <p:spPr>
          <a:xfrm>
            <a:off x="6693146" y="2646725"/>
            <a:ext cx="563737" cy="56373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21"/>
          <p:cNvSpPr txBox="1"/>
          <p:nvPr>
            <p:custDataLst>
              <p:tags r:id="rId13"/>
            </p:custDataLst>
          </p:nvPr>
        </p:nvSpPr>
        <p:spPr>
          <a:xfrm>
            <a:off x="7520595" y="2435756"/>
            <a:ext cx="3013227" cy="98567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en-US" altLang="zh-CN" sz="2000" spc="160">
                <a:solidFill>
                  <a:schemeClr val="tx1">
                    <a:lumMod val="85000"/>
                    <a:lumOff val="15000"/>
                  </a:schemeClr>
                </a:solidFill>
                <a:uFillTx/>
                <a:latin typeface="Arial" panose="020B0604020202020204" pitchFamily="34" charset="0"/>
                <a:ea typeface="微软雅黑" panose="020B0503020204020204" charset="-122"/>
              </a:rPr>
              <a:t>新能源汽车高压电池的冷却方式</a:t>
            </a:r>
            <a:endParaRPr lang="en-US" altLang="zh-CN" sz="2000" spc="160">
              <a:solidFill>
                <a:schemeClr val="tx1">
                  <a:lumMod val="85000"/>
                  <a:lumOff val="15000"/>
                </a:schemeClr>
              </a:solidFill>
              <a:uFillTx/>
              <a:latin typeface="Arial" panose="020B0604020202020204" pitchFamily="34" charset="0"/>
              <a:ea typeface="微软雅黑" panose="020B0503020204020204" charset="-122"/>
            </a:endParaRPr>
          </a:p>
        </p:txBody>
      </p:sp>
      <p:sp>
        <p:nvSpPr>
          <p:cNvPr id="12" name="矩形 11"/>
          <p:cNvSpPr/>
          <p:nvPr>
            <p:custDataLst>
              <p:tags r:id="rId14"/>
            </p:custDataLst>
          </p:nvPr>
        </p:nvSpPr>
        <p:spPr>
          <a:xfrm>
            <a:off x="6725138" y="2697738"/>
            <a:ext cx="494567" cy="46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2</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
        <p:nvSpPr>
          <p:cNvPr id="13" name="任意多边形: 形状 31"/>
          <p:cNvSpPr/>
          <p:nvPr>
            <p:custDataLst>
              <p:tags r:id="rId15"/>
            </p:custDataLst>
          </p:nvPr>
        </p:nvSpPr>
        <p:spPr>
          <a:xfrm>
            <a:off x="1395918" y="4503041"/>
            <a:ext cx="4102658" cy="1284837"/>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27"/>
          <p:cNvSpPr/>
          <p:nvPr>
            <p:custDataLst>
              <p:tags r:id="rId16"/>
            </p:custDataLst>
          </p:nvPr>
        </p:nvSpPr>
        <p:spPr>
          <a:xfrm>
            <a:off x="5223626" y="4503041"/>
            <a:ext cx="275816" cy="1288295"/>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custDataLst>
              <p:tags r:id="rId17"/>
            </p:custDataLst>
          </p:nvPr>
        </p:nvSpPr>
        <p:spPr>
          <a:xfrm>
            <a:off x="1114050" y="4863591"/>
            <a:ext cx="563737" cy="563737"/>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21"/>
          <p:cNvSpPr txBox="1"/>
          <p:nvPr>
            <p:custDataLst>
              <p:tags r:id="rId18"/>
            </p:custDataLst>
          </p:nvPr>
        </p:nvSpPr>
        <p:spPr>
          <a:xfrm>
            <a:off x="1941498" y="4652622"/>
            <a:ext cx="3013227" cy="98567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en-US" altLang="zh-CN" sz="2000" spc="160">
                <a:solidFill>
                  <a:schemeClr val="tx1">
                    <a:lumMod val="85000"/>
                    <a:lumOff val="15000"/>
                  </a:schemeClr>
                </a:solidFill>
                <a:uFillTx/>
                <a:latin typeface="Arial" panose="020B0604020202020204" pitchFamily="34" charset="0"/>
                <a:ea typeface="微软雅黑" panose="020B0503020204020204" charset="-122"/>
              </a:rPr>
              <a:t>新能源汽车高压电池的加热方式</a:t>
            </a:r>
            <a:endParaRPr lang="en-US" altLang="zh-CN" sz="2000" spc="160">
              <a:solidFill>
                <a:schemeClr val="tx1">
                  <a:lumMod val="85000"/>
                  <a:lumOff val="15000"/>
                </a:schemeClr>
              </a:solidFill>
              <a:uFillTx/>
              <a:latin typeface="Arial" panose="020B0604020202020204" pitchFamily="34" charset="0"/>
              <a:ea typeface="微软雅黑" panose="020B0503020204020204" charset="-122"/>
            </a:endParaRPr>
          </a:p>
        </p:txBody>
      </p:sp>
      <p:sp>
        <p:nvSpPr>
          <p:cNvPr id="17" name="矩形 16"/>
          <p:cNvSpPr/>
          <p:nvPr>
            <p:custDataLst>
              <p:tags r:id="rId19"/>
            </p:custDataLst>
          </p:nvPr>
        </p:nvSpPr>
        <p:spPr>
          <a:xfrm>
            <a:off x="1146041" y="4914604"/>
            <a:ext cx="494567" cy="46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rPr>
              <a:t>3</a:t>
            </a:r>
            <a:endParaRPr lang="en-US" altLang="zh-CN" b="1" spc="300"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18" name="任意多边形: 形状 31"/>
          <p:cNvSpPr/>
          <p:nvPr>
            <p:custDataLst>
              <p:tags r:id="rId20"/>
            </p:custDataLst>
          </p:nvPr>
        </p:nvSpPr>
        <p:spPr>
          <a:xfrm>
            <a:off x="6975015" y="4503041"/>
            <a:ext cx="4102658" cy="1284837"/>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27"/>
          <p:cNvSpPr/>
          <p:nvPr>
            <p:custDataLst>
              <p:tags r:id="rId21"/>
            </p:custDataLst>
          </p:nvPr>
        </p:nvSpPr>
        <p:spPr>
          <a:xfrm>
            <a:off x="10802721" y="4503041"/>
            <a:ext cx="275816" cy="1288295"/>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椭圆 19"/>
          <p:cNvSpPr/>
          <p:nvPr>
            <p:custDataLst>
              <p:tags r:id="rId22"/>
            </p:custDataLst>
          </p:nvPr>
        </p:nvSpPr>
        <p:spPr>
          <a:xfrm>
            <a:off x="6693146" y="4863591"/>
            <a:ext cx="563737" cy="563737"/>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1"/>
          <p:cNvSpPr txBox="1"/>
          <p:nvPr>
            <p:custDataLst>
              <p:tags r:id="rId23"/>
            </p:custDataLst>
          </p:nvPr>
        </p:nvSpPr>
        <p:spPr>
          <a:xfrm>
            <a:off x="7520595" y="4652622"/>
            <a:ext cx="3013227" cy="98567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en-US" altLang="zh-CN" sz="2000" spc="120">
                <a:solidFill>
                  <a:schemeClr val="tx1">
                    <a:lumMod val="85000"/>
                    <a:lumOff val="15000"/>
                  </a:schemeClr>
                </a:solidFill>
                <a:uFillTx/>
                <a:latin typeface="Arial" panose="020B0604020202020204" pitchFamily="34" charset="0"/>
                <a:ea typeface="微软雅黑" panose="020B0503020204020204" charset="-122"/>
              </a:rPr>
              <a:t>新能源汽车对高压电池温度的检测与控制逻辑</a:t>
            </a:r>
            <a:endParaRPr lang="en-US" altLang="zh-CN" sz="2000" spc="120">
              <a:solidFill>
                <a:schemeClr val="tx1">
                  <a:lumMod val="85000"/>
                  <a:lumOff val="15000"/>
                </a:schemeClr>
              </a:solidFill>
              <a:uFillTx/>
              <a:latin typeface="Arial" panose="020B0604020202020204" pitchFamily="34" charset="0"/>
              <a:ea typeface="微软雅黑" panose="020B0503020204020204" charset="-122"/>
            </a:endParaRPr>
          </a:p>
        </p:txBody>
      </p:sp>
      <p:sp>
        <p:nvSpPr>
          <p:cNvPr id="22" name="矩形 21"/>
          <p:cNvSpPr/>
          <p:nvPr>
            <p:custDataLst>
              <p:tags r:id="rId24"/>
            </p:custDataLst>
          </p:nvPr>
        </p:nvSpPr>
        <p:spPr>
          <a:xfrm>
            <a:off x="6725138" y="4914604"/>
            <a:ext cx="494567" cy="46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4</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Tree>
    <p:custDataLst>
      <p:tags r:id="rId2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0" y="1381125"/>
            <a:ext cx="12192000" cy="463994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文本框 6"/>
          <p:cNvSpPr txBox="1"/>
          <p:nvPr>
            <p:custDataLst>
              <p:tags r:id="rId2"/>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液冷：</a:t>
            </a:r>
            <a:endParaRPr lang="en-US" altLang="zh-CN"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676400"/>
            <a:ext cx="10515600" cy="4796155"/>
          </a:xfrm>
        </p:spPr>
        <p:txBody>
          <a:bodyPr>
            <a:normAutofit/>
          </a:bodyPr>
          <a:p>
            <a:pPr algn="just" fontAlgn="auto">
              <a:lnSpc>
                <a:spcPct val="150000"/>
              </a:lnSpc>
            </a:pPr>
            <a:r>
              <a:rPr lang="zh-CN" altLang="en-US" sz="1780"/>
              <a:t>液体冷却技术通过液体（防冻液）对流换热，将电池产生的热量带走，降低电池温度。液体介质的换热系数高、热容量大、冷却速度快，对降低最高温度、提升电池组温度场一致性的效果显著，同时，热管理系统的体积也相对较小。液冷系统形式较为灵活: 可将电池单体或模块沉浸在液体中，也可在电池模块间设置冷却通道，或在电池底部采用冷却板。电池与液体直接接触时，液体必须保证绝缘( 如矿物油) ，避免短路。同时，对液冷系统的气密性要求也较高。此外，就是机械强度，耐振动性，以及寿命要求。</a:t>
            </a:r>
            <a:endParaRPr lang="zh-CN" altLang="en-US" sz="1780"/>
          </a:p>
          <a:p>
            <a:pPr algn="just" fontAlgn="auto">
              <a:lnSpc>
                <a:spcPct val="150000"/>
              </a:lnSpc>
            </a:pPr>
            <a:endParaRPr lang="zh-CN" altLang="en-US" sz="1780"/>
          </a:p>
          <a:p>
            <a:pPr algn="just" fontAlgn="auto">
              <a:lnSpc>
                <a:spcPct val="150000"/>
              </a:lnSpc>
            </a:pPr>
            <a:r>
              <a:rPr lang="zh-CN" altLang="en-US" sz="1780"/>
              <a:t>液冷是目前许多电动乘用车的优选方案，国内外的典型产品如宝马i3、特斯拉、通用沃蓝达（Volt）、华晨宝马之诺、吉利帝豪EV。</a:t>
            </a:r>
            <a:endParaRPr lang="zh-CN" altLang="en-US" sz="1780"/>
          </a:p>
        </p:txBody>
      </p:sp>
      <p:grpSp>
        <p:nvGrpSpPr>
          <p:cNvPr id="4" name="组合 3"/>
          <p:cNvGrpSpPr/>
          <p:nvPr/>
        </p:nvGrpSpPr>
        <p:grpSpPr>
          <a:xfrm>
            <a:off x="6609080" y="0"/>
            <a:ext cx="5583555" cy="6858000"/>
            <a:chOff x="10408" y="0"/>
            <a:chExt cx="8793" cy="10800"/>
          </a:xfrm>
        </p:grpSpPr>
        <p:sp>
          <p:nvSpPr>
            <p:cNvPr id="5"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剪去同侧角的矩形 6"/>
          <p:cNvSpPr/>
          <p:nvPr/>
        </p:nvSpPr>
        <p:spPr>
          <a:xfrm>
            <a:off x="2224405" y="2062480"/>
            <a:ext cx="7658100" cy="3895090"/>
          </a:xfrm>
          <a:prstGeom prst="snip2Same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838200" y="641350"/>
            <a:ext cx="10515600" cy="1325563"/>
          </a:xfrm>
        </p:spPr>
        <p:txBody>
          <a:bodyPr>
            <a:normAutofit/>
          </a:bodyPr>
          <a:p>
            <a:pPr marL="0" indent="0" fontAlgn="auto">
              <a:lnSpc>
                <a:spcPct val="150000"/>
              </a:lnSpc>
            </a:pPr>
            <a:r>
              <a:rPr lang="zh-CN" altLang="en-US" sz="1780"/>
              <a:t>液冷却系由散热器、压缩机、电动水泵、蒸发器（散热器）、冷却液（防冻液）、风扇、温度调节装置、水管和膨胀水箱等组成</a:t>
            </a:r>
            <a:endParaRPr lang="zh-CN" altLang="en-US" sz="1780"/>
          </a:p>
        </p:txBody>
      </p:sp>
      <p:pic>
        <p:nvPicPr>
          <p:cNvPr id="4" name="内容占位符 3"/>
          <p:cNvPicPr>
            <a:picLocks noChangeAspect="1"/>
          </p:cNvPicPr>
          <p:nvPr>
            <p:ph idx="1"/>
          </p:nvPr>
        </p:nvPicPr>
        <p:blipFill>
          <a:blip r:embed="rId1"/>
          <a:stretch>
            <a:fillRect/>
          </a:stretch>
        </p:blipFill>
        <p:spPr>
          <a:xfrm>
            <a:off x="2976245" y="2300605"/>
            <a:ext cx="6238875" cy="3400425"/>
          </a:xfrm>
          <a:prstGeom prst="rect">
            <a:avLst/>
          </a:prstGeom>
        </p:spPr>
      </p:pic>
      <p:grpSp>
        <p:nvGrpSpPr>
          <p:cNvPr id="3" name="组合 2"/>
          <p:cNvGrpSpPr/>
          <p:nvPr/>
        </p:nvGrpSpPr>
        <p:grpSpPr>
          <a:xfrm>
            <a:off x="6609080" y="0"/>
            <a:ext cx="5583555" cy="6858000"/>
            <a:chOff x="10408" y="0"/>
            <a:chExt cx="8793" cy="10800"/>
          </a:xfrm>
        </p:grpSpPr>
        <p:sp>
          <p:nvSpPr>
            <p:cNvPr id="5"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537210" y="3733165"/>
            <a:ext cx="6468110" cy="165163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9" name="矩形 8"/>
          <p:cNvSpPr/>
          <p:nvPr>
            <p:custDataLst>
              <p:tags r:id="rId2"/>
            </p:custDataLst>
          </p:nvPr>
        </p:nvSpPr>
        <p:spPr>
          <a:xfrm>
            <a:off x="537210" y="2167890"/>
            <a:ext cx="6468110" cy="1261110"/>
          </a:xfrm>
          <a:prstGeom prst="rect">
            <a:avLst/>
          </a:prstGeom>
          <a:solidFill>
            <a:schemeClr val="accent1">
              <a:lumMod val="20000"/>
              <a:lumOff val="8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矩形 9"/>
          <p:cNvSpPr/>
          <p:nvPr>
            <p:custDataLst>
              <p:tags r:id="rId3"/>
            </p:custDataLst>
          </p:nvPr>
        </p:nvSpPr>
        <p:spPr>
          <a:xfrm>
            <a:off x="635" y="447675"/>
            <a:ext cx="12192000" cy="126111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标题 1"/>
          <p:cNvSpPr>
            <a:spLocks noGrp="1"/>
          </p:cNvSpPr>
          <p:nvPr>
            <p:ph type="title"/>
          </p:nvPr>
        </p:nvSpPr>
        <p:spPr/>
        <p:txBody>
          <a:bodyPr>
            <a:normAutofit fontScale="90000"/>
          </a:bodyPr>
          <a:p>
            <a:pPr marL="0" indent="0" fontAlgn="auto">
              <a:lnSpc>
                <a:spcPct val="150000"/>
              </a:lnSpc>
            </a:pPr>
            <a:r>
              <a:rPr lang="zh-CN" altLang="en-US" sz="1600">
                <a:sym typeface="+mn-ea"/>
              </a:rPr>
              <a:t>电动水泵是冷却液循环的动力源。电动水泵的作用是对冷却液加压，促使冷却液在冷却系统中进行循环，带走系统散发的热量。电动水泵采用的是永磁无刷直流电动机。电动水泵整个部件中没有动密封（有相对运动的密封)，浮动式转子与叶轮注塑成一体。严禁电动水泵在没有冷却液的情况下空载运行，否则将导致转子、定子的磨损，将最终导致水泵的损坏</a:t>
            </a:r>
            <a:endParaRPr lang="zh-CN" altLang="en-US" sz="1600"/>
          </a:p>
        </p:txBody>
      </p:sp>
      <p:sp>
        <p:nvSpPr>
          <p:cNvPr id="3" name="内容占位符 2"/>
          <p:cNvSpPr>
            <a:spLocks noGrp="1"/>
          </p:cNvSpPr>
          <p:nvPr>
            <p:ph idx="1"/>
          </p:nvPr>
        </p:nvSpPr>
        <p:spPr>
          <a:xfrm>
            <a:off x="838200" y="2375535"/>
            <a:ext cx="5834380" cy="3801745"/>
          </a:xfrm>
        </p:spPr>
        <p:txBody>
          <a:bodyPr>
            <a:normAutofit/>
          </a:bodyPr>
          <a:p>
            <a:pPr fontAlgn="auto">
              <a:lnSpc>
                <a:spcPct val="150000"/>
              </a:lnSpc>
            </a:pPr>
            <a:r>
              <a:rPr lang="zh-CN" altLang="en-US" sz="1600"/>
              <a:t>电动水泵具有体积小、精度高、能耗低、噪音低、可靠性高、液流率低、使用寿命长、冷却控制效果好等特点。</a:t>
            </a:r>
            <a:endParaRPr lang="zh-CN" altLang="en-US" sz="1600"/>
          </a:p>
          <a:p>
            <a:pPr fontAlgn="auto">
              <a:lnSpc>
                <a:spcPct val="150000"/>
              </a:lnSpc>
            </a:pPr>
            <a:endParaRPr lang="zh-CN" altLang="en-US" sz="1600"/>
          </a:p>
          <a:p>
            <a:pPr fontAlgn="auto">
              <a:lnSpc>
                <a:spcPct val="150000"/>
              </a:lnSpc>
            </a:pPr>
            <a:r>
              <a:rPr lang="zh-CN" altLang="en-US" sz="1600"/>
              <a:t>而在混合动力车型和纯电动车型上，电动水泵可以稳定电池、逆变器、 功率器件和驱动电机的热平衡，主要应用于驱动电机、电动部件、动力电池等关键部件的循环冷却作用，从而满足整车热管理的技术要求</a:t>
            </a:r>
            <a:r>
              <a:rPr lang="zh-CN" altLang="en-US" sz="1600"/>
              <a:t>。</a:t>
            </a:r>
            <a:endParaRPr lang="zh-CN" altLang="en-US" sz="1600"/>
          </a:p>
        </p:txBody>
      </p:sp>
      <p:sp>
        <p:nvSpPr>
          <p:cNvPr id="4" name="文本框 3"/>
          <p:cNvSpPr txBox="1"/>
          <p:nvPr/>
        </p:nvSpPr>
        <p:spPr>
          <a:xfrm>
            <a:off x="7069455" y="1956435"/>
            <a:ext cx="4070985" cy="3670935"/>
          </a:xfrm>
          <a:prstGeom prst="rect">
            <a:avLst/>
          </a:prstGeom>
          <a:noFill/>
        </p:spPr>
        <p:txBody>
          <a:bodyPr wrap="square" rtlCol="0">
            <a:noAutofit/>
          </a:bodyPr>
          <a:p>
            <a:endParaRPr lang="zh-CN" altLang="en-US"/>
          </a:p>
        </p:txBody>
      </p:sp>
      <p:pic>
        <p:nvPicPr>
          <p:cNvPr id="5" name="图片 4"/>
          <p:cNvPicPr>
            <a:picLocks noChangeAspect="1"/>
          </p:cNvPicPr>
          <p:nvPr/>
        </p:nvPicPr>
        <p:blipFill>
          <a:blip r:embed="rId4"/>
          <a:stretch>
            <a:fillRect/>
          </a:stretch>
        </p:blipFill>
        <p:spPr>
          <a:xfrm>
            <a:off x="6840855" y="1862455"/>
            <a:ext cx="4973955" cy="4143375"/>
          </a:xfrm>
          <a:prstGeom prst="rect">
            <a:avLst/>
          </a:prstGeom>
        </p:spPr>
      </p:pic>
      <p:grpSp>
        <p:nvGrpSpPr>
          <p:cNvPr id="6" name="组合 5"/>
          <p:cNvGrpSpPr/>
          <p:nvPr/>
        </p:nvGrpSpPr>
        <p:grpSpPr>
          <a:xfrm>
            <a:off x="6609080" y="0"/>
            <a:ext cx="5583555" cy="6858000"/>
            <a:chOff x="10408" y="0"/>
            <a:chExt cx="8793" cy="10800"/>
          </a:xfrm>
        </p:grpSpPr>
        <p:sp>
          <p:nvSpPr>
            <p:cNvPr id="7" name="任意多边形: 形状 4"/>
            <p:cNvSpPr/>
            <p:nvPr>
              <p:custDataLst>
                <p:tags r:id="rId5"/>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任意多边形: 形状 5"/>
            <p:cNvSpPr/>
            <p:nvPr>
              <p:custDataLst>
                <p:tags r:id="rId6"/>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custDataLst>
              <p:tags r:id="rId1"/>
            </p:custDataLst>
          </p:nvPr>
        </p:nvSpPr>
        <p:spPr>
          <a:xfrm>
            <a:off x="657860" y="596265"/>
            <a:ext cx="352425" cy="311150"/>
          </a:xfrm>
          <a:prstGeom prst="rect">
            <a:avLst/>
          </a:prstGeom>
          <a:solidFill>
            <a:schemeClr val="accent1"/>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en-US" altLang="zh-CN"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sp>
        <p:nvSpPr>
          <p:cNvPr id="2" name="矩形 1"/>
          <p:cNvSpPr/>
          <p:nvPr>
            <p:custDataLst>
              <p:tags r:id="rId2"/>
            </p:custDataLst>
          </p:nvPr>
        </p:nvSpPr>
        <p:spPr>
          <a:xfrm>
            <a:off x="530860" y="469265"/>
            <a:ext cx="352425" cy="311150"/>
          </a:xfrm>
          <a:prstGeom prst="rect">
            <a:avLst/>
          </a:prstGeom>
          <a:solidFill>
            <a:schemeClr val="accent1"/>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en-US" altLang="zh-CN"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custDataLst>
              <p:tags r:id="rId3"/>
            </p:custDataLst>
          </p:nvPr>
        </p:nvSpPr>
        <p:spPr>
          <a:xfrm>
            <a:off x="489585" y="866140"/>
            <a:ext cx="6468110" cy="514731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内容占位符 2"/>
          <p:cNvSpPr>
            <a:spLocks noGrp="1"/>
          </p:cNvSpPr>
          <p:nvPr>
            <p:ph idx="1"/>
          </p:nvPr>
        </p:nvSpPr>
        <p:spPr>
          <a:xfrm>
            <a:off x="6995795" y="1491615"/>
            <a:ext cx="4643120" cy="5243195"/>
          </a:xfrm>
        </p:spPr>
        <p:txBody>
          <a:bodyPr>
            <a:normAutofit/>
          </a:bodyPr>
          <a:p>
            <a:pPr algn="just" fontAlgn="auto">
              <a:lnSpc>
                <a:spcPct val="150000"/>
              </a:lnSpc>
            </a:pPr>
            <a:r>
              <a:rPr lang="zh-CN" altLang="en-US" sz="1600"/>
              <a:t>动力电池的冷却系统中均采用冷却液，而不用水作为冷却介质。冷却液是在清洁的水中加入防冻剂、防腐剂和添加剂制成，具有较高沸点和较低冰点，并能起到冷却、防结冰、防沸腾、防腐、防锈的作用。市面上主要颜色有绿色、红色、蓝色、紫色、橙色和粉色几种，它们的区别主要在于着色剂不一样，故而同品牌同型号可以混加，反之不可以混加，易导致被冷却物体冷却效果达不到要求。冷却液的添加，应采用随车手册规定的冷却液型号进行更换</a:t>
            </a:r>
            <a:endParaRPr lang="zh-CN" altLang="en-US" sz="1600"/>
          </a:p>
        </p:txBody>
      </p:sp>
      <p:sp>
        <p:nvSpPr>
          <p:cNvPr id="4" name="文本框 3"/>
          <p:cNvSpPr txBox="1"/>
          <p:nvPr/>
        </p:nvSpPr>
        <p:spPr>
          <a:xfrm>
            <a:off x="3470275" y="2323465"/>
            <a:ext cx="4768850" cy="5154930"/>
          </a:xfrm>
          <a:prstGeom prst="rect">
            <a:avLst/>
          </a:prstGeom>
          <a:noFill/>
        </p:spPr>
        <p:txBody>
          <a:bodyPr wrap="square" rtlCol="0">
            <a:noAutofit/>
          </a:bodyPr>
          <a:p>
            <a:endParaRPr lang="zh-CN" altLang="en-US"/>
          </a:p>
        </p:txBody>
      </p:sp>
      <p:pic>
        <p:nvPicPr>
          <p:cNvPr id="5" name="图片 4"/>
          <p:cNvPicPr>
            <a:picLocks noChangeAspect="1"/>
          </p:cNvPicPr>
          <p:nvPr/>
        </p:nvPicPr>
        <p:blipFill>
          <a:blip r:embed="rId4"/>
          <a:stretch>
            <a:fillRect/>
          </a:stretch>
        </p:blipFill>
        <p:spPr>
          <a:xfrm>
            <a:off x="969645" y="1196340"/>
            <a:ext cx="5639435" cy="4464685"/>
          </a:xfrm>
          <a:prstGeom prst="rect">
            <a:avLst/>
          </a:prstGeom>
        </p:spPr>
      </p:pic>
      <p:grpSp>
        <p:nvGrpSpPr>
          <p:cNvPr id="6" name="组合 5"/>
          <p:cNvGrpSpPr/>
          <p:nvPr/>
        </p:nvGrpSpPr>
        <p:grpSpPr>
          <a:xfrm>
            <a:off x="6609080" y="0"/>
            <a:ext cx="5583555" cy="6858000"/>
            <a:chOff x="10408" y="0"/>
            <a:chExt cx="8793" cy="10800"/>
          </a:xfrm>
        </p:grpSpPr>
        <p:sp>
          <p:nvSpPr>
            <p:cNvPr id="7" name="任意多边形: 形状 4"/>
            <p:cNvSpPr/>
            <p:nvPr>
              <p:custDataLst>
                <p:tags r:id="rId5"/>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任意多边形: 形状 5"/>
            <p:cNvSpPr/>
            <p:nvPr>
              <p:custDataLst>
                <p:tags r:id="rId6"/>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0" y="648970"/>
            <a:ext cx="12192000" cy="126111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939800" y="365125"/>
            <a:ext cx="10515600" cy="1809750"/>
          </a:xfrm>
        </p:spPr>
        <p:txBody>
          <a:bodyPr>
            <a:normAutofit/>
          </a:bodyPr>
          <a:p>
            <a:pPr marL="0" indent="0" fontAlgn="auto">
              <a:lnSpc>
                <a:spcPct val="150000"/>
              </a:lnSpc>
            </a:pPr>
            <a:r>
              <a:rPr lang="en-US" altLang="zh-CN" sz="1780"/>
              <a:t>特斯拉的液冷采用串行流道，冷板安装于电池间隙，这个设计的结构设计难度较大，同时，蛇形冷板在较大程度上增加了液冷系统的压力损失</a:t>
            </a:r>
            <a:endParaRPr lang="en-US" altLang="zh-CN" sz="1780"/>
          </a:p>
        </p:txBody>
      </p:sp>
      <p:pic>
        <p:nvPicPr>
          <p:cNvPr id="6" name="内容占位符 5"/>
          <p:cNvPicPr>
            <a:picLocks noChangeAspect="1"/>
          </p:cNvPicPr>
          <p:nvPr>
            <p:ph idx="1"/>
          </p:nvPr>
        </p:nvPicPr>
        <p:blipFill>
          <a:blip r:embed="rId2"/>
          <a:stretch>
            <a:fillRect/>
          </a:stretch>
        </p:blipFill>
        <p:spPr>
          <a:xfrm>
            <a:off x="3357245" y="3031490"/>
            <a:ext cx="5476875" cy="2190750"/>
          </a:xfrm>
          <a:prstGeom prst="rect">
            <a:avLst/>
          </a:prstGeom>
        </p:spPr>
      </p:pic>
      <p:grpSp>
        <p:nvGrpSpPr>
          <p:cNvPr id="13" name="组合 12"/>
          <p:cNvGrpSpPr/>
          <p:nvPr/>
        </p:nvGrpSpPr>
        <p:grpSpPr>
          <a:xfrm>
            <a:off x="3274695" y="2522220"/>
            <a:ext cx="4380230" cy="1395095"/>
            <a:chOff x="5157" y="3972"/>
            <a:chExt cx="6898" cy="2197"/>
          </a:xfrm>
        </p:grpSpPr>
        <p:sp>
          <p:nvSpPr>
            <p:cNvPr id="7" name="文本框 6"/>
            <p:cNvSpPr txBox="1"/>
            <p:nvPr/>
          </p:nvSpPr>
          <p:spPr>
            <a:xfrm>
              <a:off x="8973" y="3972"/>
              <a:ext cx="3083" cy="580"/>
            </a:xfrm>
            <a:prstGeom prst="rect">
              <a:avLst/>
            </a:prstGeom>
            <a:noFill/>
          </p:spPr>
          <p:txBody>
            <a:bodyPr wrap="square" rtlCol="0">
              <a:spAutoFit/>
            </a:bodyPr>
            <a:p>
              <a:r>
                <a:rPr lang="zh-CN" altLang="en-US"/>
                <a:t>圆柱形电池</a:t>
              </a:r>
              <a:endParaRPr lang="zh-CN" altLang="en-US"/>
            </a:p>
          </p:txBody>
        </p:sp>
        <p:cxnSp>
          <p:nvCxnSpPr>
            <p:cNvPr id="8" name="直接箭头连接符 7"/>
            <p:cNvCxnSpPr/>
            <p:nvPr/>
          </p:nvCxnSpPr>
          <p:spPr>
            <a:xfrm flipH="1">
              <a:off x="9110" y="4537"/>
              <a:ext cx="519" cy="809"/>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9" name="直接箭头连接符 8"/>
            <p:cNvCxnSpPr>
              <a:stCxn id="7" idx="2"/>
            </p:cNvCxnSpPr>
            <p:nvPr/>
          </p:nvCxnSpPr>
          <p:spPr>
            <a:xfrm>
              <a:off x="10515" y="4552"/>
              <a:ext cx="442" cy="672"/>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
          <p:nvSpPr>
            <p:cNvPr id="10" name="文本框 9"/>
            <p:cNvSpPr txBox="1"/>
            <p:nvPr/>
          </p:nvSpPr>
          <p:spPr>
            <a:xfrm>
              <a:off x="5157" y="4476"/>
              <a:ext cx="2473" cy="580"/>
            </a:xfrm>
            <a:prstGeom prst="rect">
              <a:avLst/>
            </a:prstGeom>
            <a:noFill/>
          </p:spPr>
          <p:txBody>
            <a:bodyPr wrap="square" rtlCol="0">
              <a:spAutoFit/>
            </a:bodyPr>
            <a:p>
              <a:r>
                <a:rPr lang="zh-CN" altLang="en-US"/>
                <a:t>冷却板</a:t>
              </a:r>
              <a:endParaRPr lang="zh-CN" altLang="en-US"/>
            </a:p>
          </p:txBody>
        </p:sp>
        <p:cxnSp>
          <p:nvCxnSpPr>
            <p:cNvPr id="11" name="直接箭头连接符 10"/>
            <p:cNvCxnSpPr/>
            <p:nvPr/>
          </p:nvCxnSpPr>
          <p:spPr>
            <a:xfrm>
              <a:off x="6150" y="4995"/>
              <a:ext cx="900" cy="1175"/>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3" name="组合 2"/>
          <p:cNvGrpSpPr/>
          <p:nvPr/>
        </p:nvGrpSpPr>
        <p:grpSpPr>
          <a:xfrm>
            <a:off x="6609080" y="0"/>
            <a:ext cx="5583555" cy="6858000"/>
            <a:chOff x="10408" y="0"/>
            <a:chExt cx="8793" cy="10800"/>
          </a:xfrm>
        </p:grpSpPr>
        <p:sp>
          <p:nvSpPr>
            <p:cNvPr id="4"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对角圆角矩形 18"/>
          <p:cNvSpPr/>
          <p:nvPr/>
        </p:nvSpPr>
        <p:spPr>
          <a:xfrm>
            <a:off x="1640205" y="1927860"/>
            <a:ext cx="8450580" cy="4154170"/>
          </a:xfrm>
          <a:prstGeom prst="round2DiagRect">
            <a:avLst>
              <a:gd name="adj1" fmla="val 16667"/>
              <a:gd name="adj2" fmla="val 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内容占位符 3"/>
          <p:cNvPicPr>
            <a:picLocks noChangeAspect="1"/>
          </p:cNvPicPr>
          <p:nvPr/>
        </p:nvPicPr>
        <p:blipFill>
          <a:blip r:embed="rId1"/>
          <a:stretch>
            <a:fillRect/>
          </a:stretch>
        </p:blipFill>
        <p:spPr>
          <a:xfrm>
            <a:off x="3071495" y="2595880"/>
            <a:ext cx="6048375" cy="2809875"/>
          </a:xfrm>
          <a:prstGeom prst="rect">
            <a:avLst/>
          </a:prstGeom>
        </p:spPr>
      </p:pic>
      <p:cxnSp>
        <p:nvCxnSpPr>
          <p:cNvPr id="5" name="直接箭头连接符 4"/>
          <p:cNvCxnSpPr/>
          <p:nvPr/>
        </p:nvCxnSpPr>
        <p:spPr>
          <a:xfrm flipH="1">
            <a:off x="6541135" y="2595880"/>
            <a:ext cx="206438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6928485" y="2227580"/>
            <a:ext cx="1793240" cy="368300"/>
          </a:xfrm>
          <a:prstGeom prst="rect">
            <a:avLst/>
          </a:prstGeom>
          <a:noFill/>
        </p:spPr>
        <p:txBody>
          <a:bodyPr wrap="square" rtlCol="0">
            <a:spAutoFit/>
          </a:bodyPr>
          <a:p>
            <a:r>
              <a:rPr lang="zh-CN" altLang="en-US"/>
              <a:t>液体进入</a:t>
            </a:r>
            <a:endParaRPr lang="zh-CN" altLang="en-US"/>
          </a:p>
        </p:txBody>
      </p:sp>
      <p:sp>
        <p:nvSpPr>
          <p:cNvPr id="7" name="文本框 6"/>
          <p:cNvSpPr txBox="1"/>
          <p:nvPr/>
        </p:nvSpPr>
        <p:spPr>
          <a:xfrm>
            <a:off x="7830185" y="5488305"/>
            <a:ext cx="1221105" cy="368300"/>
          </a:xfrm>
          <a:prstGeom prst="rect">
            <a:avLst/>
          </a:prstGeom>
          <a:noFill/>
        </p:spPr>
        <p:txBody>
          <a:bodyPr wrap="square" rtlCol="0">
            <a:spAutoFit/>
          </a:bodyPr>
          <a:p>
            <a:r>
              <a:rPr lang="zh-CN" altLang="en-US"/>
              <a:t>液体流出</a:t>
            </a:r>
            <a:endParaRPr lang="zh-CN" altLang="en-US"/>
          </a:p>
        </p:txBody>
      </p:sp>
      <p:cxnSp>
        <p:nvCxnSpPr>
          <p:cNvPr id="8" name="直接连接符 7"/>
          <p:cNvCxnSpPr/>
          <p:nvPr/>
        </p:nvCxnSpPr>
        <p:spPr>
          <a:xfrm>
            <a:off x="5668645" y="2454275"/>
            <a:ext cx="135890" cy="184150"/>
          </a:xfrm>
          <a:prstGeom prst="line">
            <a:avLst/>
          </a:prstGeom>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5106670" y="2173605"/>
            <a:ext cx="1259840" cy="368300"/>
          </a:xfrm>
          <a:prstGeom prst="rect">
            <a:avLst/>
          </a:prstGeom>
          <a:noFill/>
        </p:spPr>
        <p:txBody>
          <a:bodyPr wrap="square" rtlCol="0">
            <a:spAutoFit/>
          </a:bodyPr>
          <a:p>
            <a:r>
              <a:rPr lang="zh-CN" altLang="en-US"/>
              <a:t>电芯</a:t>
            </a:r>
            <a:endParaRPr lang="zh-CN" altLang="en-US"/>
          </a:p>
        </p:txBody>
      </p:sp>
      <p:cxnSp>
        <p:nvCxnSpPr>
          <p:cNvPr id="10" name="直接箭头连接符 9"/>
          <p:cNvCxnSpPr/>
          <p:nvPr/>
        </p:nvCxnSpPr>
        <p:spPr>
          <a:xfrm flipV="1">
            <a:off x="2606040" y="3065145"/>
            <a:ext cx="494665" cy="7169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1986280" y="3888740"/>
            <a:ext cx="1153160" cy="368300"/>
          </a:xfrm>
          <a:prstGeom prst="rect">
            <a:avLst/>
          </a:prstGeom>
          <a:noFill/>
        </p:spPr>
        <p:txBody>
          <a:bodyPr wrap="square" rtlCol="0">
            <a:spAutoFit/>
          </a:bodyPr>
          <a:p>
            <a:r>
              <a:rPr lang="zh-CN" altLang="en-US"/>
              <a:t>循环管路</a:t>
            </a:r>
            <a:endParaRPr lang="zh-CN" altLang="en-US"/>
          </a:p>
        </p:txBody>
      </p:sp>
      <p:sp>
        <p:nvSpPr>
          <p:cNvPr id="12" name="文本框 11"/>
          <p:cNvSpPr txBox="1"/>
          <p:nvPr/>
        </p:nvSpPr>
        <p:spPr>
          <a:xfrm>
            <a:off x="4439920" y="1064895"/>
            <a:ext cx="4064000" cy="368300"/>
          </a:xfrm>
          <a:prstGeom prst="rect">
            <a:avLst/>
          </a:prstGeom>
          <a:noFill/>
        </p:spPr>
        <p:txBody>
          <a:bodyPr wrap="square" rtlCol="0">
            <a:spAutoFit/>
          </a:bodyPr>
          <a:p>
            <a:endParaRPr lang="zh-CN" altLang="en-US"/>
          </a:p>
        </p:txBody>
      </p:sp>
      <p:sp>
        <p:nvSpPr>
          <p:cNvPr id="14" name="文本框 13"/>
          <p:cNvSpPr txBox="1"/>
          <p:nvPr>
            <p:custDataLst>
              <p:tags r:id="rId2"/>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特斯拉Model s</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grpSp>
        <p:nvGrpSpPr>
          <p:cNvPr id="16" name="组合 15"/>
          <p:cNvGrpSpPr/>
          <p:nvPr/>
        </p:nvGrpSpPr>
        <p:grpSpPr>
          <a:xfrm>
            <a:off x="6609080" y="0"/>
            <a:ext cx="5583555" cy="6858000"/>
            <a:chOff x="10408" y="0"/>
            <a:chExt cx="8793" cy="10800"/>
          </a:xfrm>
        </p:grpSpPr>
        <p:sp>
          <p:nvSpPr>
            <p:cNvPr id="17"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8"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6609080" y="0"/>
            <a:ext cx="5583555" cy="6858000"/>
            <a:chOff x="10408" y="0"/>
            <a:chExt cx="8793" cy="10800"/>
          </a:xfrm>
        </p:grpSpPr>
        <p:sp>
          <p:nvSpPr>
            <p:cNvPr id="17"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8"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7" name="对角圆角矩形 6"/>
          <p:cNvSpPr/>
          <p:nvPr/>
        </p:nvSpPr>
        <p:spPr>
          <a:xfrm>
            <a:off x="5674995" y="1224280"/>
            <a:ext cx="5869305" cy="535749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对角圆角矩形 5"/>
          <p:cNvSpPr/>
          <p:nvPr/>
        </p:nvSpPr>
        <p:spPr>
          <a:xfrm>
            <a:off x="803275" y="1281430"/>
            <a:ext cx="4316095" cy="535749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内容占位符 3"/>
          <p:cNvPicPr>
            <a:picLocks noChangeAspect="1"/>
          </p:cNvPicPr>
          <p:nvPr>
            <p:ph idx="1"/>
          </p:nvPr>
        </p:nvPicPr>
        <p:blipFill>
          <a:blip r:embed="rId3"/>
          <a:stretch>
            <a:fillRect/>
          </a:stretch>
        </p:blipFill>
        <p:spPr>
          <a:xfrm>
            <a:off x="6038215" y="1568450"/>
            <a:ext cx="5196840" cy="4751705"/>
          </a:xfrm>
          <a:prstGeom prst="rect">
            <a:avLst/>
          </a:prstGeom>
        </p:spPr>
      </p:pic>
      <p:pic>
        <p:nvPicPr>
          <p:cNvPr id="5" name="图片 4"/>
          <p:cNvPicPr>
            <a:picLocks noChangeAspect="1"/>
          </p:cNvPicPr>
          <p:nvPr/>
        </p:nvPicPr>
        <p:blipFill>
          <a:blip r:embed="rId4"/>
          <a:stretch>
            <a:fillRect/>
          </a:stretch>
        </p:blipFill>
        <p:spPr>
          <a:xfrm>
            <a:off x="1042670" y="1584325"/>
            <a:ext cx="3835400" cy="4752340"/>
          </a:xfrm>
          <a:prstGeom prst="rect">
            <a:avLst/>
          </a:prstGeom>
        </p:spPr>
      </p:pic>
      <p:sp>
        <p:nvSpPr>
          <p:cNvPr id="14" name="文本框 13"/>
          <p:cNvSpPr txBox="1"/>
          <p:nvPr>
            <p:custDataLst>
              <p:tags r:id="rId5"/>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特斯拉Model s电池实物图</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838200" y="3510280"/>
            <a:ext cx="10373995" cy="165163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9" name="矩形 8"/>
          <p:cNvSpPr/>
          <p:nvPr>
            <p:custDataLst>
              <p:tags r:id="rId2"/>
            </p:custDataLst>
          </p:nvPr>
        </p:nvSpPr>
        <p:spPr>
          <a:xfrm>
            <a:off x="838200" y="1945005"/>
            <a:ext cx="10373995" cy="1261110"/>
          </a:xfrm>
          <a:prstGeom prst="rect">
            <a:avLst/>
          </a:prstGeom>
          <a:solidFill>
            <a:schemeClr val="accent1">
              <a:lumMod val="20000"/>
              <a:lumOff val="8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内容占位符 2"/>
          <p:cNvSpPr>
            <a:spLocks noGrp="1"/>
          </p:cNvSpPr>
          <p:nvPr>
            <p:ph idx="1"/>
          </p:nvPr>
        </p:nvSpPr>
        <p:spPr>
          <a:xfrm>
            <a:off x="915670" y="2386330"/>
            <a:ext cx="10515600" cy="2425700"/>
          </a:xfrm>
        </p:spPr>
        <p:txBody>
          <a:bodyPr>
            <a:normAutofit lnSpcReduction="20000"/>
          </a:bodyPr>
          <a:p>
            <a:r>
              <a:rPr lang="zh-CN" altLang="en-US" sz="1600"/>
              <a:t>冷却液为乙二醇溶液，每个软包电芯大面冷却，并行流道、紧凑性好、成本较低</a:t>
            </a:r>
            <a:endParaRPr lang="zh-CN" altLang="en-US" sz="1600"/>
          </a:p>
          <a:p>
            <a:endParaRPr lang="zh-CN" altLang="en-US" sz="1600"/>
          </a:p>
          <a:p>
            <a:endParaRPr lang="zh-CN" altLang="en-US" sz="1600"/>
          </a:p>
          <a:p>
            <a:endParaRPr lang="zh-CN" altLang="en-US" sz="1600"/>
          </a:p>
          <a:p>
            <a:endParaRPr lang="zh-CN" altLang="en-US" sz="1600"/>
          </a:p>
          <a:p>
            <a:endParaRPr lang="zh-CN" altLang="en-US" sz="1600"/>
          </a:p>
          <a:p>
            <a:r>
              <a:rPr lang="zh-CN" altLang="en-US" sz="1600"/>
              <a:t>缺点：对绝缘性，气密性要求高，</a:t>
            </a:r>
            <a:r>
              <a:rPr lang="zh-CN" altLang="en-US" sz="1600">
                <a:sym typeface="+mn-ea"/>
              </a:rPr>
              <a:t>机械强度，耐振动性，以及寿命要求。</a:t>
            </a:r>
            <a:endParaRPr lang="zh-CN" altLang="en-US" sz="1600"/>
          </a:p>
          <a:p>
            <a:endParaRPr lang="zh-CN" altLang="en-US" sz="1600"/>
          </a:p>
        </p:txBody>
      </p:sp>
      <p:sp>
        <p:nvSpPr>
          <p:cNvPr id="14" name="文本框 13"/>
          <p:cNvSpPr txBox="1"/>
          <p:nvPr>
            <p:custDataLst>
              <p:tags r:id="rId3"/>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液冷的优点与缺点</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grpSp>
        <p:nvGrpSpPr>
          <p:cNvPr id="17" name="组合 16"/>
          <p:cNvGrpSpPr/>
          <p:nvPr/>
        </p:nvGrpSpPr>
        <p:grpSpPr>
          <a:xfrm>
            <a:off x="6609080" y="0"/>
            <a:ext cx="5583555" cy="6858000"/>
            <a:chOff x="10408" y="0"/>
            <a:chExt cx="8793" cy="10800"/>
          </a:xfrm>
        </p:grpSpPr>
        <p:sp>
          <p:nvSpPr>
            <p:cNvPr id="18" name="任意多边形: 形状 4"/>
            <p:cNvSpPr/>
            <p:nvPr>
              <p:custDataLst>
                <p:tags r:id="rId4"/>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5"/>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6" name="矩形 15"/>
          <p:cNvSpPr/>
          <p:nvPr>
            <p:custDataLst>
              <p:tags r:id="rId3"/>
            </p:custDataLst>
          </p:nvPr>
        </p:nvSpPr>
        <p:spPr>
          <a:xfrm>
            <a:off x="0" y="1633855"/>
            <a:ext cx="12254230" cy="138874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custDataLst>
              <p:tags r:id="rId4"/>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直冷</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691005"/>
            <a:ext cx="10515600" cy="1336040"/>
          </a:xfrm>
        </p:spPr>
        <p:txBody>
          <a:bodyPr/>
          <a:p>
            <a:pPr marL="0" indent="0" fontAlgn="auto">
              <a:lnSpc>
                <a:spcPct val="150000"/>
              </a:lnSpc>
              <a:buNone/>
            </a:pPr>
            <a:r>
              <a:rPr lang="zh-CN" altLang="en-US" sz="1600"/>
              <a:t>直冷(制冷剂直接冷却)：利用制冷剂(R134a等)蒸发潜热的原理，在整车或电池系统中建立空调系统，将空调系统的蒸发器安装在电池系统中，制冷剂在蒸发器中蒸发并快速高效地将电池系统的热量带走，从完成对电池系统冷却的作业。目前通过直冷的冷却方式基本在电动乘用车上，最典型的如BMW i3(i3有液冷、直冷两种冷却方案)。</a:t>
            </a:r>
            <a:endParaRPr lang="zh-CN" altLang="en-US" sz="1600"/>
          </a:p>
        </p:txBody>
      </p:sp>
      <p:sp>
        <p:nvSpPr>
          <p:cNvPr id="4" name="文本框 3"/>
          <p:cNvSpPr txBox="1"/>
          <p:nvPr/>
        </p:nvSpPr>
        <p:spPr>
          <a:xfrm>
            <a:off x="1617980" y="3190875"/>
            <a:ext cx="9100185" cy="3381375"/>
          </a:xfrm>
          <a:prstGeom prst="rect">
            <a:avLst/>
          </a:prstGeom>
          <a:noFill/>
          <a:ln>
            <a:gradFill>
              <a:gsLst>
                <a:gs pos="50000">
                  <a:schemeClr val="tx1"/>
                </a:gs>
                <a:gs pos="0">
                  <a:schemeClr val="tx1">
                    <a:lumMod val="25000"/>
                    <a:lumOff val="75000"/>
                  </a:schemeClr>
                </a:gs>
                <a:gs pos="100000">
                  <a:schemeClr val="tx1">
                    <a:lumMod val="85000"/>
                  </a:schemeClr>
                </a:gs>
              </a:gsLst>
              <a:lin ang="5400000" scaled="0"/>
            </a:gradFill>
          </a:ln>
        </p:spPr>
        <p:txBody>
          <a:bodyPr wrap="square" rtlCol="0">
            <a:noAutofit/>
          </a:bodyPr>
          <a:p>
            <a:endParaRPr lang="zh-CN" altLang="en-US"/>
          </a:p>
        </p:txBody>
      </p:sp>
      <p:pic>
        <p:nvPicPr>
          <p:cNvPr id="5" name="图片 4"/>
          <p:cNvPicPr>
            <a:picLocks noChangeAspect="1"/>
          </p:cNvPicPr>
          <p:nvPr/>
        </p:nvPicPr>
        <p:blipFill>
          <a:blip r:embed="rId5"/>
          <a:stretch>
            <a:fillRect/>
          </a:stretch>
        </p:blipFill>
        <p:spPr>
          <a:xfrm>
            <a:off x="4005580" y="4199255"/>
            <a:ext cx="4324350" cy="1819275"/>
          </a:xfrm>
          <a:prstGeom prst="rect">
            <a:avLst/>
          </a:prstGeom>
        </p:spPr>
      </p:pic>
      <p:sp>
        <p:nvSpPr>
          <p:cNvPr id="6" name="文本框 5"/>
          <p:cNvSpPr txBox="1"/>
          <p:nvPr/>
        </p:nvSpPr>
        <p:spPr>
          <a:xfrm>
            <a:off x="3701415" y="3429000"/>
            <a:ext cx="1696085" cy="368300"/>
          </a:xfrm>
          <a:prstGeom prst="rect">
            <a:avLst/>
          </a:prstGeom>
          <a:noFill/>
        </p:spPr>
        <p:txBody>
          <a:bodyPr wrap="square" rtlCol="0">
            <a:spAutoFit/>
          </a:bodyPr>
          <a:p>
            <a:r>
              <a:rPr lang="zh-CN" altLang="en-US"/>
              <a:t>电池单体</a:t>
            </a:r>
            <a:endParaRPr lang="zh-CN" altLang="en-US"/>
          </a:p>
        </p:txBody>
      </p:sp>
      <p:sp>
        <p:nvSpPr>
          <p:cNvPr id="7" name="文本框 6"/>
          <p:cNvSpPr txBox="1"/>
          <p:nvPr/>
        </p:nvSpPr>
        <p:spPr>
          <a:xfrm>
            <a:off x="7491095" y="3404235"/>
            <a:ext cx="2442210" cy="368300"/>
          </a:xfrm>
          <a:prstGeom prst="rect">
            <a:avLst/>
          </a:prstGeom>
          <a:noFill/>
        </p:spPr>
        <p:txBody>
          <a:bodyPr wrap="square" rtlCol="0">
            <a:spAutoFit/>
          </a:bodyPr>
          <a:p>
            <a:r>
              <a:rPr lang="zh-CN" altLang="en-US"/>
              <a:t>导热铝板与基板相连</a:t>
            </a:r>
            <a:endParaRPr lang="zh-CN" altLang="en-US"/>
          </a:p>
        </p:txBody>
      </p:sp>
      <p:sp>
        <p:nvSpPr>
          <p:cNvPr id="8" name="矩形 7"/>
          <p:cNvSpPr/>
          <p:nvPr/>
        </p:nvSpPr>
        <p:spPr>
          <a:xfrm>
            <a:off x="3914775" y="6011545"/>
            <a:ext cx="4574540" cy="377825"/>
          </a:xfrm>
          <a:prstGeom prst="rect">
            <a:avLst/>
          </a:prstGeom>
          <a:ln w="28575">
            <a:solidFill>
              <a:schemeClr val="tx1"/>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9" name="文本框 8"/>
          <p:cNvSpPr txBox="1"/>
          <p:nvPr/>
        </p:nvSpPr>
        <p:spPr>
          <a:xfrm>
            <a:off x="4776470" y="6011545"/>
            <a:ext cx="2520315" cy="368300"/>
          </a:xfrm>
          <a:prstGeom prst="rect">
            <a:avLst/>
          </a:prstGeom>
          <a:noFill/>
        </p:spPr>
        <p:txBody>
          <a:bodyPr wrap="square" rtlCol="0">
            <a:spAutoFit/>
          </a:bodyPr>
          <a:p>
            <a:r>
              <a:rPr lang="zh-CN" altLang="en-US"/>
              <a:t>通入制冷剂的冷板</a:t>
            </a:r>
            <a:endParaRPr lang="zh-CN" altLang="en-US"/>
          </a:p>
        </p:txBody>
      </p:sp>
      <p:cxnSp>
        <p:nvCxnSpPr>
          <p:cNvPr id="10" name="直接连接符 9"/>
          <p:cNvCxnSpPr/>
          <p:nvPr/>
        </p:nvCxnSpPr>
        <p:spPr>
          <a:xfrm>
            <a:off x="3207385" y="6069330"/>
            <a:ext cx="68770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3226435" y="6311900"/>
            <a:ext cx="717550" cy="9525"/>
          </a:xfrm>
          <a:prstGeom prst="line">
            <a:avLst/>
          </a:prstGeom>
          <a:ln>
            <a:gradFill>
              <a:gsLst>
                <a:gs pos="50000">
                  <a:schemeClr val="tx1"/>
                </a:gs>
                <a:gs pos="0">
                  <a:schemeClr val="tx1">
                    <a:lumMod val="25000"/>
                    <a:lumOff val="75000"/>
                  </a:schemeClr>
                </a:gs>
                <a:gs pos="100000">
                  <a:schemeClr val="tx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4098290" y="3772535"/>
            <a:ext cx="320040" cy="47498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3" name="直接箭头连接符 12"/>
          <p:cNvCxnSpPr/>
          <p:nvPr/>
        </p:nvCxnSpPr>
        <p:spPr>
          <a:xfrm flipH="1">
            <a:off x="7859395" y="3782060"/>
            <a:ext cx="319405" cy="44577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0" y="2038350"/>
            <a:ext cx="12192000" cy="363601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grpSp>
        <p:nvGrpSpPr>
          <p:cNvPr id="4" name="组合 3"/>
          <p:cNvGrpSpPr/>
          <p:nvPr/>
        </p:nvGrpSpPr>
        <p:grpSpPr>
          <a:xfrm>
            <a:off x="6609080" y="0"/>
            <a:ext cx="5583555" cy="6858000"/>
            <a:chOff x="10408" y="0"/>
            <a:chExt cx="8793" cy="10800"/>
          </a:xfrm>
        </p:grpSpPr>
        <p:sp>
          <p:nvSpPr>
            <p:cNvPr id="5"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3" name="内容占位符 2"/>
          <p:cNvSpPr>
            <a:spLocks noGrp="1"/>
          </p:cNvSpPr>
          <p:nvPr>
            <p:ph idx="1"/>
          </p:nvPr>
        </p:nvSpPr>
        <p:spPr>
          <a:xfrm>
            <a:off x="1041400" y="1949450"/>
            <a:ext cx="10515600" cy="4351338"/>
          </a:xfrm>
        </p:spPr>
        <p:txBody>
          <a:bodyPr>
            <a:normAutofit/>
          </a:bodyPr>
          <a:p>
            <a:endParaRPr lang="zh-CN" altLang="en-US" sz="1600"/>
          </a:p>
          <a:p>
            <a:r>
              <a:rPr lang="zh-CN" altLang="en-US" sz="1600"/>
              <a:t>(a)冷却效率比液冷高出3~4倍；</a:t>
            </a:r>
            <a:endParaRPr lang="zh-CN" altLang="en-US" sz="1600"/>
          </a:p>
          <a:p>
            <a:endParaRPr lang="zh-CN" altLang="en-US" sz="1600"/>
          </a:p>
          <a:p>
            <a:r>
              <a:rPr lang="zh-CN" altLang="en-US" sz="1600"/>
              <a:t>(b)更能满足快充需求；</a:t>
            </a:r>
            <a:endParaRPr lang="zh-CN" altLang="en-US" sz="1600"/>
          </a:p>
          <a:p>
            <a:endParaRPr lang="zh-CN" altLang="en-US" sz="1600"/>
          </a:p>
          <a:p>
            <a:r>
              <a:rPr lang="zh-CN" altLang="en-US" sz="1600"/>
              <a:t>(c)结构紧凑；</a:t>
            </a:r>
            <a:endParaRPr lang="zh-CN" altLang="en-US" sz="1600"/>
          </a:p>
          <a:p>
            <a:endParaRPr lang="zh-CN" altLang="en-US" sz="1600"/>
          </a:p>
          <a:p>
            <a:r>
              <a:rPr lang="zh-CN" altLang="en-US" sz="1600"/>
              <a:t>(d)潜在地降低了成本；</a:t>
            </a:r>
            <a:endParaRPr lang="zh-CN" altLang="en-US" sz="1600"/>
          </a:p>
          <a:p>
            <a:endParaRPr lang="zh-CN" altLang="en-US" sz="1600"/>
          </a:p>
          <a:p>
            <a:r>
              <a:rPr lang="zh-CN" altLang="en-US" sz="1600"/>
              <a:t>(e)避免了乙二醇溶液在电池箱体内部流动</a:t>
            </a:r>
            <a:endParaRPr lang="zh-CN" altLang="en-US" sz="1600"/>
          </a:p>
        </p:txBody>
      </p:sp>
      <p:sp>
        <p:nvSpPr>
          <p:cNvPr id="14" name="文本框 13"/>
          <p:cNvSpPr txBox="1"/>
          <p:nvPr>
            <p:custDataLst>
              <p:tags r:id="rId4"/>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直冷冷却的优点在于</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1569085" y="2660015"/>
            <a:ext cx="9206230" cy="38157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5" name="组合 4"/>
          <p:cNvGrpSpPr/>
          <p:nvPr/>
        </p:nvGrpSpPr>
        <p:grpSpPr>
          <a:xfrm>
            <a:off x="6609080" y="0"/>
            <a:ext cx="5583555" cy="6858000"/>
            <a:chOff x="10408" y="0"/>
            <a:chExt cx="8793" cy="10800"/>
          </a:xfrm>
        </p:grpSpPr>
        <p:sp>
          <p:nvSpPr>
            <p:cNvPr id="6"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 name="标题 1"/>
          <p:cNvSpPr>
            <a:spLocks noGrp="1"/>
          </p:cNvSpPr>
          <p:nvPr>
            <p:ph type="title"/>
          </p:nvPr>
        </p:nvSpPr>
        <p:spPr>
          <a:xfrm>
            <a:off x="838200" y="365125"/>
            <a:ext cx="10771505" cy="1325880"/>
          </a:xfrm>
        </p:spPr>
        <p:txBody>
          <a:bodyPr>
            <a:normAutofit/>
          </a:bodyPr>
          <a:p>
            <a:r>
              <a:rPr lang="zh-CN" altLang="en-US" sz="4000" b="1">
                <a:solidFill>
                  <a:schemeClr val="accent1"/>
                </a:solidFill>
                <a:effectLst>
                  <a:outerShdw blurRad="38100" dist="25400" dir="5400000" algn="ctr" rotWithShape="0">
                    <a:srgbClr val="6E747A">
                      <a:alpha val="43000"/>
                    </a:srgbClr>
                  </a:outerShdw>
                </a:effectLst>
              </a:rPr>
              <a:t>案例</a:t>
            </a:r>
            <a:r>
              <a:rPr lang="en-US" altLang="zh-CN" sz="4000" b="1">
                <a:solidFill>
                  <a:schemeClr val="accent1"/>
                </a:solidFill>
                <a:effectLst>
                  <a:outerShdw blurRad="38100" dist="25400" dir="5400000" algn="ctr" rotWithShape="0">
                    <a:srgbClr val="6E747A">
                      <a:alpha val="43000"/>
                    </a:srgbClr>
                  </a:outerShdw>
                </a:effectLst>
              </a:rPr>
              <a:t>1</a:t>
            </a:r>
            <a:r>
              <a:rPr lang="zh-CN" altLang="en-US" sz="4000" b="1">
                <a:solidFill>
                  <a:schemeClr val="accent1"/>
                </a:solidFill>
                <a:effectLst>
                  <a:outerShdw blurRad="38100" dist="25400" dir="5400000" algn="ctr" rotWithShape="0">
                    <a:srgbClr val="6E747A">
                      <a:alpha val="43000"/>
                    </a:srgbClr>
                  </a:outerShdw>
                </a:effectLst>
              </a:rPr>
              <a:t>：</a:t>
            </a:r>
            <a:r>
              <a:rPr lang="en-US" altLang="zh-CN" sz="3500" b="1">
                <a:solidFill>
                  <a:schemeClr val="accent1"/>
                </a:solidFill>
                <a:effectLst>
                  <a:outerShdw blurRad="38100" dist="25400" dir="5400000" algn="ctr" rotWithShape="0">
                    <a:srgbClr val="6E747A">
                      <a:alpha val="43000"/>
                    </a:srgbClr>
                  </a:outerShdw>
                </a:effectLst>
              </a:rPr>
              <a:t>2024</a:t>
            </a:r>
            <a:r>
              <a:rPr lang="zh-CN" altLang="en-US" sz="3500" b="1">
                <a:solidFill>
                  <a:schemeClr val="accent1"/>
                </a:solidFill>
                <a:effectLst>
                  <a:outerShdw blurRad="38100" dist="25400" dir="5400000" algn="ctr" rotWithShape="0">
                    <a:srgbClr val="6E747A">
                      <a:alpha val="43000"/>
                    </a:srgbClr>
                  </a:outerShdw>
                </a:effectLst>
              </a:rPr>
              <a:t>年</a:t>
            </a:r>
            <a:r>
              <a:rPr lang="en-US" altLang="zh-CN" sz="3500" b="1">
                <a:solidFill>
                  <a:schemeClr val="accent1"/>
                </a:solidFill>
                <a:effectLst>
                  <a:outerShdw blurRad="38100" dist="25400" dir="5400000" algn="ctr" rotWithShape="0">
                    <a:srgbClr val="6E747A">
                      <a:alpha val="43000"/>
                    </a:srgbClr>
                  </a:outerShdw>
                </a:effectLst>
              </a:rPr>
              <a:t>1</a:t>
            </a:r>
            <a:r>
              <a:rPr lang="zh-CN" altLang="en-US" sz="3500" b="1">
                <a:solidFill>
                  <a:schemeClr val="accent1"/>
                </a:solidFill>
                <a:effectLst>
                  <a:outerShdw blurRad="38100" dist="25400" dir="5400000" algn="ctr" rotWithShape="0">
                    <a:srgbClr val="6E747A">
                      <a:alpha val="43000"/>
                    </a:srgbClr>
                  </a:outerShdw>
                </a:effectLst>
              </a:rPr>
              <a:t>月</a:t>
            </a:r>
            <a:r>
              <a:rPr lang="en-US" altLang="zh-CN" sz="3500" b="1">
                <a:solidFill>
                  <a:schemeClr val="accent1"/>
                </a:solidFill>
                <a:effectLst>
                  <a:outerShdw blurRad="38100" dist="25400" dir="5400000" algn="ctr" rotWithShape="0">
                    <a:srgbClr val="6E747A">
                      <a:alpha val="43000"/>
                    </a:srgbClr>
                  </a:outerShdw>
                </a:effectLst>
              </a:rPr>
              <a:t>14</a:t>
            </a:r>
            <a:r>
              <a:rPr lang="zh-CN" altLang="en-US" sz="3500" b="1">
                <a:solidFill>
                  <a:schemeClr val="accent1"/>
                </a:solidFill>
                <a:effectLst>
                  <a:outerShdw blurRad="38100" dist="25400" dir="5400000" algn="ctr" rotWithShape="0">
                    <a:srgbClr val="6E747A">
                      <a:alpha val="43000"/>
                    </a:srgbClr>
                  </a:outerShdw>
                </a:effectLst>
              </a:rPr>
              <a:t>日</a:t>
            </a:r>
            <a:r>
              <a:rPr lang="en-US" altLang="zh-CN" sz="3500" b="1">
                <a:solidFill>
                  <a:schemeClr val="accent1"/>
                </a:solidFill>
                <a:effectLst>
                  <a:outerShdw blurRad="38100" dist="25400" dir="5400000" algn="ctr" rotWithShape="0">
                    <a:srgbClr val="6E747A">
                      <a:alpha val="43000"/>
                    </a:srgbClr>
                  </a:outerShdw>
                </a:effectLst>
              </a:rPr>
              <a:t>-19</a:t>
            </a:r>
            <a:r>
              <a:rPr lang="zh-CN" altLang="en-US" sz="3500" b="1">
                <a:solidFill>
                  <a:schemeClr val="accent1"/>
                </a:solidFill>
                <a:effectLst>
                  <a:outerShdw blurRad="38100" dist="25400" dir="5400000" algn="ctr" rotWithShape="0">
                    <a:srgbClr val="6E747A">
                      <a:alpha val="43000"/>
                    </a:srgbClr>
                  </a:outerShdw>
                </a:effectLst>
              </a:rPr>
              <a:t>日湖北省冻雨对新能源汽</a:t>
            </a:r>
            <a:r>
              <a:rPr lang="en-US" altLang="zh-CN" sz="3500" b="1">
                <a:solidFill>
                  <a:schemeClr val="accent1"/>
                </a:solidFill>
                <a:effectLst>
                  <a:outerShdw blurRad="38100" dist="25400" dir="5400000" algn="ctr" rotWithShape="0">
                    <a:srgbClr val="6E747A">
                      <a:alpha val="43000"/>
                    </a:srgbClr>
                  </a:outerShdw>
                </a:effectLst>
              </a:rPr>
              <a:t> </a:t>
            </a:r>
            <a:br>
              <a:rPr lang="en-US" altLang="zh-CN" sz="3500" b="1">
                <a:solidFill>
                  <a:schemeClr val="accent1"/>
                </a:solidFill>
                <a:effectLst>
                  <a:outerShdw blurRad="38100" dist="25400" dir="5400000" algn="ctr" rotWithShape="0">
                    <a:srgbClr val="6E747A">
                      <a:alpha val="43000"/>
                    </a:srgbClr>
                  </a:outerShdw>
                </a:effectLst>
              </a:rPr>
            </a:br>
            <a:r>
              <a:rPr lang="en-US" altLang="zh-CN" sz="3500" b="1">
                <a:solidFill>
                  <a:schemeClr val="accent1"/>
                </a:solidFill>
                <a:effectLst>
                  <a:outerShdw blurRad="38100" dist="25400" dir="5400000" algn="ctr" rotWithShape="0">
                    <a:srgbClr val="6E747A">
                      <a:alpha val="43000"/>
                    </a:srgbClr>
                  </a:outerShdw>
                </a:effectLst>
              </a:rPr>
              <a:t>                  </a:t>
            </a:r>
            <a:r>
              <a:rPr lang="zh-CN" altLang="en-US" sz="3500" b="1">
                <a:solidFill>
                  <a:schemeClr val="accent1"/>
                </a:solidFill>
                <a:effectLst>
                  <a:outerShdw blurRad="38100" dist="25400" dir="5400000" algn="ctr" rotWithShape="0">
                    <a:srgbClr val="6E747A">
                      <a:alpha val="43000"/>
                    </a:srgbClr>
                  </a:outerShdw>
                </a:effectLst>
              </a:rPr>
              <a:t>车产生的影响</a:t>
            </a:r>
            <a:endParaRPr lang="zh-CN" altLang="en-US" sz="3500"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838200" y="1691005"/>
            <a:ext cx="10515600" cy="4351338"/>
          </a:xfrm>
        </p:spPr>
        <p:txBody>
          <a:bodyPr/>
          <a:p>
            <a:pPr algn="just" fontAlgn="auto">
              <a:lnSpc>
                <a:spcPct val="150000"/>
              </a:lnSpc>
            </a:pPr>
            <a:r>
              <a:rPr lang="zh-CN" altLang="en-US" sz="1600"/>
              <a:t>刚刚提车两个月的比亚迪元PLUS车主何大哥。而仅两个月，其对新能源车续航的不信任已经溢于言表。在向其交流续航的问题时，其直言到，“这个车不行，车子标定的续航是500多km，实际就能跑个300km，甚至还不到。”</a:t>
            </a:r>
            <a:endParaRPr lang="zh-CN" altLang="en-US" sz="1600"/>
          </a:p>
        </p:txBody>
      </p:sp>
      <p:pic>
        <p:nvPicPr>
          <p:cNvPr id="4" name="图片 3"/>
          <p:cNvPicPr>
            <a:picLocks noChangeAspect="1"/>
          </p:cNvPicPr>
          <p:nvPr>
            <p:custDataLst>
              <p:tags r:id="rId3"/>
            </p:custDataLst>
          </p:nvPr>
        </p:nvPicPr>
        <p:blipFill>
          <a:blip r:embed="rId4"/>
          <a:stretch>
            <a:fillRect/>
          </a:stretch>
        </p:blipFill>
        <p:spPr>
          <a:xfrm>
            <a:off x="1701800" y="2900045"/>
            <a:ext cx="8936990" cy="34340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675890" y="2326640"/>
            <a:ext cx="5991225" cy="2587625"/>
          </a:xfrm>
          <a:prstGeom prst="rect">
            <a:avLst/>
          </a:prstGeom>
          <a:noFill/>
        </p:spPr>
        <p:txBody>
          <a:bodyPr wrap="square" rtlCol="0">
            <a:noAutofit/>
          </a:bodyPr>
          <a:p>
            <a:r>
              <a:rPr lang="en-US" altLang="zh-CN" sz="16600">
                <a:sym typeface="+mn-ea"/>
              </a:rPr>
              <a:t>    </a:t>
            </a:r>
            <a:r>
              <a:rPr lang="zh-CN" altLang="en-US" sz="13800">
                <a:sym typeface="+mn-ea"/>
              </a:rPr>
              <a:t>25°C</a:t>
            </a:r>
            <a:endParaRPr lang="zh-CN" altLang="en-US" sz="13800">
              <a:sym typeface="+mn-ea"/>
            </a:endParaRPr>
          </a:p>
        </p:txBody>
      </p:sp>
      <p:grpSp>
        <p:nvGrpSpPr>
          <p:cNvPr id="5" name="组合 4"/>
          <p:cNvGrpSpPr/>
          <p:nvPr/>
        </p:nvGrpSpPr>
        <p:grpSpPr>
          <a:xfrm>
            <a:off x="6609080" y="0"/>
            <a:ext cx="5583555" cy="6858000"/>
            <a:chOff x="10408" y="0"/>
            <a:chExt cx="8793" cy="10800"/>
          </a:xfrm>
        </p:grpSpPr>
        <p:sp>
          <p:nvSpPr>
            <p:cNvPr id="6"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4" name="文本框 13"/>
          <p:cNvSpPr txBox="1"/>
          <p:nvPr>
            <p:custDataLst>
              <p:tags r:id="rId3"/>
            </p:custDataLst>
          </p:nvPr>
        </p:nvSpPr>
        <p:spPr>
          <a:xfrm>
            <a:off x="838200" y="489585"/>
            <a:ext cx="9921240" cy="1158875"/>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新能源汽车的电池最佳使用温度为多少度？</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6609080" y="0"/>
            <a:ext cx="5583555" cy="6858000"/>
            <a:chOff x="10408" y="0"/>
            <a:chExt cx="8793" cy="10800"/>
          </a:xfrm>
        </p:grpSpPr>
        <p:sp>
          <p:nvSpPr>
            <p:cNvPr id="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2" name="矩形 11"/>
          <p:cNvSpPr/>
          <p:nvPr>
            <p:custDataLst>
              <p:tags r:id="rId3"/>
            </p:custDataLst>
          </p:nvPr>
        </p:nvSpPr>
        <p:spPr>
          <a:xfrm>
            <a:off x="781050" y="4481830"/>
            <a:ext cx="10664190" cy="161925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custDataLst>
              <p:tags r:id="rId4"/>
            </p:custDataLst>
          </p:nvPr>
        </p:nvSpPr>
        <p:spPr>
          <a:xfrm>
            <a:off x="781050" y="3406775"/>
            <a:ext cx="10664190" cy="68834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9" name="矩形 8"/>
          <p:cNvSpPr/>
          <p:nvPr>
            <p:custDataLst>
              <p:tags r:id="rId5"/>
            </p:custDataLst>
          </p:nvPr>
        </p:nvSpPr>
        <p:spPr>
          <a:xfrm>
            <a:off x="781050" y="1590675"/>
            <a:ext cx="10664190" cy="1357630"/>
          </a:xfrm>
          <a:prstGeom prst="rect">
            <a:avLst/>
          </a:prstGeom>
          <a:solidFill>
            <a:schemeClr val="accent1">
              <a:lumMod val="20000"/>
              <a:lumOff val="8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内容占位符 2"/>
          <p:cNvSpPr>
            <a:spLocks noGrp="1"/>
          </p:cNvSpPr>
          <p:nvPr>
            <p:ph idx="1"/>
          </p:nvPr>
        </p:nvSpPr>
        <p:spPr>
          <a:xfrm>
            <a:off x="885825" y="1590675"/>
            <a:ext cx="10515600" cy="4954905"/>
          </a:xfrm>
        </p:spPr>
        <p:txBody>
          <a:bodyPr>
            <a:normAutofit/>
          </a:bodyPr>
          <a:p>
            <a:pPr fontAlgn="auto">
              <a:lnSpc>
                <a:spcPct val="150000"/>
              </a:lnSpc>
            </a:pPr>
            <a:r>
              <a:rPr lang="zh-CN" altLang="en-US" sz="1780"/>
              <a:t>动力电池良好的保温设计可以有效降低加热装置的负担，减少强制加热的频率。而一旦出现加热的需求，则使电池迅速升温的能量主要来自两方面 ，电池本身和外部设备。而利用这些能量来加热的方式也有两种：</a:t>
            </a:r>
            <a:endParaRPr lang="zh-CN" altLang="en-US" sz="1780"/>
          </a:p>
          <a:p>
            <a:pPr fontAlgn="auto">
              <a:lnSpc>
                <a:spcPct val="150000"/>
              </a:lnSpc>
            </a:pPr>
            <a:endParaRPr lang="zh-CN" altLang="en-US" sz="1780"/>
          </a:p>
          <a:p>
            <a:pPr fontAlgn="auto">
              <a:lnSpc>
                <a:spcPct val="150000"/>
              </a:lnSpc>
            </a:pPr>
            <a:r>
              <a:rPr lang="zh-CN" altLang="en-US" sz="1780"/>
              <a:t>· 车载加热器</a:t>
            </a:r>
            <a:endParaRPr lang="zh-CN" altLang="en-US" sz="1780"/>
          </a:p>
          <a:p>
            <a:pPr fontAlgn="auto">
              <a:lnSpc>
                <a:spcPct val="150000"/>
              </a:lnSpc>
            </a:pPr>
            <a:endParaRPr lang="zh-CN" altLang="en-US" sz="1780"/>
          </a:p>
          <a:p>
            <a:pPr fontAlgn="auto">
              <a:lnSpc>
                <a:spcPct val="150000"/>
              </a:lnSpc>
            </a:pPr>
            <a:r>
              <a:rPr lang="zh-CN" altLang="en-US" sz="1780"/>
              <a:t>加热元件常见的有加热膜和PTC（Positive Temperature Coefficient）两种。加热膜属于恒定电阻加热元件，始终能维持在一定的加热功率输出范围内。而PTC顾名思义就是电阻值和温度正相关，随着温度的升高电阻也在升高，所以可以实现恒温发热，在安全性上较优。</a:t>
            </a:r>
            <a:endParaRPr lang="zh-CN" altLang="en-US" sz="1780"/>
          </a:p>
        </p:txBody>
      </p:sp>
      <p:sp>
        <p:nvSpPr>
          <p:cNvPr id="5" name="文本框 4"/>
          <p:cNvSpPr txBox="1"/>
          <p:nvPr>
            <p:custDataLst>
              <p:tags r:id="rId6"/>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电池加热控制</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379730" y="414655"/>
            <a:ext cx="11430635" cy="598551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5" name="组合 4"/>
          <p:cNvGrpSpPr/>
          <p:nvPr/>
        </p:nvGrpSpPr>
        <p:grpSpPr>
          <a:xfrm>
            <a:off x="6609080" y="0"/>
            <a:ext cx="5583555" cy="6858000"/>
            <a:chOff x="10408" y="0"/>
            <a:chExt cx="8793" cy="10800"/>
          </a:xfrm>
        </p:grpSpPr>
        <p:sp>
          <p:nvSpPr>
            <p:cNvPr id="6"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pic>
        <p:nvPicPr>
          <p:cNvPr id="4" name="内容占位符 3"/>
          <p:cNvPicPr>
            <a:picLocks noChangeAspect="1"/>
          </p:cNvPicPr>
          <p:nvPr>
            <p:ph idx="1"/>
          </p:nvPr>
        </p:nvPicPr>
        <p:blipFill>
          <a:blip r:embed="rId4"/>
          <a:stretch>
            <a:fillRect/>
          </a:stretch>
        </p:blipFill>
        <p:spPr>
          <a:xfrm>
            <a:off x="657225" y="649605"/>
            <a:ext cx="10875645" cy="55156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2462530" y="2098675"/>
            <a:ext cx="6504305" cy="436562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矩形 11"/>
          <p:cNvSpPr/>
          <p:nvPr>
            <p:custDataLst>
              <p:tags r:id="rId2"/>
            </p:custDataLst>
          </p:nvPr>
        </p:nvSpPr>
        <p:spPr>
          <a:xfrm>
            <a:off x="0" y="365125"/>
            <a:ext cx="12192635" cy="146685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p:nvGrpSpPr>
        <p:grpSpPr>
          <a:xfrm>
            <a:off x="6609080" y="0"/>
            <a:ext cx="5583555" cy="6858000"/>
            <a:chOff x="10408" y="0"/>
            <a:chExt cx="8793" cy="10800"/>
          </a:xfrm>
        </p:grpSpPr>
        <p:sp>
          <p:nvSpPr>
            <p:cNvPr id="8"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 name="标题 1"/>
          <p:cNvSpPr>
            <a:spLocks noGrp="1"/>
          </p:cNvSpPr>
          <p:nvPr>
            <p:ph type="title"/>
          </p:nvPr>
        </p:nvSpPr>
        <p:spPr/>
        <p:txBody>
          <a:bodyPr>
            <a:normAutofit/>
          </a:bodyPr>
          <a:p>
            <a:pPr marL="0" indent="0" fontAlgn="auto">
              <a:lnSpc>
                <a:spcPct val="150000"/>
              </a:lnSpc>
            </a:pPr>
            <a:r>
              <a:rPr lang="zh-CN" altLang="en-US" sz="1780"/>
              <a:t>目前PTC车载加热器比较常见，功率一般在3kw~7kw左右，可通过PWM控制功率输出；分为液体加热器和风暖加热器两类</a:t>
            </a:r>
            <a:br>
              <a:rPr lang="zh-CN" altLang="en-US" sz="1780"/>
            </a:br>
            <a:r>
              <a:rPr lang="zh-CN" altLang="en-US" sz="1780"/>
              <a:t>风暖加热器使冷空气通过换热风再输入电池内，适用于风冷架构的热管理方案</a:t>
            </a:r>
            <a:r>
              <a:rPr lang="zh-CN" altLang="en-US" sz="1780"/>
              <a:t>。</a:t>
            </a:r>
            <a:endParaRPr lang="zh-CN" altLang="en-US" sz="1780"/>
          </a:p>
        </p:txBody>
      </p:sp>
      <p:pic>
        <p:nvPicPr>
          <p:cNvPr id="4" name="内容占位符 3" descr="C:/Users/admin/Desktop/图片1.png图片1"/>
          <p:cNvPicPr>
            <a:picLocks noChangeAspect="1"/>
          </p:cNvPicPr>
          <p:nvPr>
            <p:ph idx="1"/>
          </p:nvPr>
        </p:nvPicPr>
        <p:blipFill>
          <a:blip r:embed="rId5"/>
          <a:srcRect t="3518" b="3518"/>
          <a:stretch>
            <a:fillRect/>
          </a:stretch>
        </p:blipFill>
        <p:spPr>
          <a:xfrm>
            <a:off x="2741295" y="2204720"/>
            <a:ext cx="5983605" cy="41389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6888480" y="879475"/>
            <a:ext cx="4491990" cy="509905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p:nvGrpSpPr>
        <p:grpSpPr>
          <a:xfrm>
            <a:off x="6609080" y="0"/>
            <a:ext cx="5583555" cy="6858000"/>
            <a:chOff x="10408" y="0"/>
            <a:chExt cx="8793" cy="10800"/>
          </a:xfrm>
        </p:grpSpPr>
        <p:sp>
          <p:nvSpPr>
            <p:cNvPr id="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 name="标题 1"/>
          <p:cNvSpPr>
            <a:spLocks noGrp="1"/>
          </p:cNvSpPr>
          <p:nvPr>
            <p:ph type="title"/>
          </p:nvPr>
        </p:nvSpPr>
        <p:spPr>
          <a:xfrm>
            <a:off x="7007225" y="987425"/>
            <a:ext cx="4279900" cy="4709795"/>
          </a:xfrm>
        </p:spPr>
        <p:txBody>
          <a:bodyPr>
            <a:normAutofit/>
          </a:bodyPr>
          <a:p>
            <a:pPr marL="0" indent="0" fontAlgn="auto">
              <a:lnSpc>
                <a:spcPct val="150000"/>
              </a:lnSpc>
            </a:pPr>
            <a:r>
              <a:rPr lang="zh-CN" altLang="en-US" sz="1780"/>
              <a:t>液体加热器则先制热冷却液，再由制热后的冷却液给电池包加热。适用于液冷架构的热管理方案。总的来看随着液冷方案的普及，液体加热器也必然将成为主流。例如Tesla就在Model S的热管理系统上使用一款大功率的液体加热器</a:t>
            </a:r>
            <a:r>
              <a:rPr lang="zh-CN" altLang="en-US" sz="1780"/>
              <a:t>。</a:t>
            </a:r>
            <a:endParaRPr lang="zh-CN" altLang="en-US" sz="1780"/>
          </a:p>
        </p:txBody>
      </p:sp>
      <p:pic>
        <p:nvPicPr>
          <p:cNvPr id="4" name="内容占位符 3"/>
          <p:cNvPicPr>
            <a:picLocks noChangeAspect="1"/>
          </p:cNvPicPr>
          <p:nvPr>
            <p:ph idx="1"/>
          </p:nvPr>
        </p:nvPicPr>
        <p:blipFill>
          <a:blip r:embed="rId4"/>
          <a:stretch>
            <a:fillRect/>
          </a:stretch>
        </p:blipFill>
        <p:spPr>
          <a:xfrm>
            <a:off x="304800" y="1896110"/>
            <a:ext cx="6196330" cy="33299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379730" y="414655"/>
            <a:ext cx="11430635" cy="598551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p:nvGrpSpPr>
        <p:grpSpPr>
          <a:xfrm>
            <a:off x="6609080" y="0"/>
            <a:ext cx="5583555" cy="6858000"/>
            <a:chOff x="10408" y="0"/>
            <a:chExt cx="8793" cy="10800"/>
          </a:xfrm>
        </p:grpSpPr>
        <p:sp>
          <p:nvSpPr>
            <p:cNvPr id="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pic>
        <p:nvPicPr>
          <p:cNvPr id="4" name="内容占位符 3"/>
          <p:cNvPicPr>
            <a:picLocks noChangeAspect="1"/>
          </p:cNvPicPr>
          <p:nvPr>
            <p:ph idx="1"/>
          </p:nvPr>
        </p:nvPicPr>
        <p:blipFill>
          <a:blip r:embed="rId4"/>
          <a:stretch>
            <a:fillRect/>
          </a:stretch>
        </p:blipFill>
        <p:spPr>
          <a:xfrm>
            <a:off x="607060" y="651510"/>
            <a:ext cx="10988040" cy="54679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custDataLst>
              <p:tags r:id="rId1"/>
            </p:custDataLst>
          </p:nvPr>
        </p:nvSpPr>
        <p:spPr>
          <a:xfrm>
            <a:off x="-635" y="1387475"/>
            <a:ext cx="12192635" cy="107378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p:nvGrpSpPr>
        <p:grpSpPr>
          <a:xfrm>
            <a:off x="6609080" y="0"/>
            <a:ext cx="5583555" cy="6858000"/>
            <a:chOff x="10408" y="0"/>
            <a:chExt cx="8793" cy="10800"/>
          </a:xfrm>
        </p:grpSpPr>
        <p:sp>
          <p:nvSpPr>
            <p:cNvPr id="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3" name="内容占位符 2"/>
          <p:cNvSpPr>
            <a:spLocks noGrp="1"/>
          </p:cNvSpPr>
          <p:nvPr>
            <p:ph idx="1"/>
          </p:nvPr>
        </p:nvSpPr>
        <p:spPr>
          <a:xfrm>
            <a:off x="838200" y="1518285"/>
            <a:ext cx="10515600" cy="942975"/>
          </a:xfrm>
        </p:spPr>
        <p:txBody>
          <a:bodyPr>
            <a:normAutofit fontScale="90000"/>
          </a:bodyPr>
          <a:p>
            <a:pPr fontAlgn="auto">
              <a:lnSpc>
                <a:spcPct val="150000"/>
              </a:lnSpc>
            </a:pPr>
            <a:r>
              <a:rPr lang="zh-CN" altLang="en-US" sz="1600"/>
              <a:t>在低温环境下电池内阻会增加，因此在同等的工况下温升会更剧烈。但即便如此整个升温过程也是有限的。最近看到一篇文章中提出了一种全天候电池技术All-climate battery (ACB) cell，可实现电池由-20℃加热至0℃仅需20s，且仅消耗3.8% SOC的能量。</a:t>
            </a:r>
            <a:endParaRPr lang="zh-CN" altLang="en-US" sz="1600"/>
          </a:p>
        </p:txBody>
      </p:sp>
      <p:grpSp>
        <p:nvGrpSpPr>
          <p:cNvPr id="12" name="组合 11"/>
          <p:cNvGrpSpPr/>
          <p:nvPr/>
        </p:nvGrpSpPr>
        <p:grpSpPr>
          <a:xfrm>
            <a:off x="3533775" y="2660650"/>
            <a:ext cx="5228590" cy="3577590"/>
            <a:chOff x="5482" y="3007"/>
            <a:chExt cx="8234" cy="5634"/>
          </a:xfrm>
        </p:grpSpPr>
        <p:pic>
          <p:nvPicPr>
            <p:cNvPr id="5" name="图片 4"/>
            <p:cNvPicPr>
              <a:picLocks noChangeAspect="1"/>
            </p:cNvPicPr>
            <p:nvPr/>
          </p:nvPicPr>
          <p:blipFill>
            <a:blip r:embed="rId4"/>
            <a:stretch>
              <a:fillRect/>
            </a:stretch>
          </p:blipFill>
          <p:spPr>
            <a:xfrm>
              <a:off x="5482" y="3007"/>
              <a:ext cx="8235" cy="4785"/>
            </a:xfrm>
            <a:prstGeom prst="rect">
              <a:avLst/>
            </a:prstGeom>
          </p:spPr>
        </p:pic>
        <p:sp>
          <p:nvSpPr>
            <p:cNvPr id="6" name="文本框 5"/>
            <p:cNvSpPr txBox="1"/>
            <p:nvPr/>
          </p:nvSpPr>
          <p:spPr>
            <a:xfrm>
              <a:off x="7666" y="8061"/>
              <a:ext cx="3866" cy="580"/>
            </a:xfrm>
            <a:prstGeom prst="rect">
              <a:avLst/>
            </a:prstGeom>
            <a:noFill/>
          </p:spPr>
          <p:txBody>
            <a:bodyPr wrap="square" rtlCol="0">
              <a:spAutoFit/>
            </a:bodyPr>
            <a:p>
              <a:r>
                <a:rPr lang="zh-CN" altLang="en-US"/>
                <a:t>时间：</a:t>
              </a:r>
              <a:r>
                <a:rPr lang="en-US" altLang="zh-CN"/>
                <a:t>S</a:t>
              </a:r>
              <a:r>
                <a:rPr lang="zh-CN" altLang="en-US"/>
                <a:t>秒</a:t>
              </a:r>
              <a:endParaRPr lang="zh-CN" altLang="en-US"/>
            </a:p>
          </p:txBody>
        </p:sp>
      </p:grpSp>
      <p:sp>
        <p:nvSpPr>
          <p:cNvPr id="9" name="文本框 8"/>
          <p:cNvSpPr txBox="1"/>
          <p:nvPr>
            <p:custDataLst>
              <p:tags r:id="rId5"/>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电池自身</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5778500" y="2888615"/>
            <a:ext cx="4502150" cy="230505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p:nvGrpSpPr>
        <p:grpSpPr>
          <a:xfrm>
            <a:off x="6609080" y="0"/>
            <a:ext cx="5583555" cy="6858000"/>
            <a:chOff x="10408" y="0"/>
            <a:chExt cx="8793" cy="10800"/>
          </a:xfrm>
        </p:grpSpPr>
        <p:sp>
          <p:nvSpPr>
            <p:cNvPr id="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2" name="矩形 11"/>
          <p:cNvSpPr/>
          <p:nvPr>
            <p:custDataLst>
              <p:tags r:id="rId4"/>
            </p:custDataLst>
          </p:nvPr>
        </p:nvSpPr>
        <p:spPr>
          <a:xfrm>
            <a:off x="0" y="365125"/>
            <a:ext cx="12289155" cy="142875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sp>
        <p:nvSpPr>
          <p:cNvPr id="2" name="标题 1"/>
          <p:cNvSpPr>
            <a:spLocks noGrp="1"/>
          </p:cNvSpPr>
          <p:nvPr>
            <p:ph type="title"/>
          </p:nvPr>
        </p:nvSpPr>
        <p:spPr/>
        <p:txBody>
          <a:bodyPr>
            <a:normAutofit/>
          </a:bodyPr>
          <a:p>
            <a:pPr marL="0" indent="0" fontAlgn="auto">
              <a:lnSpc>
                <a:spcPct val="150000"/>
              </a:lnSpc>
            </a:pPr>
            <a:r>
              <a:rPr lang="zh-CN" altLang="en-US" sz="1780">
                <a:sym typeface="+mn-ea"/>
              </a:rPr>
              <a:t>这种电池在正极、负极、隔膜、电解液中添加了一种新组件 – 50um厚，56 mΩ阻值的镍片，由外部电路控制是否将镍片与电池串联。从某种程度上来说就相当于将均衡电阻嵌入电池内部，并可实现50A以上的均衡电流。假设Pack由100节该种电池组成，则加热功率可达16kw以上。</a:t>
            </a:r>
            <a:endParaRPr lang="zh-CN" altLang="en-US" sz="1780"/>
          </a:p>
        </p:txBody>
      </p:sp>
      <p:pic>
        <p:nvPicPr>
          <p:cNvPr id="4" name="内容占位符 3"/>
          <p:cNvPicPr>
            <a:picLocks noChangeAspect="1"/>
          </p:cNvPicPr>
          <p:nvPr>
            <p:ph idx="1"/>
          </p:nvPr>
        </p:nvPicPr>
        <p:blipFill>
          <a:blip r:embed="rId5"/>
          <a:stretch>
            <a:fillRect/>
          </a:stretch>
        </p:blipFill>
        <p:spPr>
          <a:xfrm>
            <a:off x="482600" y="2286635"/>
            <a:ext cx="5067300" cy="4105275"/>
          </a:xfrm>
          <a:prstGeom prst="rect">
            <a:avLst/>
          </a:prstGeom>
        </p:spPr>
      </p:pic>
      <p:sp>
        <p:nvSpPr>
          <p:cNvPr id="5" name="文本框 4"/>
          <p:cNvSpPr txBox="1"/>
          <p:nvPr/>
        </p:nvSpPr>
        <p:spPr>
          <a:xfrm>
            <a:off x="6344285" y="3219450"/>
            <a:ext cx="3500120" cy="1872615"/>
          </a:xfrm>
          <a:prstGeom prst="rect">
            <a:avLst/>
          </a:prstGeom>
          <a:noFill/>
        </p:spPr>
        <p:txBody>
          <a:bodyPr wrap="square" rtlCol="0">
            <a:noAutofit/>
          </a:bodyPr>
          <a:p>
            <a:pPr indent="0" fontAlgn="auto">
              <a:lnSpc>
                <a:spcPct val="150000"/>
              </a:lnSpc>
            </a:pPr>
            <a:r>
              <a:rPr lang="zh-CN" altLang="en-US" sz="1600"/>
              <a:t>当然这个电池还仅仅是概念，在该技术下电池的其他性能如何，制造工艺的可行性，与现有设备的兼容性，镍片的一致性等等都有待确认和解决</a:t>
            </a:r>
            <a:endParaRPr lang="zh-CN" altLang="en-US"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2030095" y="1595755"/>
            <a:ext cx="8154670" cy="4880610"/>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4" name="内容占位符 3"/>
          <p:cNvPicPr>
            <a:picLocks noChangeAspect="1"/>
          </p:cNvPicPr>
          <p:nvPr>
            <p:ph idx="1"/>
          </p:nvPr>
        </p:nvPicPr>
        <p:blipFill>
          <a:blip r:embed="rId2"/>
          <a:stretch>
            <a:fillRect/>
          </a:stretch>
        </p:blipFill>
        <p:spPr>
          <a:xfrm>
            <a:off x="2395220" y="1825625"/>
            <a:ext cx="7400290" cy="4351655"/>
          </a:xfrm>
          <a:prstGeom prst="rect">
            <a:avLst/>
          </a:prstGeom>
        </p:spPr>
      </p:pic>
      <p:grpSp>
        <p:nvGrpSpPr>
          <p:cNvPr id="7" name="组合 6"/>
          <p:cNvGrpSpPr/>
          <p:nvPr/>
        </p:nvGrpSpPr>
        <p:grpSpPr>
          <a:xfrm>
            <a:off x="6609080" y="0"/>
            <a:ext cx="5583555" cy="6858000"/>
            <a:chOff x="10408" y="0"/>
            <a:chExt cx="8793" cy="10800"/>
          </a:xfrm>
        </p:grpSpPr>
        <p:sp>
          <p:nvSpPr>
            <p:cNvPr id="8"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0"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9" name="文本框 8"/>
          <p:cNvSpPr txBox="1"/>
          <p:nvPr>
            <p:custDataLst>
              <p:tags r:id="rId5"/>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高压电池温度控制构架</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5" name="矩形 4"/>
          <p:cNvSpPr/>
          <p:nvPr>
            <p:custDataLst>
              <p:tags r:id="rId3"/>
            </p:custDataLst>
          </p:nvPr>
        </p:nvSpPr>
        <p:spPr>
          <a:xfrm>
            <a:off x="0" y="1457325"/>
            <a:ext cx="12192000" cy="185864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内容占位符 2"/>
          <p:cNvSpPr>
            <a:spLocks noGrp="1"/>
          </p:cNvSpPr>
          <p:nvPr>
            <p:ph idx="1"/>
          </p:nvPr>
        </p:nvSpPr>
        <p:spPr>
          <a:xfrm>
            <a:off x="838200" y="1825625"/>
            <a:ext cx="10515600" cy="2222500"/>
          </a:xfrm>
        </p:spPr>
        <p:txBody>
          <a:bodyPr/>
          <a:p>
            <a:pPr fontAlgn="auto">
              <a:lnSpc>
                <a:spcPct val="150000"/>
              </a:lnSpc>
            </a:pPr>
            <a:r>
              <a:rPr lang="zh-CN" altLang="en-US" sz="1600"/>
              <a:t>NTC温度传感器在新能源汽车电池组中的应用越来越广泛，一般</a:t>
            </a:r>
            <a:endParaRPr lang="zh-CN" altLang="en-US" sz="1600"/>
          </a:p>
          <a:p>
            <a:pPr fontAlgn="auto">
              <a:lnSpc>
                <a:spcPct val="150000"/>
              </a:lnSpc>
            </a:pPr>
            <a:r>
              <a:rPr lang="zh-CN" altLang="en-US" sz="1600"/>
              <a:t>选用阻值为R25=10KB值为3435的热敏电阻</a:t>
            </a:r>
            <a:endParaRPr lang="zh-CN" altLang="en-US" sz="1600"/>
          </a:p>
        </p:txBody>
      </p:sp>
      <p:sp>
        <p:nvSpPr>
          <p:cNvPr id="9" name="文本框 8"/>
          <p:cNvSpPr txBox="1"/>
          <p:nvPr>
            <p:custDataLst>
              <p:tags r:id="rId4"/>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高压电池温度传感器</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对角圆角矩形 11"/>
          <p:cNvSpPr/>
          <p:nvPr/>
        </p:nvSpPr>
        <p:spPr>
          <a:xfrm>
            <a:off x="1094105" y="1604645"/>
            <a:ext cx="4729480" cy="71691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对角圆角矩形 7"/>
          <p:cNvSpPr/>
          <p:nvPr/>
        </p:nvSpPr>
        <p:spPr>
          <a:xfrm>
            <a:off x="6518910" y="1604645"/>
            <a:ext cx="4729480" cy="71691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551305" y="1601470"/>
            <a:ext cx="4314190" cy="802005"/>
          </a:xfrm>
        </p:spPr>
        <p:txBody>
          <a:bodyPr>
            <a:normAutofit/>
          </a:bodyPr>
          <a:p>
            <a:r>
              <a:rPr lang="en-US" altLang="zh-CN" sz="1780">
                <a:solidFill>
                  <a:schemeClr val="bg1"/>
                </a:solidFill>
              </a:rPr>
              <a:t>  </a:t>
            </a:r>
            <a:r>
              <a:rPr lang="zh-CN" altLang="en-US" sz="1780">
                <a:solidFill>
                  <a:schemeClr val="bg1"/>
                </a:solidFill>
              </a:rPr>
              <a:t>深圳某小区</a:t>
            </a:r>
            <a:r>
              <a:rPr lang="en-US" altLang="zh-CN" sz="1780">
                <a:solidFill>
                  <a:schemeClr val="bg1"/>
                </a:solidFill>
              </a:rPr>
              <a:t>2019</a:t>
            </a:r>
            <a:r>
              <a:rPr lang="zh-CN" altLang="en-US" sz="1780">
                <a:solidFill>
                  <a:schemeClr val="bg1"/>
                </a:solidFill>
              </a:rPr>
              <a:t>款小鹏</a:t>
            </a:r>
            <a:r>
              <a:rPr lang="en-US" altLang="zh-CN" sz="1780">
                <a:solidFill>
                  <a:schemeClr val="bg1"/>
                </a:solidFill>
              </a:rPr>
              <a:t>G3</a:t>
            </a:r>
            <a:r>
              <a:rPr lang="zh-CN" altLang="en-US" sz="1780">
                <a:solidFill>
                  <a:schemeClr val="bg1"/>
                </a:solidFill>
              </a:rPr>
              <a:t>突然起火</a:t>
            </a:r>
            <a:endParaRPr lang="zh-CN" altLang="en-US" sz="1780">
              <a:solidFill>
                <a:schemeClr val="bg1"/>
              </a:solidFill>
            </a:endParaRPr>
          </a:p>
        </p:txBody>
      </p:sp>
      <p:sp>
        <p:nvSpPr>
          <p:cNvPr id="6" name="文本框 5"/>
          <p:cNvSpPr txBox="1"/>
          <p:nvPr/>
        </p:nvSpPr>
        <p:spPr>
          <a:xfrm>
            <a:off x="6685915" y="1691005"/>
            <a:ext cx="4562475" cy="1325245"/>
          </a:xfrm>
          <a:prstGeom prst="rect">
            <a:avLst/>
          </a:prstGeom>
          <a:noFill/>
        </p:spPr>
        <p:txBody>
          <a:bodyPr wrap="square" rtlCol="0">
            <a:noAutofit/>
          </a:bodyPr>
          <a:p>
            <a:r>
              <a:rPr lang="en-US" altLang="zh-CN" sz="1600">
                <a:solidFill>
                  <a:schemeClr val="bg1"/>
                </a:solidFill>
              </a:rPr>
              <a:t>2019</a:t>
            </a:r>
            <a:r>
              <a:rPr lang="zh-CN" altLang="en-US" sz="1600">
                <a:solidFill>
                  <a:schemeClr val="bg1"/>
                </a:solidFill>
              </a:rPr>
              <a:t>年</a:t>
            </a:r>
            <a:r>
              <a:rPr lang="en-US" altLang="zh-CN" sz="1600">
                <a:solidFill>
                  <a:schemeClr val="bg1"/>
                </a:solidFill>
              </a:rPr>
              <a:t>4</a:t>
            </a:r>
            <a:r>
              <a:rPr lang="zh-CN" altLang="en-US" sz="1600">
                <a:solidFill>
                  <a:schemeClr val="bg1"/>
                </a:solidFill>
              </a:rPr>
              <a:t>月</a:t>
            </a:r>
            <a:r>
              <a:rPr lang="en-US" altLang="zh-CN" sz="1600">
                <a:solidFill>
                  <a:schemeClr val="bg1"/>
                </a:solidFill>
              </a:rPr>
              <a:t>21</a:t>
            </a:r>
            <a:r>
              <a:rPr lang="zh-CN" altLang="en-US" sz="1600">
                <a:solidFill>
                  <a:schemeClr val="bg1"/>
                </a:solidFill>
              </a:rPr>
              <a:t>日</a:t>
            </a:r>
            <a:r>
              <a:rPr lang="en-US" altLang="zh-CN" sz="1600">
                <a:solidFill>
                  <a:schemeClr val="bg1"/>
                </a:solidFill>
              </a:rPr>
              <a:t>20</a:t>
            </a:r>
            <a:r>
              <a:rPr lang="zh-CN" altLang="en-US" sz="1600">
                <a:solidFill>
                  <a:schemeClr val="bg1"/>
                </a:solidFill>
              </a:rPr>
              <a:t>点</a:t>
            </a:r>
            <a:r>
              <a:rPr lang="en-US" altLang="zh-CN" sz="1600">
                <a:solidFill>
                  <a:schemeClr val="bg1"/>
                </a:solidFill>
              </a:rPr>
              <a:t>15</a:t>
            </a:r>
            <a:r>
              <a:rPr lang="zh-CN" altLang="en-US" sz="1600">
                <a:solidFill>
                  <a:schemeClr val="bg1"/>
                </a:solidFill>
              </a:rPr>
              <a:t>分</a:t>
            </a:r>
            <a:r>
              <a:rPr lang="en-US" altLang="zh-CN" sz="1600">
                <a:solidFill>
                  <a:schemeClr val="bg1"/>
                </a:solidFill>
              </a:rPr>
              <a:t>14</a:t>
            </a:r>
            <a:r>
              <a:rPr lang="zh-CN" altLang="en-US" sz="1600">
                <a:solidFill>
                  <a:schemeClr val="bg1"/>
                </a:solidFill>
              </a:rPr>
              <a:t>秒某小区地下车库内一辆特斯拉突然起火</a:t>
            </a:r>
            <a:endParaRPr lang="zh-CN" altLang="en-US" sz="1600">
              <a:solidFill>
                <a:schemeClr val="bg1"/>
              </a:solidFill>
            </a:endParaRPr>
          </a:p>
        </p:txBody>
      </p:sp>
      <p:sp>
        <p:nvSpPr>
          <p:cNvPr id="7" name="文本框 6"/>
          <p:cNvSpPr txBox="1"/>
          <p:nvPr/>
        </p:nvSpPr>
        <p:spPr>
          <a:xfrm>
            <a:off x="760730" y="245110"/>
            <a:ext cx="6096000" cy="706755"/>
          </a:xfrm>
          <a:prstGeom prst="rect">
            <a:avLst/>
          </a:prstGeom>
          <a:noFill/>
        </p:spPr>
        <p:txBody>
          <a:bodyPr wrap="square" rtlCol="0" anchor="t">
            <a:spAutoFit/>
          </a:bodyPr>
          <a:p>
            <a:r>
              <a:rPr lang="zh-CN" altLang="en-US" sz="4000" b="1">
                <a:solidFill>
                  <a:schemeClr val="accent1"/>
                </a:solidFill>
                <a:effectLst>
                  <a:outerShdw blurRad="38100" dist="25400" dir="5400000" algn="ctr" rotWithShape="0">
                    <a:srgbClr val="6E747A">
                      <a:alpha val="43000"/>
                    </a:srgbClr>
                  </a:outerShdw>
                </a:effectLst>
                <a:sym typeface="+mn-ea"/>
              </a:rPr>
              <a:t>案例</a:t>
            </a:r>
            <a:r>
              <a:rPr lang="en-US" altLang="zh-CN" sz="4000" b="1">
                <a:solidFill>
                  <a:schemeClr val="accent1"/>
                </a:solidFill>
                <a:effectLst>
                  <a:outerShdw blurRad="38100" dist="25400" dir="5400000" algn="ctr" rotWithShape="0">
                    <a:srgbClr val="6E747A">
                      <a:alpha val="43000"/>
                    </a:srgbClr>
                  </a:outerShdw>
                </a:effectLst>
                <a:sym typeface="+mn-ea"/>
              </a:rPr>
              <a:t>2</a:t>
            </a:r>
            <a:r>
              <a:rPr lang="zh-CN" altLang="en-US" sz="4000" b="1">
                <a:solidFill>
                  <a:schemeClr val="accent1"/>
                </a:solidFill>
                <a:effectLst>
                  <a:outerShdw blurRad="38100" dist="25400" dir="5400000" algn="ctr" rotWithShape="0">
                    <a:srgbClr val="6E747A">
                      <a:alpha val="43000"/>
                    </a:srgbClr>
                  </a:outerShdw>
                </a:effectLst>
                <a:sym typeface="+mn-ea"/>
              </a:rPr>
              <a:t>：</a:t>
            </a:r>
            <a:endParaRPr lang="zh-CN" altLang="en-US" sz="4000" b="1">
              <a:solidFill>
                <a:schemeClr val="accent1"/>
              </a:solidFill>
              <a:effectLst>
                <a:outerShdw blurRad="38100" dist="25400" dir="5400000" algn="ctr" rotWithShape="0">
                  <a:srgbClr val="6E747A">
                    <a:alpha val="43000"/>
                  </a:srgbClr>
                </a:outerShdw>
              </a:effectLst>
              <a:sym typeface="+mn-ea"/>
            </a:endParaRPr>
          </a:p>
        </p:txBody>
      </p:sp>
      <p:sp>
        <p:nvSpPr>
          <p:cNvPr id="10" name="任意多边形: 形状 4"/>
          <p:cNvSpPr/>
          <p:nvPr>
            <p:custDataLst>
              <p:tags r:id="rId1"/>
            </p:custDataLst>
          </p:nvPr>
        </p:nvSpPr>
        <p:spPr>
          <a:xfrm>
            <a:off x="6609080" y="0"/>
            <a:ext cx="3416300" cy="68580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14" name="内容占位符 13" descr="2022_0330_d72e5fccg00r9joim02zvd200bz007og00bz007o"/>
          <p:cNvPicPr>
            <a:picLocks noChangeAspect="1"/>
          </p:cNvPicPr>
          <p:nvPr>
            <p:ph idx="1"/>
          </p:nvPr>
        </p:nvPicPr>
        <p:blipFill>
          <a:blip r:embed="rId2"/>
          <a:stretch>
            <a:fillRect/>
          </a:stretch>
        </p:blipFill>
        <p:spPr>
          <a:xfrm>
            <a:off x="1551305" y="2896235"/>
            <a:ext cx="4105275" cy="2628900"/>
          </a:xfrm>
          <a:prstGeom prst="rect">
            <a:avLst/>
          </a:prstGeom>
        </p:spPr>
      </p:pic>
      <p:pic>
        <p:nvPicPr>
          <p:cNvPr id="15" name="图片 14" descr="W020190425324948512989"/>
          <p:cNvPicPr>
            <a:picLocks noChangeAspect="1"/>
          </p:cNvPicPr>
          <p:nvPr/>
        </p:nvPicPr>
        <p:blipFill>
          <a:blip r:embed="rId3"/>
          <a:stretch>
            <a:fillRect/>
          </a:stretch>
        </p:blipFill>
        <p:spPr>
          <a:xfrm>
            <a:off x="6685915" y="2896235"/>
            <a:ext cx="4440555" cy="25730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7" name="矩形 6"/>
          <p:cNvSpPr/>
          <p:nvPr>
            <p:custDataLst>
              <p:tags r:id="rId3"/>
            </p:custDataLst>
          </p:nvPr>
        </p:nvSpPr>
        <p:spPr>
          <a:xfrm>
            <a:off x="608330" y="1473200"/>
            <a:ext cx="10859135" cy="509587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4" name="内容占位符 3"/>
          <p:cNvPicPr>
            <a:picLocks noChangeAspect="1"/>
          </p:cNvPicPr>
          <p:nvPr>
            <p:ph idx="1"/>
          </p:nvPr>
        </p:nvPicPr>
        <p:blipFill>
          <a:blip r:embed="rId4"/>
          <a:stretch>
            <a:fillRect/>
          </a:stretch>
        </p:blipFill>
        <p:spPr>
          <a:xfrm>
            <a:off x="838200" y="1691005"/>
            <a:ext cx="3261995" cy="4662805"/>
          </a:xfrm>
          <a:prstGeom prst="rect">
            <a:avLst/>
          </a:prstGeom>
        </p:spPr>
      </p:pic>
      <p:pic>
        <p:nvPicPr>
          <p:cNvPr id="5" name="图片 4"/>
          <p:cNvPicPr>
            <a:picLocks noChangeAspect="1"/>
          </p:cNvPicPr>
          <p:nvPr/>
        </p:nvPicPr>
        <p:blipFill>
          <a:blip r:embed="rId5"/>
          <a:stretch>
            <a:fillRect/>
          </a:stretch>
        </p:blipFill>
        <p:spPr>
          <a:xfrm>
            <a:off x="4291330" y="1691005"/>
            <a:ext cx="3312160" cy="4662805"/>
          </a:xfrm>
          <a:prstGeom prst="rect">
            <a:avLst/>
          </a:prstGeom>
        </p:spPr>
      </p:pic>
      <p:pic>
        <p:nvPicPr>
          <p:cNvPr id="6" name="图片 5"/>
          <p:cNvPicPr>
            <a:picLocks noChangeAspect="1"/>
          </p:cNvPicPr>
          <p:nvPr/>
        </p:nvPicPr>
        <p:blipFill>
          <a:blip r:embed="rId6"/>
          <a:stretch>
            <a:fillRect/>
          </a:stretch>
        </p:blipFill>
        <p:spPr>
          <a:xfrm>
            <a:off x="7752715" y="1682750"/>
            <a:ext cx="3500120" cy="4671060"/>
          </a:xfrm>
          <a:prstGeom prst="rect">
            <a:avLst/>
          </a:prstGeom>
        </p:spPr>
      </p:pic>
      <p:sp>
        <p:nvSpPr>
          <p:cNvPr id="9" name="文本框 8"/>
          <p:cNvSpPr txBox="1"/>
          <p:nvPr>
            <p:custDataLst>
              <p:tags r:id="rId7"/>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电池包内温度传感器实物图</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2" name="矩形 11"/>
          <p:cNvSpPr/>
          <p:nvPr>
            <p:custDataLst>
              <p:tags r:id="rId3"/>
            </p:custDataLst>
          </p:nvPr>
        </p:nvSpPr>
        <p:spPr>
          <a:xfrm>
            <a:off x="568960" y="1193800"/>
            <a:ext cx="10702290" cy="522541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pic>
        <p:nvPicPr>
          <p:cNvPr id="4" name="内容占位符 3"/>
          <p:cNvPicPr>
            <a:picLocks noChangeAspect="1"/>
          </p:cNvPicPr>
          <p:nvPr>
            <p:ph idx="1"/>
          </p:nvPr>
        </p:nvPicPr>
        <p:blipFill>
          <a:blip r:embed="rId4"/>
          <a:stretch>
            <a:fillRect/>
          </a:stretch>
        </p:blipFill>
        <p:spPr>
          <a:xfrm>
            <a:off x="927100" y="1429385"/>
            <a:ext cx="3373755" cy="4657725"/>
          </a:xfrm>
          <a:prstGeom prst="rect">
            <a:avLst/>
          </a:prstGeom>
        </p:spPr>
      </p:pic>
      <p:pic>
        <p:nvPicPr>
          <p:cNvPr id="5" name="图片 4"/>
          <p:cNvPicPr>
            <a:picLocks noChangeAspect="1"/>
          </p:cNvPicPr>
          <p:nvPr/>
        </p:nvPicPr>
        <p:blipFill>
          <a:blip r:embed="rId5"/>
          <a:stretch>
            <a:fillRect/>
          </a:stretch>
        </p:blipFill>
        <p:spPr>
          <a:xfrm>
            <a:off x="4593590" y="1429385"/>
            <a:ext cx="6315075" cy="4657725"/>
          </a:xfrm>
          <a:prstGeom prst="rect">
            <a:avLst/>
          </a:prstGeom>
        </p:spPr>
      </p:pic>
      <p:sp>
        <p:nvSpPr>
          <p:cNvPr id="9" name="文本框 8"/>
          <p:cNvSpPr txBox="1"/>
          <p:nvPr>
            <p:custDataLst>
              <p:tags r:id="rId6"/>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吉利新能源汽车温度传感器</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12" name="矩形 11"/>
          <p:cNvSpPr/>
          <p:nvPr>
            <p:custDataLst>
              <p:tags r:id="rId3"/>
            </p:custDataLst>
          </p:nvPr>
        </p:nvSpPr>
        <p:spPr>
          <a:xfrm>
            <a:off x="340995" y="673100"/>
            <a:ext cx="11501120" cy="568261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pic>
        <p:nvPicPr>
          <p:cNvPr id="4" name="内容占位符 3"/>
          <p:cNvPicPr>
            <a:picLocks noChangeAspect="1"/>
          </p:cNvPicPr>
          <p:nvPr>
            <p:ph idx="1"/>
          </p:nvPr>
        </p:nvPicPr>
        <p:blipFill>
          <a:blip r:embed="rId4"/>
          <a:stretch>
            <a:fillRect/>
          </a:stretch>
        </p:blipFill>
        <p:spPr>
          <a:xfrm>
            <a:off x="589915" y="982980"/>
            <a:ext cx="5835650" cy="5102225"/>
          </a:xfrm>
          <a:prstGeom prst="rect">
            <a:avLst/>
          </a:prstGeom>
        </p:spPr>
      </p:pic>
      <p:pic>
        <p:nvPicPr>
          <p:cNvPr id="5" name="图片 4"/>
          <p:cNvPicPr>
            <a:picLocks noChangeAspect="1"/>
          </p:cNvPicPr>
          <p:nvPr/>
        </p:nvPicPr>
        <p:blipFill>
          <a:blip r:embed="rId5"/>
          <a:stretch>
            <a:fillRect/>
          </a:stretch>
        </p:blipFill>
        <p:spPr>
          <a:xfrm>
            <a:off x="6663055" y="982980"/>
            <a:ext cx="4977130" cy="51028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635" y="2168525"/>
            <a:ext cx="12192000" cy="4347845"/>
          </a:xfrm>
          <a:prstGeom prst="rect">
            <a:avLst/>
          </a:prstGeom>
          <a:solidFill>
            <a:schemeClr val="accent1">
              <a:lumMod val="40000"/>
              <a:lumOff val="60000"/>
            </a:schemeClr>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17" name="组合 16"/>
          <p:cNvGrpSpPr/>
          <p:nvPr/>
        </p:nvGrpSpPr>
        <p:grpSpPr>
          <a:xfrm>
            <a:off x="6609080" y="0"/>
            <a:ext cx="5583555" cy="6858000"/>
            <a:chOff x="10408" y="0"/>
            <a:chExt cx="8793" cy="10800"/>
          </a:xfrm>
        </p:grpSpPr>
        <p:sp>
          <p:nvSpPr>
            <p:cNvPr id="1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3" name="内容占位符 2"/>
          <p:cNvSpPr>
            <a:spLocks noGrp="1"/>
          </p:cNvSpPr>
          <p:nvPr>
            <p:ph idx="1"/>
          </p:nvPr>
        </p:nvSpPr>
        <p:spPr/>
        <p:txBody>
          <a:bodyPr>
            <a:noAutofit/>
          </a:bodyPr>
          <a:p>
            <a:pPr fontAlgn="auto">
              <a:lnSpc>
                <a:spcPct val="150000"/>
              </a:lnSpc>
            </a:pPr>
            <a:endParaRPr lang="zh-CN" altLang="en-US" sz="1400"/>
          </a:p>
          <a:p>
            <a:pPr fontAlgn="auto">
              <a:lnSpc>
                <a:spcPct val="150000"/>
              </a:lnSpc>
            </a:pPr>
            <a:r>
              <a:rPr lang="zh-CN" altLang="en-US" sz="1400"/>
              <a:t>1）直接采集电芯温度，通常是把NTC热敏电阻布置在动力电池模组电芯表面。在动力电池模组电芯的特性比较均匀时，NTC热敏电阻在动力电池模组电芯表面上布置时，可以采取粘贴方法。</a:t>
            </a:r>
            <a:endParaRPr lang="zh-CN" altLang="en-US" sz="1400"/>
          </a:p>
          <a:p>
            <a:pPr fontAlgn="auto">
              <a:lnSpc>
                <a:spcPct val="150000"/>
              </a:lnSpc>
            </a:pPr>
            <a:r>
              <a:rPr lang="zh-CN" altLang="en-US" sz="1400"/>
              <a:t>2）间接通集电芯温度，比较典型的办法是在动力电池模组的两个端板处，在动力电池模组的端板上嵌入NTC热敏电阻，这样能够准确的感知头尾两片动力电池电芯的温度，根据采集头尾两片动力电池电芯的温度推算出整个动力电池模组电芯的温度。</a:t>
            </a:r>
            <a:endParaRPr lang="zh-CN" altLang="en-US" sz="1400"/>
          </a:p>
          <a:p>
            <a:pPr fontAlgn="auto">
              <a:lnSpc>
                <a:spcPct val="150000"/>
              </a:lnSpc>
            </a:pPr>
            <a:r>
              <a:rPr lang="zh-CN" altLang="en-US" sz="1400"/>
              <a:t>3）采集动力电池电芯互联板上端的温度，即把NTC热敏电阻嵌入到动力电池电芯的内部互联板里面，开准确的感知动力电池电芯的最高温度。</a:t>
            </a:r>
            <a:endParaRPr lang="zh-CN" altLang="en-US" sz="1400"/>
          </a:p>
          <a:p>
            <a:pPr fontAlgn="auto">
              <a:lnSpc>
                <a:spcPct val="150000"/>
              </a:lnSpc>
            </a:pPr>
            <a:r>
              <a:rPr lang="zh-CN" altLang="en-US" sz="1400"/>
              <a:t>4）采集动力电池模组母线温度，在动力电池模组母线上设有凹槽，温度传感器固定于所述凹槽中，凹槽内设有用于固定温度传感器的固定胶。</a:t>
            </a:r>
            <a:endParaRPr lang="zh-CN" altLang="en-US" sz="1400"/>
          </a:p>
          <a:p>
            <a:pPr fontAlgn="auto">
              <a:lnSpc>
                <a:spcPct val="150000"/>
              </a:lnSpc>
            </a:pPr>
            <a:r>
              <a:rPr lang="zh-CN" altLang="en-US" sz="1400"/>
              <a:t>5）采集动力电池模组盖板表面的温度，将NTC热敏电阻直接粘贴在动力电池模组盖板上。在NTC热敏电阻与动力电池母线排、电芯互联板连接或与动力电池模组电芯表面、盖板表面上粘合时，需要考虑操作工艺对NTC热敏电阻的影响。在固定过程中若操作不当，可能会造成NTC热敏电阻断线、短路或引线涂层断裂</a:t>
            </a:r>
            <a:endParaRPr lang="zh-CN" altLang="en-US" sz="1400"/>
          </a:p>
        </p:txBody>
      </p:sp>
      <p:sp>
        <p:nvSpPr>
          <p:cNvPr id="9" name="文本框 8"/>
          <p:cNvSpPr txBox="1"/>
          <p:nvPr>
            <p:custDataLst>
              <p:tags r:id="rId4"/>
            </p:custDataLst>
          </p:nvPr>
        </p:nvSpPr>
        <p:spPr>
          <a:xfrm>
            <a:off x="838200" y="489585"/>
            <a:ext cx="10514965" cy="16002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动力电池模组温度采集点时，采用的温度采集的方法有</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96520" y="2422525"/>
            <a:ext cx="12289155" cy="2432050"/>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accent1">
                  <a:lumMod val="60000"/>
                  <a:lumOff val="40000"/>
                </a:schemeClr>
              </a:solidFill>
              <a:latin typeface="微软雅黑" panose="020B0503020204020204" charset="-122"/>
              <a:ea typeface="微软雅黑" panose="020B0503020204020204" charset="-122"/>
              <a:sym typeface="Arial" panose="020B0604020202020204" pitchFamily="34" charset="0"/>
            </a:endParaRPr>
          </a:p>
        </p:txBody>
      </p:sp>
      <p:grpSp>
        <p:nvGrpSpPr>
          <p:cNvPr id="17" name="组合 16"/>
          <p:cNvGrpSpPr/>
          <p:nvPr/>
        </p:nvGrpSpPr>
        <p:grpSpPr>
          <a:xfrm>
            <a:off x="6609080" y="0"/>
            <a:ext cx="5583555" cy="6858000"/>
            <a:chOff x="10408" y="0"/>
            <a:chExt cx="8793" cy="10800"/>
          </a:xfrm>
        </p:grpSpPr>
        <p:sp>
          <p:nvSpPr>
            <p:cNvPr id="18"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3" name="内容占位符 2"/>
          <p:cNvSpPr>
            <a:spLocks noGrp="1"/>
          </p:cNvSpPr>
          <p:nvPr>
            <p:ph idx="1"/>
          </p:nvPr>
        </p:nvSpPr>
        <p:spPr>
          <a:xfrm>
            <a:off x="837565" y="2371725"/>
            <a:ext cx="10515600" cy="3077210"/>
          </a:xfrm>
        </p:spPr>
        <p:txBody>
          <a:bodyPr>
            <a:normAutofit/>
          </a:bodyPr>
          <a:p>
            <a:endParaRPr lang="zh-CN" altLang="en-US" sz="1780"/>
          </a:p>
          <a:p>
            <a:r>
              <a:rPr lang="zh-CN" altLang="en-US" sz="1780"/>
              <a:t>1）安全性，保护电池单体或电池组免受损坏，防止出现安全事</a:t>
            </a:r>
            <a:r>
              <a:rPr lang="en-US" altLang="zh-CN" sz="1780"/>
              <a:t> </a:t>
            </a:r>
            <a:r>
              <a:rPr lang="zh-CN" altLang="en-US" sz="1780"/>
              <a:t>故；</a:t>
            </a:r>
            <a:endParaRPr lang="zh-CN" altLang="en-US" sz="1780"/>
          </a:p>
          <a:p>
            <a:endParaRPr lang="zh-CN" altLang="en-US" sz="1780"/>
          </a:p>
          <a:p>
            <a:r>
              <a:rPr lang="zh-CN" altLang="en-US" sz="1780"/>
              <a:t>2）耐久性，使电池工作在可靠的安全区域内，延长电池的使用寿命；</a:t>
            </a:r>
            <a:endParaRPr lang="zh-CN" altLang="en-US" sz="1780"/>
          </a:p>
          <a:p>
            <a:endParaRPr lang="zh-CN" altLang="en-US" sz="1780"/>
          </a:p>
          <a:p>
            <a:r>
              <a:rPr lang="zh-CN" altLang="en-US" sz="1780"/>
              <a:t>3）动力性，维持电池工作在满足车辆要求的状态下。</a:t>
            </a:r>
            <a:endParaRPr lang="zh-CN" altLang="en-US" sz="1780"/>
          </a:p>
        </p:txBody>
      </p:sp>
      <p:sp>
        <p:nvSpPr>
          <p:cNvPr id="9" name="文本框 8"/>
          <p:cNvSpPr txBox="1"/>
          <p:nvPr>
            <p:custDataLst>
              <p:tags r:id="rId4"/>
            </p:custDataLst>
          </p:nvPr>
        </p:nvSpPr>
        <p:spPr>
          <a:xfrm>
            <a:off x="838200" y="489585"/>
            <a:ext cx="10514965" cy="160020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电池管理系统的主要任务是保证电池系统的设计性能，可以分解成如下三个方面</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对角圆角矩形 3"/>
          <p:cNvSpPr/>
          <p:nvPr/>
        </p:nvSpPr>
        <p:spPr>
          <a:xfrm>
            <a:off x="2033270" y="2000885"/>
            <a:ext cx="7574915" cy="4763770"/>
          </a:xfrm>
          <a:prstGeom prst="round2DiagRect">
            <a:avLst>
              <a:gd name="adj1" fmla="val 16667"/>
              <a:gd name="adj2" fmla="val 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6609080" y="0"/>
            <a:ext cx="5583555" cy="6858000"/>
            <a:chOff x="10408" y="0"/>
            <a:chExt cx="8793" cy="10800"/>
          </a:xfrm>
        </p:grpSpPr>
        <p:sp>
          <p:nvSpPr>
            <p:cNvPr id="18"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pic>
        <p:nvPicPr>
          <p:cNvPr id="14" name="内容占位符 13"/>
          <p:cNvPicPr>
            <a:picLocks noChangeAspect="1"/>
          </p:cNvPicPr>
          <p:nvPr>
            <p:ph idx="1"/>
          </p:nvPr>
        </p:nvPicPr>
        <p:blipFill>
          <a:blip r:embed="rId3"/>
          <a:stretch>
            <a:fillRect/>
          </a:stretch>
        </p:blipFill>
        <p:spPr>
          <a:xfrm>
            <a:off x="2436495" y="2178685"/>
            <a:ext cx="6742430" cy="4377690"/>
          </a:xfrm>
          <a:prstGeom prst="rect">
            <a:avLst/>
          </a:prstGeom>
        </p:spPr>
      </p:pic>
      <p:sp>
        <p:nvSpPr>
          <p:cNvPr id="9" name="文本框 8"/>
          <p:cNvSpPr txBox="1"/>
          <p:nvPr>
            <p:custDataLst>
              <p:tags r:id="rId4"/>
            </p:custDataLst>
          </p:nvPr>
        </p:nvSpPr>
        <p:spPr>
          <a:xfrm>
            <a:off x="838200" y="273685"/>
            <a:ext cx="10514965" cy="1600200"/>
          </a:xfrm>
          <a:prstGeom prst="rect">
            <a:avLst/>
          </a:prstGeom>
          <a:noFill/>
        </p:spPr>
        <p:txBody>
          <a:bodyPr wrap="square" lIns="63500" tIns="25400" rIns="63500" bIns="25400" rtlCol="0" anchor="ctr" anchorCtr="0">
            <a:normAutofit fontScale="7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SOC（荷电状态估计）、SOH（健康状态估计）、SOS（安全状态估计）、SOF（功能状态估计）及SOE（可用能量状态估计）</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对角圆角矩形 6"/>
          <p:cNvSpPr/>
          <p:nvPr/>
        </p:nvSpPr>
        <p:spPr>
          <a:xfrm>
            <a:off x="650875" y="293370"/>
            <a:ext cx="10901680" cy="527240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grpSp>
        <p:nvGrpSpPr>
          <p:cNvPr id="9" name="组合 8"/>
          <p:cNvGrpSpPr/>
          <p:nvPr/>
        </p:nvGrpSpPr>
        <p:grpSpPr>
          <a:xfrm>
            <a:off x="6609080" y="0"/>
            <a:ext cx="5582920" cy="6858000"/>
            <a:chOff x="10408" y="0"/>
            <a:chExt cx="8792" cy="10800"/>
          </a:xfrm>
        </p:grpSpPr>
        <p:sp>
          <p:nvSpPr>
            <p:cNvPr id="10"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任意多边形: 形状 5"/>
            <p:cNvSpPr/>
            <p:nvPr>
              <p:custDataLst>
                <p:tags r:id="rId2"/>
              </p:custDataLst>
            </p:nvPr>
          </p:nvSpPr>
          <p:spPr>
            <a:xfrm>
              <a:off x="11342"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pic>
        <p:nvPicPr>
          <p:cNvPr id="4" name="图片 3"/>
          <p:cNvPicPr>
            <a:picLocks noChangeAspect="1"/>
          </p:cNvPicPr>
          <p:nvPr/>
        </p:nvPicPr>
        <p:blipFill>
          <a:blip r:embed="rId3"/>
          <a:stretch>
            <a:fillRect/>
          </a:stretch>
        </p:blipFill>
        <p:spPr>
          <a:xfrm>
            <a:off x="897890" y="575945"/>
            <a:ext cx="10434320" cy="4614545"/>
          </a:xfrm>
          <a:prstGeom prst="rect">
            <a:avLst/>
          </a:prstGeom>
        </p:spPr>
      </p:pic>
      <p:sp>
        <p:nvSpPr>
          <p:cNvPr id="5" name="文本框 4"/>
          <p:cNvSpPr txBox="1"/>
          <p:nvPr/>
        </p:nvSpPr>
        <p:spPr>
          <a:xfrm>
            <a:off x="650875" y="5789295"/>
            <a:ext cx="10762615" cy="918210"/>
          </a:xfrm>
          <a:prstGeom prst="rect">
            <a:avLst/>
          </a:prstGeom>
          <a:noFill/>
        </p:spPr>
        <p:txBody>
          <a:bodyPr wrap="square" rtlCol="0">
            <a:noAutofit/>
          </a:bodyPr>
          <a:p>
            <a:r>
              <a:rPr lang="zh-CN" altLang="en-US" sz="1600">
                <a:sym typeface="+mn-ea"/>
              </a:rPr>
              <a:t>一般锂离子电池适宜的工作温度为15~35℃，而电动汽车的实际工作温度为-30～50℃，因此必须对电池进行热管理，低温时需要加热，高温时需要冷却</a:t>
            </a:r>
            <a:endParaRPr lang="zh-CN" altLang="en-US" sz="1600"/>
          </a:p>
          <a:p>
            <a:endParaRPr lang="zh-CN" altLang="en-US"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对角圆角矩形 6"/>
          <p:cNvSpPr/>
          <p:nvPr/>
        </p:nvSpPr>
        <p:spPr>
          <a:xfrm>
            <a:off x="650875" y="293370"/>
            <a:ext cx="10901680" cy="5272405"/>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9" name="组合 8"/>
          <p:cNvGrpSpPr/>
          <p:nvPr/>
        </p:nvGrpSpPr>
        <p:grpSpPr>
          <a:xfrm>
            <a:off x="6609080" y="0"/>
            <a:ext cx="5582920" cy="6858000"/>
            <a:chOff x="10408" y="0"/>
            <a:chExt cx="8792" cy="10800"/>
          </a:xfrm>
        </p:grpSpPr>
        <p:sp>
          <p:nvSpPr>
            <p:cNvPr id="10"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1" name="任意多边形: 形状 5"/>
            <p:cNvSpPr/>
            <p:nvPr>
              <p:custDataLst>
                <p:tags r:id="rId2"/>
              </p:custDataLst>
            </p:nvPr>
          </p:nvSpPr>
          <p:spPr>
            <a:xfrm>
              <a:off x="11342"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 name="文本框 1"/>
          <p:cNvSpPr txBox="1"/>
          <p:nvPr/>
        </p:nvSpPr>
        <p:spPr>
          <a:xfrm>
            <a:off x="945515" y="5720080"/>
            <a:ext cx="10217150" cy="960120"/>
          </a:xfrm>
          <a:prstGeom prst="rect">
            <a:avLst/>
          </a:prstGeom>
          <a:noFill/>
        </p:spPr>
        <p:txBody>
          <a:bodyPr wrap="square" rtlCol="0">
            <a:noAutofit/>
          </a:bodyPr>
          <a:p>
            <a:r>
              <a:rPr lang="zh-CN" altLang="en-US" sz="1600">
                <a:sym typeface="+mn-ea"/>
              </a:rPr>
              <a:t> 电池包热管理的重要性温度是影响锂离子电池安全，性能和寿命的重要因素。温度过高时，电池会加速衰老；温度过低时，电池的性能会明显衰减，同时也会加速衰老；极端高温会对电池造成不可逆的损伤，严重时甚至会造成自然破坏电池</a:t>
            </a:r>
            <a:endParaRPr lang="zh-CN" altLang="en-US" sz="1600"/>
          </a:p>
          <a:p>
            <a:endParaRPr lang="zh-CN" altLang="en-US" sz="1600"/>
          </a:p>
        </p:txBody>
      </p:sp>
      <p:pic>
        <p:nvPicPr>
          <p:cNvPr id="5" name="内容占位符 4"/>
          <p:cNvPicPr>
            <a:picLocks noChangeAspect="1"/>
          </p:cNvPicPr>
          <p:nvPr>
            <p:ph idx="1"/>
          </p:nvPr>
        </p:nvPicPr>
        <p:blipFill>
          <a:blip r:embed="rId3"/>
          <a:stretch>
            <a:fillRect/>
          </a:stretch>
        </p:blipFill>
        <p:spPr>
          <a:xfrm>
            <a:off x="945515" y="638810"/>
            <a:ext cx="10264140" cy="46977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0" y="1363980"/>
            <a:ext cx="12192000" cy="494347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内容占位符 2"/>
          <p:cNvSpPr>
            <a:spLocks noGrp="1"/>
          </p:cNvSpPr>
          <p:nvPr>
            <p:ph idx="1"/>
          </p:nvPr>
        </p:nvSpPr>
        <p:spPr>
          <a:xfrm>
            <a:off x="838200" y="1486535"/>
            <a:ext cx="10923905" cy="4932680"/>
          </a:xfrm>
        </p:spPr>
        <p:txBody>
          <a:bodyPr>
            <a:normAutofit fontScale="60000"/>
          </a:bodyPr>
          <a:p>
            <a:pPr fontAlgn="auto">
              <a:lnSpc>
                <a:spcPct val="150000"/>
              </a:lnSpc>
            </a:pPr>
            <a:r>
              <a:rPr lang="zh-CN" altLang="en-US" sz="3200">
                <a:sym typeface="+mn-ea"/>
              </a:rPr>
              <a:t>电池包（PACK）内的温度环境对电芯的可靠性、寿命及性能都有很大的影响，因此，使PACK内温度维持的一定的温度范围区间内就显示尤其重要。这主要是通过冷却与加热来实现，电池包冷却的方式主要有四种冷却方式</a:t>
            </a:r>
            <a:endParaRPr lang="zh-CN" altLang="en-US" sz="3200">
              <a:sym typeface="+mn-ea"/>
            </a:endParaRPr>
          </a:p>
          <a:p>
            <a:pPr fontAlgn="auto">
              <a:lnSpc>
                <a:spcPct val="150000"/>
              </a:lnSpc>
            </a:pPr>
            <a:r>
              <a:rPr lang="zh-CN" altLang="en-US" sz="3200">
                <a:sym typeface="+mn-ea"/>
              </a:rPr>
              <a:t>自然冷却</a:t>
            </a:r>
            <a:endParaRPr lang="zh-CN" altLang="en-US" sz="3200"/>
          </a:p>
          <a:p>
            <a:pPr fontAlgn="auto">
              <a:lnSpc>
                <a:spcPct val="150000"/>
              </a:lnSpc>
            </a:pPr>
            <a:r>
              <a:rPr lang="zh-CN" altLang="en-US" sz="3200">
                <a:sym typeface="+mn-ea"/>
              </a:rPr>
              <a:t>风冷</a:t>
            </a:r>
            <a:endParaRPr lang="zh-CN" altLang="en-US" sz="3200">
              <a:sym typeface="+mn-ea"/>
            </a:endParaRPr>
          </a:p>
          <a:p>
            <a:pPr fontAlgn="auto">
              <a:lnSpc>
                <a:spcPct val="150000"/>
              </a:lnSpc>
            </a:pPr>
            <a:r>
              <a:rPr lang="zh-CN" altLang="en-US" sz="3200">
                <a:sym typeface="+mn-ea"/>
              </a:rPr>
              <a:t>液冷</a:t>
            </a:r>
            <a:endParaRPr lang="zh-CN" altLang="en-US" sz="3200">
              <a:sym typeface="+mn-ea"/>
            </a:endParaRPr>
          </a:p>
          <a:p>
            <a:pPr fontAlgn="auto">
              <a:lnSpc>
                <a:spcPct val="150000"/>
              </a:lnSpc>
            </a:pPr>
            <a:r>
              <a:rPr lang="zh-CN" altLang="en-US" sz="3200">
                <a:sym typeface="+mn-ea"/>
              </a:rPr>
              <a:t>直冷</a:t>
            </a:r>
            <a:endParaRPr lang="zh-CN" altLang="en-US" sz="3200">
              <a:sym typeface="+mn-ea"/>
            </a:endParaRPr>
          </a:p>
          <a:p>
            <a:pPr fontAlgn="auto">
              <a:lnSpc>
                <a:spcPct val="150000"/>
              </a:lnSpc>
            </a:pPr>
            <a:r>
              <a:rPr lang="zh-CN" altLang="en-US" sz="3200"/>
              <a:t>其中自然冷却是被动式的热管理方式，而风冷、液冷、直流是主动式的，这三者的主要区别在于换热介质的不同。</a:t>
            </a:r>
            <a:endParaRPr lang="zh-CN" altLang="en-US" sz="3200"/>
          </a:p>
        </p:txBody>
      </p:sp>
      <p:grpSp>
        <p:nvGrpSpPr>
          <p:cNvPr id="4" name="组合 3"/>
          <p:cNvGrpSpPr/>
          <p:nvPr/>
        </p:nvGrpSpPr>
        <p:grpSpPr>
          <a:xfrm>
            <a:off x="6609080" y="0"/>
            <a:ext cx="5583555" cy="6858000"/>
            <a:chOff x="10408" y="0"/>
            <a:chExt cx="8793" cy="10800"/>
          </a:xfrm>
        </p:grpSpPr>
        <p:sp>
          <p:nvSpPr>
            <p:cNvPr id="5"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7" name="文本框 6"/>
          <p:cNvSpPr txBox="1"/>
          <p:nvPr>
            <p:custDataLst>
              <p:tags r:id="rId4"/>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电池包冷却方式介绍</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对角圆角矩形 11"/>
          <p:cNvSpPr/>
          <p:nvPr/>
        </p:nvSpPr>
        <p:spPr>
          <a:xfrm>
            <a:off x="650875" y="2786380"/>
            <a:ext cx="10901680" cy="3737610"/>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内容占位符 2"/>
          <p:cNvSpPr>
            <a:spLocks noGrp="1"/>
          </p:cNvSpPr>
          <p:nvPr>
            <p:ph idx="1"/>
          </p:nvPr>
        </p:nvSpPr>
        <p:spPr>
          <a:xfrm>
            <a:off x="838200" y="1251585"/>
            <a:ext cx="10515600" cy="1837690"/>
          </a:xfrm>
        </p:spPr>
        <p:txBody>
          <a:bodyPr/>
          <a:p>
            <a:pPr fontAlgn="auto">
              <a:lnSpc>
                <a:spcPct val="150000"/>
              </a:lnSpc>
            </a:pPr>
            <a:r>
              <a:rPr lang="zh-CN" altLang="en-US" sz="1600"/>
              <a:t>自然冷却没有额外的装置进行换热。例如BYD在秦，唐，宋，E6，腾势等采用LFP电芯（磷酸铁锂电池）的车型上都采用了自然冷却。目前BYD在采用三元锂电芯的车型将切换为液冷。</a:t>
            </a:r>
            <a:endParaRPr lang="zh-CN" altLang="en-US" sz="1600"/>
          </a:p>
          <a:p>
            <a:pPr fontAlgn="auto">
              <a:lnSpc>
                <a:spcPct val="150000"/>
              </a:lnSpc>
            </a:pPr>
            <a:r>
              <a:rPr lang="zh-CN" altLang="en-US" sz="1600"/>
              <a:t>自然冷却成本低，结构简单，但散热效果欠佳</a:t>
            </a:r>
            <a:endParaRPr lang="zh-CN" altLang="en-US" sz="1600"/>
          </a:p>
        </p:txBody>
      </p:sp>
      <p:sp>
        <p:nvSpPr>
          <p:cNvPr id="4" name="文本框 3"/>
          <p:cNvSpPr txBox="1"/>
          <p:nvPr/>
        </p:nvSpPr>
        <p:spPr>
          <a:xfrm>
            <a:off x="1024255" y="2785745"/>
            <a:ext cx="10492105" cy="3704590"/>
          </a:xfrm>
          <a:prstGeom prst="rect">
            <a:avLst/>
          </a:prstGeom>
          <a:noFill/>
        </p:spPr>
        <p:txBody>
          <a:bodyPr wrap="square" rtlCol="0">
            <a:noAutofit/>
          </a:bodyPr>
          <a:p>
            <a:endParaRPr lang="zh-CN" altLang="en-US"/>
          </a:p>
        </p:txBody>
      </p:sp>
      <p:pic>
        <p:nvPicPr>
          <p:cNvPr id="5" name="内容占位符 3"/>
          <p:cNvPicPr>
            <a:picLocks noChangeAspect="1"/>
          </p:cNvPicPr>
          <p:nvPr/>
        </p:nvPicPr>
        <p:blipFill>
          <a:blip r:embed="rId1"/>
          <a:stretch>
            <a:fillRect/>
          </a:stretch>
        </p:blipFill>
        <p:spPr>
          <a:xfrm>
            <a:off x="1062355" y="2943225"/>
            <a:ext cx="10137140" cy="3418840"/>
          </a:xfrm>
          <a:prstGeom prst="rect">
            <a:avLst/>
          </a:prstGeom>
        </p:spPr>
      </p:pic>
      <p:grpSp>
        <p:nvGrpSpPr>
          <p:cNvPr id="6" name="组合 5"/>
          <p:cNvGrpSpPr/>
          <p:nvPr/>
        </p:nvGrpSpPr>
        <p:grpSpPr>
          <a:xfrm>
            <a:off x="6609080" y="0"/>
            <a:ext cx="5583555" cy="6858000"/>
            <a:chOff x="10408" y="0"/>
            <a:chExt cx="8793" cy="10800"/>
          </a:xfrm>
        </p:grpSpPr>
        <p:sp>
          <p:nvSpPr>
            <p:cNvPr id="7" name="任意多边形: 形状 4"/>
            <p:cNvSpPr/>
            <p:nvPr>
              <p:custDataLst>
                <p:tags r:id="rId2"/>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任意多边形: 形状 5"/>
            <p:cNvSpPr/>
            <p:nvPr>
              <p:custDataLst>
                <p:tags r:id="rId3"/>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9" name="文本框 8"/>
          <p:cNvSpPr txBox="1"/>
          <p:nvPr>
            <p:custDataLst>
              <p:tags r:id="rId4"/>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自然冷却</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对角圆角矩形 11"/>
          <p:cNvSpPr/>
          <p:nvPr/>
        </p:nvSpPr>
        <p:spPr>
          <a:xfrm>
            <a:off x="650875" y="736600"/>
            <a:ext cx="6976745" cy="5673090"/>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8065770" y="1484630"/>
            <a:ext cx="3512185" cy="5236210"/>
          </a:xfrm>
          <a:prstGeom prst="rect">
            <a:avLst/>
          </a:prstGeom>
          <a:noFill/>
        </p:spPr>
        <p:txBody>
          <a:bodyPr wrap="square" rtlCol="0">
            <a:noAutofit/>
          </a:bodyPr>
          <a:p>
            <a:pPr indent="0" algn="just" fontAlgn="auto">
              <a:lnSpc>
                <a:spcPct val="150000"/>
              </a:lnSpc>
            </a:pPr>
            <a:r>
              <a:rPr lang="zh-CN" altLang="en-US" sz="1600"/>
              <a:t>风冷是以低温空气为介质，利用热的对流，降低电池温度的一种散热方式，分为自然冷却和强制冷却(利用风机等)。该技术利用自然风或风机，配合汽车自带的蒸发器为电池降温，在早期的电动乘用车应用广泛，如丰田普锐斯、日产聆风（Nissan Leaf）、起亚Soul EV等，在目前的电动巴士、电动物流车中也被广泛采纳。</a:t>
            </a:r>
            <a:endParaRPr lang="zh-CN" altLang="en-US" sz="1600"/>
          </a:p>
        </p:txBody>
      </p:sp>
      <p:grpSp>
        <p:nvGrpSpPr>
          <p:cNvPr id="4" name="组合 3"/>
          <p:cNvGrpSpPr/>
          <p:nvPr/>
        </p:nvGrpSpPr>
        <p:grpSpPr>
          <a:xfrm>
            <a:off x="6609080" y="0"/>
            <a:ext cx="5583555" cy="6858000"/>
            <a:chOff x="10408" y="0"/>
            <a:chExt cx="8793" cy="10800"/>
          </a:xfrm>
        </p:grpSpPr>
        <p:sp>
          <p:nvSpPr>
            <p:cNvPr id="5" name="任意多边形: 形状 4"/>
            <p:cNvSpPr/>
            <p:nvPr>
              <p:custDataLst>
                <p:tags r:id="rId1"/>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任意多边形: 形状 5"/>
            <p:cNvSpPr/>
            <p:nvPr>
              <p:custDataLst>
                <p:tags r:id="rId2"/>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pic>
        <p:nvPicPr>
          <p:cNvPr id="8" name="图片 7" descr="u=3060654053,2564170016&amp;fm=253&amp;app=138&amp;f=JPEG"/>
          <p:cNvPicPr>
            <a:picLocks noChangeAspect="1"/>
          </p:cNvPicPr>
          <p:nvPr/>
        </p:nvPicPr>
        <p:blipFill>
          <a:blip r:embed="rId3"/>
          <a:stretch>
            <a:fillRect/>
          </a:stretch>
        </p:blipFill>
        <p:spPr>
          <a:xfrm>
            <a:off x="1102995" y="965200"/>
            <a:ext cx="6100445" cy="51263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0" y="2078355"/>
            <a:ext cx="12192000" cy="3286125"/>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文本框 6"/>
          <p:cNvSpPr txBox="1"/>
          <p:nvPr>
            <p:custDataLst>
              <p:tags r:id="rId2"/>
            </p:custDataLst>
          </p:nvPr>
        </p:nvSpPr>
        <p:spPr>
          <a:xfrm>
            <a:off x="838162" y="489585"/>
            <a:ext cx="7924800" cy="7620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风冷的优点与缺点</a:t>
            </a:r>
            <a:endParaRPr lang="zh-CN" altLang="en-US" sz="4400" b="1" spc="280">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1095375" y="2806700"/>
            <a:ext cx="10515600" cy="4351338"/>
          </a:xfrm>
        </p:spPr>
        <p:txBody>
          <a:bodyPr/>
          <a:p>
            <a:r>
              <a:rPr lang="zh-CN" altLang="en-US" sz="2000"/>
              <a:t>优点：结构简单，环保节能，便于维护</a:t>
            </a:r>
            <a:endParaRPr lang="zh-CN" altLang="en-US" sz="2000"/>
          </a:p>
          <a:p>
            <a:endParaRPr lang="zh-CN" altLang="en-US" sz="2000"/>
          </a:p>
          <a:p>
            <a:endParaRPr lang="zh-CN" altLang="en-US" sz="2000"/>
          </a:p>
          <a:p>
            <a:r>
              <a:rPr lang="zh-CN" altLang="en-US" sz="2000"/>
              <a:t>缺点：散热不均匀</a:t>
            </a:r>
            <a:endParaRPr lang="zh-CN" altLang="en-US" sz="2000"/>
          </a:p>
        </p:txBody>
      </p:sp>
      <p:grpSp>
        <p:nvGrpSpPr>
          <p:cNvPr id="4" name="组合 3"/>
          <p:cNvGrpSpPr/>
          <p:nvPr/>
        </p:nvGrpSpPr>
        <p:grpSpPr>
          <a:xfrm>
            <a:off x="6609080" y="0"/>
            <a:ext cx="5583555" cy="6858000"/>
            <a:chOff x="10408" y="0"/>
            <a:chExt cx="8793" cy="10800"/>
          </a:xfrm>
        </p:grpSpPr>
        <p:sp>
          <p:nvSpPr>
            <p:cNvPr id="5" name="任意多边形: 形状 4"/>
            <p:cNvSpPr/>
            <p:nvPr>
              <p:custDataLst>
                <p:tags r:id="rId3"/>
              </p:custDataLst>
            </p:nvPr>
          </p:nvSpPr>
          <p:spPr>
            <a:xfrm>
              <a:off x="10408" y="0"/>
              <a:ext cx="5380" cy="10800"/>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任意多边形: 形状 5"/>
            <p:cNvSpPr/>
            <p:nvPr>
              <p:custDataLst>
                <p:tags r:id="rId4"/>
              </p:custDataLst>
            </p:nvPr>
          </p:nvSpPr>
          <p:spPr>
            <a:xfrm>
              <a:off x="11343" y="0"/>
              <a:ext cx="7858" cy="10800"/>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2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1"/>
  <p:tag name="KSO_WM_CHIP_GROUPID" val="60b9e879d573a1aeab43c0f4"/>
  <p:tag name="KSO_WM_CHIP_XID" val="60b9e879d573a1aeab43c0f5"/>
  <p:tag name="KSO_WM_ASSEMBLE_CHIP_INDEX" val="de33b17c2e924c5ca0391568939d1dc0"/>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2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3"/>
  <p:tag name="KSO_WM_CHIP_GROUPID" val="60b9e879d573a1aeab43c0f4"/>
  <p:tag name="KSO_WM_CHIP_XID" val="60b9e879d573a1aeab43c0f5"/>
  <p:tag name="KSO_WM_ASSEMBLE_CHIP_INDEX" val="de33b17c2e924c5ca0391568939d1dc0"/>
  <p:tag name="KSO_WM_UNIT_VALUE"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0.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18.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2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4"/>
  <p:tag name="KSO_WM_CHIP_GROUPID" val="60b9e879d573a1aeab43c0f4"/>
  <p:tag name="KSO_WM_CHIP_XID" val="60b9e879d573a1aeab43c0f5"/>
  <p:tag name="KSO_WM_ASSEMBLE_CHIP_INDEX" val="de33b17c2e924c5ca0391568939d1dc0"/>
  <p:tag name="KSO_WM_UNIT_VALUE"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22.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26.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f*1_2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2_1"/>
  <p:tag name="KSO_WM_CHIP_GROUPID" val="60b9e879d573a1aeab43c0f4"/>
  <p:tag name="KSO_WM_CHIP_XID" val="60b9e879d573a1aeab43c0f5"/>
  <p:tag name="KSO_WM_ASSEMBLE_CHIP_INDEX" val="de33b17c2e924c5ca0391568939d1dc0"/>
  <p:tag name="KSO_WM_UNIT_TEXT_FILL_FORE_SCHEMECOLOR_INDEX_BRIGHTNESS" val="0.15"/>
  <p:tag name="KSO_WM_UNIT_TEXT_FILL_FORE_SCHEMECOLOR_INDEX" val="13"/>
  <p:tag name="KSO_WM_UNIT_TEXT_FILL_TYPE" val="1"/>
  <p:tag name="KSO_WM_UNIT_USESOURCEFORMAT_APPLY" val="1"/>
</p:tagLst>
</file>

<file path=ppt/tags/tag130.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37.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2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2_2"/>
  <p:tag name="KSO_WM_CHIP_GROUPID" val="60b9e879d573a1aeab43c0f4"/>
  <p:tag name="KSO_WM_CHIP_XID" val="60b9e879d573a1aeab43c0f5"/>
  <p:tag name="KSO_WM_ASSEMBLE_CHIP_INDEX" val="de33b17c2e924c5ca0391568939d1dc0"/>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41.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144.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145.xml><?xml version="1.0" encoding="utf-8"?>
<p:tagLst xmlns:p="http://schemas.openxmlformats.org/presentationml/2006/main">
  <p:tag name="commondata" val="eyJoZGlkIjoiNTM3Y2Y5OGZhMzlhZmNjNjhjOWE4OTg5OTE4OWM5ZWI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3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1"/>
  <p:tag name="KSO_WM_CHIP_GROUPID" val="60b9e879d573a1aeab43c0f4"/>
  <p:tag name="KSO_WM_CHIP_XID" val="60b9e879d573a1aeab43c0f5"/>
  <p:tag name="KSO_WM_ASSEMBLE_CHIP_INDEX" val="de33b17c2e924c5ca0391568939d1dc0"/>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3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3"/>
  <p:tag name="KSO_WM_CHIP_GROUPID" val="60b9e879d573a1aeab43c0f4"/>
  <p:tag name="KSO_WM_CHIP_XID" val="60b9e879d573a1aeab43c0f5"/>
  <p:tag name="KSO_WM_ASSEMBLE_CHIP_INDEX" val="de33b17c2e924c5ca0391568939d1dc0"/>
  <p:tag name="KSO_WM_UNIT_VALUE"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3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4"/>
  <p:tag name="KSO_WM_CHIP_GROUPID" val="60b9e879d573a1aeab43c0f4"/>
  <p:tag name="KSO_WM_CHIP_XID" val="60b9e879d573a1aeab43c0f5"/>
  <p:tag name="KSO_WM_ASSEMBLE_CHIP_INDEX" val="de33b17c2e924c5ca0391568939d1dc0"/>
  <p:tag name="KSO_WM_UNIT_VALUE"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f*1_3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3_1"/>
  <p:tag name="KSO_WM_CHIP_GROUPID" val="60b9e879d573a1aeab43c0f4"/>
  <p:tag name="KSO_WM_CHIP_XID" val="60b9e879d573a1aeab43c0f5"/>
  <p:tag name="KSO_WM_ASSEMBLE_CHIP_INDEX" val="de33b17c2e924c5ca0391568939d1dc0"/>
  <p:tag name="KSO_WM_UNIT_TEXT_FILL_FORE_SCHEMECOLOR_INDEX_BRIGHTNESS" val="0.15"/>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3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3_2"/>
  <p:tag name="KSO_WM_CHIP_GROUPID" val="60b9e879d573a1aeab43c0f4"/>
  <p:tag name="KSO_WM_CHIP_XID" val="60b9e879d573a1aeab43c0f5"/>
  <p:tag name="KSO_WM_ASSEMBLE_CHIP_INDEX" val="de33b17c2e924c5ca0391568939d1dc0"/>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4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4_1"/>
  <p:tag name="KSO_WM_CHIP_GROUPID" val="60b9e879d573a1aeab43c0f4"/>
  <p:tag name="KSO_WM_CHIP_XID" val="60b9e879d573a1aeab43c0f5"/>
  <p:tag name="KSO_WM_ASSEMBLE_CHIP_INDEX" val="de33b17c2e924c5ca0391568939d1dc0"/>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4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4_3"/>
  <p:tag name="KSO_WM_CHIP_GROUPID" val="60b9e879d573a1aeab43c0f4"/>
  <p:tag name="KSO_WM_CHIP_XID" val="60b9e879d573a1aeab43c0f5"/>
  <p:tag name="KSO_WM_ASSEMBLE_CHIP_INDEX" val="de33b17c2e924c5ca0391568939d1dc0"/>
  <p:tag name="KSO_WM_UNIT_VALUE" val="0"/>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4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4_4"/>
  <p:tag name="KSO_WM_CHIP_GROUPID" val="60b9e879d573a1aeab43c0f4"/>
  <p:tag name="KSO_WM_CHIP_XID" val="60b9e879d573a1aeab43c0f5"/>
  <p:tag name="KSO_WM_ASSEMBLE_CHIP_INDEX" val="de33b17c2e924c5ca0391568939d1dc0"/>
  <p:tag name="KSO_WM_UNIT_VALUE" val="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f*1_4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4_1"/>
  <p:tag name="KSO_WM_CHIP_GROUPID" val="60b9e879d573a1aeab43c0f4"/>
  <p:tag name="KSO_WM_CHIP_XID" val="60b9e879d573a1aeab43c0f5"/>
  <p:tag name="KSO_WM_ASSEMBLE_CHIP_INDEX" val="de33b17c2e924c5ca0391568939d1dc0"/>
  <p:tag name="KSO_WM_UNIT_TEXT_FILL_FORE_SCHEMECOLOR_INDEX_BRIGHTNESS" val="0.15"/>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4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4_2"/>
  <p:tag name="KSO_WM_CHIP_GROUPID" val="60b9e879d573a1aeab43c0f4"/>
  <p:tag name="KSO_WM_CHIP_XID" val="60b9e879d573a1aeab43c0f5"/>
  <p:tag name="KSO_WM_ASSEMBLE_CHIP_INDEX" val="de33b17c2e924c5ca0391568939d1dc0"/>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25.xml><?xml version="1.0" encoding="utf-8"?>
<p:tagLst xmlns:p="http://schemas.openxmlformats.org/presentationml/2006/main">
  <p:tag name="KSO_WM_SLIDE_ID" val="diagram2020855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8557"/>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36&quot;,&quot;maxSize&quot;:{&quot;size1&quot;:24.4},&quot;minSize&quot;:{&quot;size1&quot;:22.4},&quot;normalSize&quot;:{&quot;size1&quot;:22.4},&quot;subLayout&quot;:[{&quot;id&quot;:&quot;2021-04-01T15:01:36&quot;,&quot;margin&quot;:{&quot;bottom&quot;:0.02600000612437725,&quot;left&quot;:2.5399999618530273,&quot;right&quot;:9.313000679016113,&quot;top&quot;:2.117000102996826},&quot;type&quot;:0},{&quot;id&quot;:&quot;2021-04-01T15:01:36&quot;,&quot;margin&quot;:{&quot;bottom&quot;:2.9629998207092285,&quot;left&quot;:2.5399999618530273,&quot;right&quot;:2.5399999618530273,&quot;top&quot;:2.089999914169311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a6a0dfab663e44c2ba920b65ae69ae35&quot;,&quot;fill_align&quot;:&quot;lm&quot;,&quot;chip_types&quot;:[&quot;header&quot;]},{&quot;text_align&quot;:&quot;lm&quot;,&quot;text_direction&quot;:&quot;horizontal&quot;,&quot;support_features&quot;:[&quot;collage&quot;,&quot;carousel&quot;],&quot;support_big_font&quot;:true,&quot;fill_id&quot;:&quot;374ccdda6b66494bba78fc484e66cf01&quot;,&quot;fill_align&quot;:&quot;cm&quot;,&quot;chip_types&quot;:[&quot;diagram&quot;,&quot;pictext&quot;,&quot;text&quot;,&quot;picture&quot;,&quot;chart&quot;,&quot;table&quot;,&quot;video&quot;]}]]"/>
  <p:tag name="KSO_WM_CHIP_XID" val="5ef2fbd8f1c417157da4526f"/>
  <p:tag name="KSO_WM_CHIP_DECFILLPROP" val="[]"/>
  <p:tag name="KSO_WM_CHIP_GROUPID" val="5ef2fbd8f1c417157da4526e"/>
  <p:tag name="KSO_WM_SLIDE_BK_DARK_LIGHT" val="2"/>
  <p:tag name="KSO_WM_SLIDE_BACKGROUND_TYPE" val="general"/>
  <p:tag name="KSO_WM_SLIDE_SUPPORT_FEATURE_TYPE" val="3"/>
  <p:tag name="KSO_WM_TEMPLATE_ASSEMBLE_XID" val="60656e7b4054ed1e2fb7f9ba"/>
  <p:tag name="KSO_WM_TEMPLATE_ASSEMBLE_GROUPID" val="60656e7b4054ed1e2fb7f9ba"/>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28.xml><?xml version="1.0" encoding="utf-8"?>
<p:tagLst xmlns:p="http://schemas.openxmlformats.org/presentationml/2006/main">
  <p:tag name="KSO_WM_BEAUTIFY_FLAG" val=""/>
  <p:tag name="KSO_WM_UNIT_PLACING_PICTURE_USER_VIEWPORT" val="{&quot;height&quot;:6263,&quot;width&quot;:1476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37.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4.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40.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44.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48.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1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1"/>
  <p:tag name="KSO_WM_CHIP_GROUPID" val="60b9e879d573a1aeab43c0f4"/>
  <p:tag name="KSO_WM_CHIP_XID" val="60b9e879d573a1aeab43c0f5"/>
  <p:tag name="KSO_WM_ASSEMBLE_CHIP_INDEX" val="de33b17c2e924c5ca0391568939d1dc0"/>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1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3"/>
  <p:tag name="KSO_WM_CHIP_GROUPID" val="60b9e879d573a1aeab43c0f4"/>
  <p:tag name="KSO_WM_CHIP_XID" val="60b9e879d573a1aeab43c0f5"/>
  <p:tag name="KSO_WM_ASSEMBLE_CHIP_INDEX" val="de33b17c2e924c5ca0391568939d1dc0"/>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66.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1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4"/>
  <p:tag name="KSO_WM_CHIP_GROUPID" val="60b9e879d573a1aeab43c0f4"/>
  <p:tag name="KSO_WM_CHIP_XID" val="60b9e879d573a1aeab43c0f5"/>
  <p:tag name="KSO_WM_ASSEMBLE_CHIP_INDEX" val="de33b17c2e924c5ca0391568939d1dc0"/>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71.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74.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f*1_1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1_1"/>
  <p:tag name="KSO_WM_CHIP_GROUPID" val="60b9e879d573a1aeab43c0f4"/>
  <p:tag name="KSO_WM_CHIP_XID" val="60b9e879d573a1aeab43c0f5"/>
  <p:tag name="KSO_WM_ASSEMBLE_CHIP_INDEX" val="de33b17c2e924c5ca0391568939d1dc0"/>
  <p:tag name="KSO_WM_UNIT_TEXT_FILL_FORE_SCHEMECOLOR_INDEX_BRIGHTNESS" val="0.15"/>
  <p:tag name="KSO_WM_UNIT_TEXT_FILL_FORE_SCHEMECOLOR_INDEX" val="13"/>
  <p:tag name="KSO_WM_UNIT_TEXT_FILL_TYPE" val="1"/>
  <p:tag name="KSO_WM_UNIT_USESOURCEFORMAT_APPLY" val="1"/>
</p:tagLst>
</file>

<file path=ppt/tags/tag80.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84.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87.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3*l_h_i*1_1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1_2"/>
  <p:tag name="KSO_WM_CHIP_GROUPID" val="60b9e879d573a1aeab43c0f4"/>
  <p:tag name="KSO_WM_CHIP_XID" val="60b9e879d573a1aeab43c0f5"/>
  <p:tag name="KSO_WM_ASSEMBLE_CHIP_INDEX" val="de33b17c2e924c5ca0391568939d1dc0"/>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3.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7_1*a*1"/>
  <p:tag name="KSO_WM_TEMPLATE_CATEGORY" val="diagram"/>
  <p:tag name="KSO_WM_TEMPLATE_INDEX" val="202085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381492a5ea146c5ae329fc626d91f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0cee656157447a694cf5bf5ffa69147"/>
  <p:tag name="KSO_WM_UNIT_SUPPORT_BIG_FONT" val="1"/>
  <p:tag name="KSO_WM_UNIT_TEXT_FILL_FORE_SCHEMECOLOR_INDEX_BRIGHTNESS" val="0"/>
  <p:tag name="KSO_WM_UNIT_TEXT_FILL_FORE_SCHEMECOLOR_INDEX" val="13"/>
  <p:tag name="KSO_WM_UNIT_TEXT_FILL_TYPE" val="1"/>
  <p:tag name="KSO_WM_TEMPLATE_ASSEMBLE_XID" val="60656e7b4054ed1e2fb7f9ba"/>
  <p:tag name="KSO_WM_TEMPLATE_ASSEMBLE_GROUPID" val="60656e7b4054ed1e2fb7f9ba"/>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7_1*i*2"/>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b4054ed1e2fb7f9ba"/>
  <p:tag name="KSO_WM_TEMPLATE_ASSEMBLE_GROUPID" val="60656e7b4054ed1e2fb7f9ba"/>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7_1*i*3"/>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8535f6c6c1df4e639245ebd192f17f4a"/>
  <p:tag name="KSO_WM_UNIT_DECORATE_INFO" val="{&quot;DecorateInfoH&quot;:{&quot;IsAbs&quot;:true},&quot;DecorateInfoW&quot;:{&quot;IsAbs&quot;:true},&quot;DecorateInfoX&quot;:{&quot;IsAbs&quot;:true,&quot;Pos&quot;:1},&quot;DecorateInfoY&quot;:{&quot;IsAbs&quot;:true,&quot;Pos&quot;:1},&quot;ReferentInfo&quot;:{&quot;Id&quot;:&quot;db1ada81bbf14f0abd7a995662501014&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b4054ed1e2fb7f9ba"/>
  <p:tag name="KSO_WM_TEMPLATE_ASSEMBLE_GROUPID" val="60656e7b4054ed1e2fb7f9ba"/>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7_1*i*1"/>
  <p:tag name="KSO_WM_TEMPLATE_CATEGORY" val="diagram"/>
  <p:tag name="KSO_WM_TEMPLATE_INDEX" val="20208557"/>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b4054ed1e2fb7f9ba"/>
  <p:tag name="KSO_WM_TEMPLATE_ASSEMBLE_GROUPID" val="60656e7b4054ed1e2fb7f9ba"/>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3818</Words>
  <Application>WPS 演示</Application>
  <PresentationFormat>宽屏</PresentationFormat>
  <Paragraphs>179</Paragraphs>
  <Slides>35</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35</vt:i4>
      </vt:variant>
    </vt:vector>
  </HeadingPairs>
  <TitlesOfParts>
    <vt:vector size="42" baseType="lpstr">
      <vt:lpstr>Arial</vt:lpstr>
      <vt:lpstr>宋体</vt:lpstr>
      <vt:lpstr>Wingdings</vt:lpstr>
      <vt:lpstr>微软雅黑</vt:lpstr>
      <vt:lpstr>Calibri</vt:lpstr>
      <vt:lpstr>Arial Unicode MS</vt:lpstr>
      <vt:lpstr>WPS</vt:lpstr>
      <vt:lpstr>PowerPoint 演示文稿</vt:lpstr>
      <vt:lpstr>案例1：2024年1月14日-19日湖北省冻雨对新能源汽                    车产生的影响</vt:lpstr>
      <vt:lpstr>  深圳某小区2019款小鹏G3突然起火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液冷却系由散热器、压缩机、电动水泵、蒸发器（散热器）、冷却液（防冻液）、风扇、温度调节装置、水管和膨胀水箱等组成</vt:lpstr>
      <vt:lpstr>电动水泵是冷却液循环的动力源。电动水泵的作用是对冷却液加压，促使冷却液在冷却系统中进行循环，带走系统散发的热量。电动水泵采用的是永磁无刷直流电动机。电动水泵整个部件中没有动密封（有相对运动的密封)，浮动式转子与叶轮注塑成一体。严禁电动水泵在没有冷却液的情况下空载运行，否则将导致转子、定子的磨损，将最终导致水泵的损坏</vt:lpstr>
      <vt:lpstr>PowerPoint 演示文稿</vt:lpstr>
      <vt:lpstr>特斯拉的液冷采用串行流道，冷板安装于电池间隙，这个设计的结构设计难度较大，同时，蛇形冷板在较大程度上增加了液冷系统的压力损失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目前PTC车载加热器比较常见，功率一般在3kw~7kw左右，可通过PWM控制功率输出；分为液体加热器和风暖加热器两类 风暖加热器使冷空气通过换热风再输入电池内，适用于风冷架构的热管理方案。</vt:lpstr>
      <vt:lpstr>液体加热器则先制热冷却液，再由制热后的冷却液给电池包加热。适用于液冷架构的热管理方案。总的来看随着液冷方案的普及，液体加热器也必然将成为主流。例如Tesla就在Model S的热管理系统上使用一款大功率的液体加热器。</vt:lpstr>
      <vt:lpstr>PowerPoint 演示文稿</vt:lpstr>
      <vt:lpstr>PowerPoint 演示文稿</vt:lpstr>
      <vt:lpstr>这种电池在正极、负极、隔膜、电解液中添加了一种新组件 – 50um厚，56 mΩ阻值的镍片，由外部电路控制是否将镍片与电池串联。从某种程度上来说就相当于将均衡电阻嵌入电池内部，并可实现50A以上的均衡电流。假设Pack由100节该种电池组成，则加热功率可达16kw以上。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孤鹰</cp:lastModifiedBy>
  <cp:revision>48</cp:revision>
  <dcterms:created xsi:type="dcterms:W3CDTF">2023-08-09T12:44:00Z</dcterms:created>
  <dcterms:modified xsi:type="dcterms:W3CDTF">2024-02-29T06:30:52Z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2052-12.1.0.16388</vt:lpwstr>
  </property>
</Properties>
</file>