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33" r:id="rId6"/>
    <p:sldId id="334" r:id="rId7"/>
    <p:sldId id="540" r:id="rId8"/>
    <p:sldId id="543" r:id="rId9"/>
    <p:sldId id="566" r:id="rId10"/>
    <p:sldId id="565" r:id="rId11"/>
    <p:sldId id="536" r:id="rId12"/>
    <p:sldId id="579" r:id="rId13"/>
    <p:sldId id="580" r:id="rId14"/>
    <p:sldId id="581" r:id="rId15"/>
    <p:sldId id="30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43B4-7B9C-477F-9A37-9C01B03AAE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533E-ED40-4CD6-803E-7BA3BA773B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8E67C-D59E-40E3-BF29-E8FF8651CA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114B-9554-4951-98D4-E30C6E260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0006-F35F-4354-B21D-E20A7EFC9D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89B422-39C0-45FA-AE94-5A77F71E92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E35753-E2C5-4E44-82CA-D13671C7CA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7804408" cy="27903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55296" y="418439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空心弧 19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空心弧 20"/>
          <p:cNvSpPr/>
          <p:nvPr/>
        </p:nvSpPr>
        <p:spPr>
          <a:xfrm rot="17015693">
            <a:off x="10305316" y="452284"/>
            <a:ext cx="891382" cy="825354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空心弧 22"/>
          <p:cNvSpPr/>
          <p:nvPr/>
        </p:nvSpPr>
        <p:spPr>
          <a:xfrm rot="11214627">
            <a:off x="5127978" y="2362905"/>
            <a:ext cx="570953" cy="52866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091" y="1527889"/>
            <a:ext cx="1030313" cy="1396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7732" y="3302567"/>
            <a:ext cx="8277225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</a:rPr>
              <a:t>高压配电系统 </a:t>
            </a:r>
            <a:r>
              <a:rPr lang="en-US" altLang="zh-CN" sz="48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</a:rPr>
              <a:t>——</a:t>
            </a:r>
            <a:r>
              <a:rPr lang="zh-CN" altLang="en-US" sz="48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</a:rPr>
              <a:t>高压电输出</a:t>
            </a:r>
            <a:endParaRPr lang="zh-CN" altLang="en-US" sz="4800" b="1" noProof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7625715" y="4004310"/>
            <a:ext cx="4762500" cy="3295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907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高压配电控制策略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上电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1376680" y="1969770"/>
            <a:ext cx="3382645" cy="4124960"/>
            <a:chOff x="1628" y="2195"/>
            <a:chExt cx="5327" cy="6496"/>
          </a:xfrm>
        </p:grpSpPr>
        <p:grpSp>
          <p:nvGrpSpPr>
            <p:cNvPr id="381" name="组合 380"/>
            <p:cNvGrpSpPr/>
            <p:nvPr/>
          </p:nvGrpSpPr>
          <p:grpSpPr>
            <a:xfrm>
              <a:off x="1628" y="2195"/>
              <a:ext cx="5302" cy="6496"/>
              <a:chOff x="1628" y="2195"/>
              <a:chExt cx="5302" cy="6496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1628" y="2195"/>
                <a:ext cx="5302" cy="64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60" name="直接连接符 259"/>
              <p:cNvCxnSpPr/>
              <p:nvPr/>
            </p:nvCxnSpPr>
            <p:spPr>
              <a:xfrm>
                <a:off x="2358" y="3836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组合 199"/>
              <p:cNvGrpSpPr/>
              <p:nvPr/>
            </p:nvGrpSpPr>
            <p:grpSpPr>
              <a:xfrm>
                <a:off x="2042" y="3065"/>
                <a:ext cx="630" cy="780"/>
                <a:chOff x="2042" y="3065"/>
                <a:chExt cx="630" cy="780"/>
              </a:xfrm>
            </p:grpSpPr>
            <p:sp>
              <p:nvSpPr>
                <p:cNvPr id="199" name="圆角矩形 198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135" name="组合 134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136" name="组合 135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37" name="直接连接符 13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直接连接符 13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组合 141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3" name="直接连接符 142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直接连接符 143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组合 144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6" name="直接连接符 14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接连接符 14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组合 147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9" name="直接连接符 14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1" name="组合 200"/>
              <p:cNvGrpSpPr/>
              <p:nvPr/>
            </p:nvGrpSpPr>
            <p:grpSpPr>
              <a:xfrm>
                <a:off x="2042" y="4154"/>
                <a:ext cx="630" cy="780"/>
                <a:chOff x="2042" y="3065"/>
                <a:chExt cx="630" cy="780"/>
              </a:xfrm>
            </p:grpSpPr>
            <p:sp>
              <p:nvSpPr>
                <p:cNvPr id="202" name="圆角矩形 20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03" name="组合 20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04" name="组合 20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" name="组合 20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8" name="直接连接符 20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直接连接符 20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" name="组合 20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1" name="直接连接符 21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直接连接符 21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3" name="组合 21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4" name="直接连接符 21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直接连接符 21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组合 21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7" name="直接连接符 21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直接连接符 21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组合 221"/>
              <p:cNvGrpSpPr/>
              <p:nvPr/>
            </p:nvGrpSpPr>
            <p:grpSpPr>
              <a:xfrm>
                <a:off x="2040" y="5208"/>
                <a:ext cx="630" cy="780"/>
                <a:chOff x="2042" y="3065"/>
                <a:chExt cx="630" cy="780"/>
              </a:xfrm>
            </p:grpSpPr>
            <p:sp>
              <p:nvSpPr>
                <p:cNvPr id="223" name="圆角矩形 222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24" name="组合 223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25" name="组合 224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6" name="直接连接符 22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直接连接符 22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8" name="组合 227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9" name="直接连接符 22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直接连接符 22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组合 230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2" name="直接连接符 23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直接连接符 23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4" name="组合 233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5" name="直接连接符 23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直接连接符 23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组合 236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8" name="直接连接符 23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直接连接符 23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61" name="直接连接符 260"/>
              <p:cNvCxnSpPr>
                <a:stCxn id="242" idx="2"/>
              </p:cNvCxnSpPr>
              <p:nvPr/>
            </p:nvCxnSpPr>
            <p:spPr>
              <a:xfrm>
                <a:off x="2335" y="8026"/>
                <a:ext cx="8" cy="37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flipH="1">
                <a:off x="2358" y="2490"/>
                <a:ext cx="15" cy="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/>
              <p:nvPr/>
            </p:nvCxnSpPr>
            <p:spPr>
              <a:xfrm>
                <a:off x="2358" y="5990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组合 269"/>
              <p:cNvGrpSpPr/>
              <p:nvPr/>
            </p:nvGrpSpPr>
            <p:grpSpPr>
              <a:xfrm>
                <a:off x="2198" y="6214"/>
                <a:ext cx="306" cy="498"/>
                <a:chOff x="2228" y="6269"/>
                <a:chExt cx="306" cy="498"/>
              </a:xfrm>
            </p:grpSpPr>
            <p:sp>
              <p:nvSpPr>
                <p:cNvPr id="265" name="矩形 264"/>
                <p:cNvSpPr/>
                <p:nvPr/>
              </p:nvSpPr>
              <p:spPr>
                <a:xfrm>
                  <a:off x="2228" y="6269"/>
                  <a:ext cx="306" cy="498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66" name="组合 265"/>
                <p:cNvGrpSpPr/>
                <p:nvPr/>
              </p:nvGrpSpPr>
              <p:grpSpPr>
                <a:xfrm rot="240000">
                  <a:off x="2323" y="6298"/>
                  <a:ext cx="120" cy="435"/>
                  <a:chOff x="13625" y="1295"/>
                  <a:chExt cx="283" cy="749"/>
                </a:xfrm>
              </p:grpSpPr>
              <p:sp>
                <p:nvSpPr>
                  <p:cNvPr id="267" name="任意多边形 266"/>
                  <p:cNvSpPr/>
                  <p:nvPr/>
                </p:nvSpPr>
                <p:spPr>
                  <a:xfrm>
                    <a:off x="13625" y="1310"/>
                    <a:ext cx="200" cy="734"/>
                  </a:xfrm>
                  <a:custGeom>
                    <a:avLst/>
                    <a:gdLst>
                      <a:gd name="connisteX0" fmla="*/ 59201 w 126749"/>
                      <a:gd name="connsiteY0" fmla="*/ 0 h 466090"/>
                      <a:gd name="connisteX1" fmla="*/ 2051 w 126749"/>
                      <a:gd name="connsiteY1" fmla="*/ 85725 h 466090"/>
                      <a:gd name="connisteX2" fmla="*/ 21101 w 126749"/>
                      <a:gd name="connsiteY2" fmla="*/ 180975 h 466090"/>
                      <a:gd name="connisteX3" fmla="*/ 59201 w 126749"/>
                      <a:gd name="connsiteY3" fmla="*/ 209550 h 466090"/>
                      <a:gd name="connisteX4" fmla="*/ 106191 w 126749"/>
                      <a:gd name="connsiteY4" fmla="*/ 275590 h 466090"/>
                      <a:gd name="connisteX5" fmla="*/ 125241 w 126749"/>
                      <a:gd name="connsiteY5" fmla="*/ 361315 h 466090"/>
                      <a:gd name="connisteX6" fmla="*/ 78251 w 126749"/>
                      <a:gd name="connsiteY6" fmla="*/ 466090 h 46609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</a:cxnLst>
                    <a:rect l="l" t="t" r="r" b="b"/>
                    <a:pathLst>
                      <a:path w="126750" h="466090">
                        <a:moveTo>
                          <a:pt x="59201" y="0"/>
                        </a:moveTo>
                        <a:cubicBezTo>
                          <a:pt x="47136" y="15240"/>
                          <a:pt x="9671" y="49530"/>
                          <a:pt x="2051" y="85725"/>
                        </a:cubicBezTo>
                        <a:cubicBezTo>
                          <a:pt x="-5569" y="121920"/>
                          <a:pt x="9671" y="156210"/>
                          <a:pt x="21101" y="180975"/>
                        </a:cubicBezTo>
                        <a:cubicBezTo>
                          <a:pt x="32531" y="205740"/>
                          <a:pt x="42056" y="190500"/>
                          <a:pt x="59201" y="209550"/>
                        </a:cubicBezTo>
                        <a:cubicBezTo>
                          <a:pt x="76346" y="228600"/>
                          <a:pt x="92856" y="245110"/>
                          <a:pt x="106191" y="275590"/>
                        </a:cubicBezTo>
                        <a:cubicBezTo>
                          <a:pt x="119526" y="306070"/>
                          <a:pt x="130956" y="323215"/>
                          <a:pt x="125241" y="361315"/>
                        </a:cubicBezTo>
                        <a:cubicBezTo>
                          <a:pt x="119526" y="399415"/>
                          <a:pt x="87776" y="447040"/>
                          <a:pt x="78251" y="46609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8" name="任意多边形 267"/>
                  <p:cNvSpPr/>
                  <p:nvPr/>
                </p:nvSpPr>
                <p:spPr>
                  <a:xfrm>
                    <a:off x="13708" y="1295"/>
                    <a:ext cx="200" cy="749"/>
                  </a:xfrm>
                  <a:custGeom>
                    <a:avLst/>
                    <a:gdLst>
                      <a:gd name="connisteX0" fmla="*/ 15826 w 126905"/>
                      <a:gd name="connsiteY0" fmla="*/ 0 h 475615"/>
                      <a:gd name="connisteX1" fmla="*/ 6301 w 126905"/>
                      <a:gd name="connsiteY1" fmla="*/ 123825 h 475615"/>
                      <a:gd name="connisteX2" fmla="*/ 100916 w 126905"/>
                      <a:gd name="connsiteY2" fmla="*/ 266065 h 475615"/>
                      <a:gd name="connisteX3" fmla="*/ 119966 w 126905"/>
                      <a:gd name="connsiteY3" fmla="*/ 370840 h 475615"/>
                      <a:gd name="connisteX4" fmla="*/ 25351 w 126905"/>
                      <a:gd name="connsiteY4" fmla="*/ 475615 h 475615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</a:cxnLst>
                    <a:rect l="l" t="t" r="r" b="b"/>
                    <a:pathLst>
                      <a:path w="126906" h="475615">
                        <a:moveTo>
                          <a:pt x="15826" y="0"/>
                        </a:moveTo>
                        <a:cubicBezTo>
                          <a:pt x="12016" y="22225"/>
                          <a:pt x="-10844" y="70485"/>
                          <a:pt x="6301" y="123825"/>
                        </a:cubicBezTo>
                        <a:cubicBezTo>
                          <a:pt x="23446" y="177165"/>
                          <a:pt x="78056" y="216535"/>
                          <a:pt x="100916" y="266065"/>
                        </a:cubicBezTo>
                        <a:cubicBezTo>
                          <a:pt x="123776" y="315595"/>
                          <a:pt x="135206" y="328930"/>
                          <a:pt x="119966" y="370840"/>
                        </a:cubicBezTo>
                        <a:cubicBezTo>
                          <a:pt x="104726" y="412750"/>
                          <a:pt x="44401" y="456565"/>
                          <a:pt x="25351" y="47561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41" name="组合 240"/>
              <p:cNvGrpSpPr/>
              <p:nvPr/>
            </p:nvGrpSpPr>
            <p:grpSpPr>
              <a:xfrm>
                <a:off x="2020" y="7245"/>
                <a:ext cx="630" cy="780"/>
                <a:chOff x="2042" y="3065"/>
                <a:chExt cx="630" cy="780"/>
              </a:xfrm>
            </p:grpSpPr>
            <p:sp>
              <p:nvSpPr>
                <p:cNvPr id="242" name="圆角矩形 24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43" name="组合 24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44" name="组合 24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5" name="直接连接符 24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直接连接符 24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组合 24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8" name="直接连接符 24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直接连接符 24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0" name="组合 24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1" name="直接连接符 25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接连接符 25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组合 25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4" name="直接连接符 25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直接连接符 25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组合 25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7" name="直接连接符 25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直接连接符 25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53" name="矩形 352"/>
              <p:cNvSpPr/>
              <p:nvPr/>
            </p:nvSpPr>
            <p:spPr>
              <a:xfrm>
                <a:off x="3629" y="4154"/>
                <a:ext cx="2482" cy="24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BMU</a:t>
                </a:r>
                <a:endParaRPr lang="en-US" altLang="zh-CN"/>
              </a:p>
            </p:txBody>
          </p:sp>
        </p:grpSp>
        <p:cxnSp>
          <p:nvCxnSpPr>
            <p:cNvPr id="272" name="直接连接符 271"/>
            <p:cNvCxnSpPr/>
            <p:nvPr/>
          </p:nvCxnSpPr>
          <p:spPr>
            <a:xfrm flipH="1">
              <a:off x="2343" y="2518"/>
              <a:ext cx="46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H="1" flipV="1">
              <a:off x="2333" y="8372"/>
              <a:ext cx="4597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7" name="直接连接符 276"/>
          <p:cNvCxnSpPr/>
          <p:nvPr/>
        </p:nvCxnSpPr>
        <p:spPr>
          <a:xfrm flipH="1" flipV="1">
            <a:off x="8232775" y="2764790"/>
            <a:ext cx="2683510" cy="698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2" name="组合 291"/>
          <p:cNvGrpSpPr/>
          <p:nvPr/>
        </p:nvGrpSpPr>
        <p:grpSpPr>
          <a:xfrm rot="0">
            <a:off x="7905750" y="2834005"/>
            <a:ext cx="335280" cy="332740"/>
            <a:chOff x="8794" y="6370"/>
            <a:chExt cx="528" cy="524"/>
          </a:xfrm>
        </p:grpSpPr>
        <p:sp>
          <p:nvSpPr>
            <p:cNvPr id="293" name="矩形 292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5" name="任意多边形 294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6" name="任意多边形 295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7" name="任意多边形 296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8" name="任意多边形 297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 rot="0">
            <a:off x="7905115" y="3497580"/>
            <a:ext cx="335280" cy="332740"/>
            <a:chOff x="8794" y="6370"/>
            <a:chExt cx="528" cy="524"/>
          </a:xfrm>
        </p:grpSpPr>
        <p:sp>
          <p:nvSpPr>
            <p:cNvPr id="300" name="矩形 299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01" name="任意多边形 300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2" name="任意多边形 301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4" name="任意多边形 303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5" name="任意多边形 304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06" name="直接连接符 305"/>
          <p:cNvCxnSpPr/>
          <p:nvPr/>
        </p:nvCxnSpPr>
        <p:spPr>
          <a:xfrm flipH="1">
            <a:off x="7964170" y="3261995"/>
            <a:ext cx="266065" cy="825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" name="直接连接符 306"/>
          <p:cNvCxnSpPr/>
          <p:nvPr/>
        </p:nvCxnSpPr>
        <p:spPr>
          <a:xfrm>
            <a:off x="5556885" y="2166620"/>
            <a:ext cx="635" cy="1905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接连接符 307"/>
          <p:cNvCxnSpPr/>
          <p:nvPr/>
        </p:nvCxnSpPr>
        <p:spPr>
          <a:xfrm flipH="1">
            <a:off x="5560695" y="2759075"/>
            <a:ext cx="2404745" cy="952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0" name="直接连接符 309"/>
          <p:cNvCxnSpPr/>
          <p:nvPr/>
        </p:nvCxnSpPr>
        <p:spPr>
          <a:xfrm flipH="1">
            <a:off x="5548630" y="4063365"/>
            <a:ext cx="1836420" cy="8890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4" name="组合 313"/>
          <p:cNvGrpSpPr/>
          <p:nvPr/>
        </p:nvGrpSpPr>
        <p:grpSpPr>
          <a:xfrm rot="0">
            <a:off x="7316470" y="4138295"/>
            <a:ext cx="335280" cy="332740"/>
            <a:chOff x="8794" y="6370"/>
            <a:chExt cx="528" cy="524"/>
          </a:xfrm>
        </p:grpSpPr>
        <p:sp>
          <p:nvSpPr>
            <p:cNvPr id="315" name="矩形 314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16" name="任意多边形 315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7" name="任意多边形 316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8" name="任意多边形 317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9" name="任意多边形 318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0" name="任意多边形 319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21" name="直接连接符 320"/>
          <p:cNvCxnSpPr/>
          <p:nvPr/>
        </p:nvCxnSpPr>
        <p:spPr>
          <a:xfrm flipH="1" flipV="1">
            <a:off x="7661910" y="4053205"/>
            <a:ext cx="1699895" cy="952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2" name="直接连接符 321"/>
          <p:cNvCxnSpPr/>
          <p:nvPr/>
        </p:nvCxnSpPr>
        <p:spPr>
          <a:xfrm flipH="1" flipV="1">
            <a:off x="7640320" y="2160905"/>
            <a:ext cx="1719580" cy="571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3" name="直接连接符 322"/>
          <p:cNvCxnSpPr/>
          <p:nvPr/>
        </p:nvCxnSpPr>
        <p:spPr>
          <a:xfrm>
            <a:off x="9352280" y="2166620"/>
            <a:ext cx="9525" cy="601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/>
          <p:nvPr/>
        </p:nvCxnSpPr>
        <p:spPr>
          <a:xfrm>
            <a:off x="9352280" y="3451225"/>
            <a:ext cx="9525" cy="601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矩形 324"/>
          <p:cNvSpPr/>
          <p:nvPr/>
        </p:nvSpPr>
        <p:spPr>
          <a:xfrm>
            <a:off x="5915025" y="3940810"/>
            <a:ext cx="605790" cy="222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cxnSp>
        <p:nvCxnSpPr>
          <p:cNvPr id="335" name="直接连接符 334"/>
          <p:cNvCxnSpPr/>
          <p:nvPr/>
        </p:nvCxnSpPr>
        <p:spPr>
          <a:xfrm flipH="1" flipV="1">
            <a:off x="8241030" y="5901690"/>
            <a:ext cx="2707005" cy="952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连接符 335"/>
          <p:cNvCxnSpPr/>
          <p:nvPr/>
        </p:nvCxnSpPr>
        <p:spPr>
          <a:xfrm flipH="1" flipV="1">
            <a:off x="9342755" y="5307965"/>
            <a:ext cx="1576070" cy="952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连接符 336"/>
          <p:cNvCxnSpPr/>
          <p:nvPr/>
        </p:nvCxnSpPr>
        <p:spPr>
          <a:xfrm flipH="1">
            <a:off x="9352280" y="5313680"/>
            <a:ext cx="9525" cy="5975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文本框 338"/>
          <p:cNvSpPr txBox="1"/>
          <p:nvPr/>
        </p:nvSpPr>
        <p:spPr>
          <a:xfrm>
            <a:off x="5770880" y="166370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预充电阻</a:t>
            </a:r>
            <a:endParaRPr lang="zh-CN" altLang="en-US" sz="1400">
              <a:sym typeface="+mn-ea"/>
            </a:endParaRPr>
          </a:p>
        </p:txBody>
      </p:sp>
      <p:sp>
        <p:nvSpPr>
          <p:cNvPr id="340" name="文本框 339"/>
          <p:cNvSpPr txBox="1"/>
          <p:nvPr/>
        </p:nvSpPr>
        <p:spPr>
          <a:xfrm>
            <a:off x="5680710" y="3607435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充电预充电阻</a:t>
            </a:r>
            <a:endParaRPr lang="zh-CN" altLang="en-US" sz="1400">
              <a:sym typeface="+mn-ea"/>
            </a:endParaRPr>
          </a:p>
        </p:txBody>
      </p:sp>
      <p:sp>
        <p:nvSpPr>
          <p:cNvPr id="341" name="文本框 340"/>
          <p:cNvSpPr txBox="1"/>
          <p:nvPr/>
        </p:nvSpPr>
        <p:spPr>
          <a:xfrm>
            <a:off x="5556885" y="5323205"/>
            <a:ext cx="1605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漏电、电流</a:t>
            </a:r>
            <a:r>
              <a:rPr lang="zh-CN" altLang="en-US" sz="1400">
                <a:sym typeface="+mn-ea"/>
              </a:rPr>
              <a:t>传感器</a:t>
            </a:r>
            <a:endParaRPr lang="zh-CN" altLang="en-US" sz="1400">
              <a:sym typeface="+mn-ea"/>
            </a:endParaRPr>
          </a:p>
        </p:txBody>
      </p:sp>
      <p:sp>
        <p:nvSpPr>
          <p:cNvPr id="342" name="文本框 341"/>
          <p:cNvSpPr txBox="1"/>
          <p:nvPr/>
        </p:nvSpPr>
        <p:spPr>
          <a:xfrm>
            <a:off x="10345420" y="2364740"/>
            <a:ext cx="62674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输出</a:t>
            </a:r>
            <a:r>
              <a:rPr lang="en-US" altLang="zh-CN" sz="1400">
                <a:sym typeface="+mn-ea"/>
              </a:rPr>
              <a:t>+</a:t>
            </a:r>
            <a:endParaRPr lang="en-US" altLang="zh-CN" sz="1400"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10369550" y="4927600"/>
            <a:ext cx="59309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输出</a:t>
            </a:r>
            <a:r>
              <a:rPr lang="en-US" altLang="zh-CN" sz="1400">
                <a:sym typeface="+mn-ea"/>
              </a:rPr>
              <a:t>-</a:t>
            </a:r>
            <a:endParaRPr lang="en-US" altLang="zh-CN" sz="1400">
              <a:sym typeface="+mn-ea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10350500" y="3053715"/>
            <a:ext cx="62674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</a:t>
            </a:r>
            <a:r>
              <a:rPr lang="en-US" altLang="zh-CN" sz="1400">
                <a:sym typeface="+mn-ea"/>
              </a:rPr>
              <a:t>+</a:t>
            </a:r>
            <a:endParaRPr lang="en-US" altLang="zh-CN" sz="1400">
              <a:sym typeface="+mn-ea"/>
            </a:endParaRPr>
          </a:p>
        </p:txBody>
      </p:sp>
      <p:sp>
        <p:nvSpPr>
          <p:cNvPr id="345" name="文本框 344"/>
          <p:cNvSpPr txBox="1"/>
          <p:nvPr/>
        </p:nvSpPr>
        <p:spPr>
          <a:xfrm>
            <a:off x="10360025" y="5530215"/>
            <a:ext cx="59309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</a:t>
            </a:r>
            <a:r>
              <a:rPr lang="en-US" altLang="zh-CN" sz="1400">
                <a:sym typeface="+mn-ea"/>
              </a:rPr>
              <a:t>-</a:t>
            </a:r>
            <a:endParaRPr lang="en-US" altLang="zh-CN" sz="1400">
              <a:sym typeface="+mn-ea"/>
            </a:endParaRPr>
          </a:p>
        </p:txBody>
      </p:sp>
      <p:sp>
        <p:nvSpPr>
          <p:cNvPr id="349" name="矩形 348"/>
          <p:cNvSpPr/>
          <p:nvPr/>
        </p:nvSpPr>
        <p:spPr>
          <a:xfrm>
            <a:off x="7890510" y="248475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0" name="矩形 349"/>
          <p:cNvSpPr/>
          <p:nvPr/>
        </p:nvSpPr>
        <p:spPr>
          <a:xfrm>
            <a:off x="7896225" y="322389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1" name="矩形 350"/>
          <p:cNvSpPr/>
          <p:nvPr/>
        </p:nvSpPr>
        <p:spPr>
          <a:xfrm>
            <a:off x="7302500" y="381190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6" name="文本框 375"/>
          <p:cNvSpPr txBox="1"/>
          <p:nvPr/>
        </p:nvSpPr>
        <p:spPr>
          <a:xfrm>
            <a:off x="7037070" y="152844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预充接触器</a:t>
            </a:r>
            <a:endParaRPr lang="zh-CN" altLang="en-US" sz="1400">
              <a:sym typeface="+mn-ea"/>
            </a:endParaRPr>
          </a:p>
        </p:txBody>
      </p:sp>
      <p:sp>
        <p:nvSpPr>
          <p:cNvPr id="377" name="文本框 376"/>
          <p:cNvSpPr txBox="1"/>
          <p:nvPr/>
        </p:nvSpPr>
        <p:spPr>
          <a:xfrm>
            <a:off x="8329295" y="240601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正极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sp>
        <p:nvSpPr>
          <p:cNvPr id="378" name="文本框 377"/>
          <p:cNvSpPr txBox="1"/>
          <p:nvPr/>
        </p:nvSpPr>
        <p:spPr>
          <a:xfrm>
            <a:off x="8329295" y="311975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sp>
        <p:nvSpPr>
          <p:cNvPr id="379" name="文本框 378"/>
          <p:cNvSpPr txBox="1"/>
          <p:nvPr/>
        </p:nvSpPr>
        <p:spPr>
          <a:xfrm>
            <a:off x="7795260" y="4215130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快充预充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sp>
        <p:nvSpPr>
          <p:cNvPr id="380" name="文本框 379"/>
          <p:cNvSpPr txBox="1"/>
          <p:nvPr/>
        </p:nvSpPr>
        <p:spPr>
          <a:xfrm>
            <a:off x="7659370" y="529526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负极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cxnSp>
        <p:nvCxnSpPr>
          <p:cNvPr id="383" name="直接连接符 382"/>
          <p:cNvCxnSpPr/>
          <p:nvPr/>
        </p:nvCxnSpPr>
        <p:spPr>
          <a:xfrm flipH="1" flipV="1">
            <a:off x="4730750" y="2166620"/>
            <a:ext cx="2683510" cy="3810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接连接符 383"/>
          <p:cNvCxnSpPr/>
          <p:nvPr/>
        </p:nvCxnSpPr>
        <p:spPr>
          <a:xfrm flipH="1" flipV="1">
            <a:off x="4736465" y="5907405"/>
            <a:ext cx="3246755" cy="6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8232775" y="3433445"/>
            <a:ext cx="2673350" cy="508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560695" y="3427730"/>
            <a:ext cx="2404745" cy="952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7364730" y="3883025"/>
            <a:ext cx="294005" cy="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4" name="矩形 273"/>
          <p:cNvSpPr/>
          <p:nvPr/>
        </p:nvSpPr>
        <p:spPr>
          <a:xfrm>
            <a:off x="5915025" y="2050415"/>
            <a:ext cx="605790" cy="222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338" name="矩形 337"/>
          <p:cNvSpPr/>
          <p:nvPr/>
        </p:nvSpPr>
        <p:spPr>
          <a:xfrm>
            <a:off x="5822950" y="5725160"/>
            <a:ext cx="790575" cy="3702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215390" y="1528445"/>
            <a:ext cx="9703435" cy="4928870"/>
          </a:xfrm>
          <a:prstGeom prst="rect">
            <a:avLst/>
          </a:prstGeom>
          <a:noFill/>
          <a:ln w="19050"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47975" y="159575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ym typeface="+mn-ea"/>
              </a:rPr>
              <a:t>高压电池包</a:t>
            </a:r>
            <a:endParaRPr lang="zh-CN" altLang="en-US" b="1"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381240" y="2012950"/>
            <a:ext cx="294005" cy="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959090" y="2572385"/>
            <a:ext cx="306705" cy="762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rot="0">
            <a:off x="7316470" y="2247265"/>
            <a:ext cx="335280" cy="332740"/>
            <a:chOff x="8794" y="6370"/>
            <a:chExt cx="528" cy="524"/>
          </a:xfrm>
        </p:grpSpPr>
        <p:sp>
          <p:nvSpPr>
            <p:cNvPr id="13" name="矩形 12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7316470" y="195897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374890" y="2139950"/>
            <a:ext cx="294005" cy="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73060" y="5730875"/>
            <a:ext cx="285750" cy="444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rot="0">
            <a:off x="7923530" y="6010910"/>
            <a:ext cx="335280" cy="332740"/>
            <a:chOff x="8794" y="6370"/>
            <a:chExt cx="528" cy="524"/>
          </a:xfrm>
        </p:grpSpPr>
        <p:sp>
          <p:nvSpPr>
            <p:cNvPr id="27" name="矩形 26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7914005" y="5685790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64583 0.0247222 " pathEditMode="relative" rAng="0" ptsTypes="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677083 0.0187037 " pathEditMode="relative" rAng="0" ptsTypes="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416667 0.0225 " pathEditMode="relative" rAng="0" ptsTypes="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9375 -0.0212963 " pathEditMode="relative" rAng="0" ptsTypes="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907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高压配电控制策略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下电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1376680" y="1969770"/>
            <a:ext cx="3382645" cy="4124960"/>
            <a:chOff x="1628" y="2195"/>
            <a:chExt cx="5327" cy="6496"/>
          </a:xfrm>
        </p:grpSpPr>
        <p:grpSp>
          <p:nvGrpSpPr>
            <p:cNvPr id="381" name="组合 380"/>
            <p:cNvGrpSpPr/>
            <p:nvPr/>
          </p:nvGrpSpPr>
          <p:grpSpPr>
            <a:xfrm>
              <a:off x="1628" y="2195"/>
              <a:ext cx="5302" cy="6496"/>
              <a:chOff x="1628" y="2195"/>
              <a:chExt cx="5302" cy="6496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1628" y="2195"/>
                <a:ext cx="5302" cy="64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60" name="直接连接符 259"/>
              <p:cNvCxnSpPr/>
              <p:nvPr/>
            </p:nvCxnSpPr>
            <p:spPr>
              <a:xfrm>
                <a:off x="2358" y="3836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组合 199"/>
              <p:cNvGrpSpPr/>
              <p:nvPr/>
            </p:nvGrpSpPr>
            <p:grpSpPr>
              <a:xfrm>
                <a:off x="2042" y="3065"/>
                <a:ext cx="630" cy="780"/>
                <a:chOff x="2042" y="3065"/>
                <a:chExt cx="630" cy="780"/>
              </a:xfrm>
            </p:grpSpPr>
            <p:sp>
              <p:nvSpPr>
                <p:cNvPr id="199" name="圆角矩形 198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135" name="组合 134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136" name="组合 135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37" name="直接连接符 13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直接连接符 13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组合 141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3" name="直接连接符 142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直接连接符 143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组合 144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6" name="直接连接符 14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接连接符 14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组合 147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9" name="直接连接符 14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1" name="组合 200"/>
              <p:cNvGrpSpPr/>
              <p:nvPr/>
            </p:nvGrpSpPr>
            <p:grpSpPr>
              <a:xfrm>
                <a:off x="2042" y="4154"/>
                <a:ext cx="630" cy="780"/>
                <a:chOff x="2042" y="3065"/>
                <a:chExt cx="630" cy="780"/>
              </a:xfrm>
            </p:grpSpPr>
            <p:sp>
              <p:nvSpPr>
                <p:cNvPr id="202" name="圆角矩形 20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03" name="组合 20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04" name="组合 20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" name="组合 20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8" name="直接连接符 20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直接连接符 20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" name="组合 20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1" name="直接连接符 21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直接连接符 21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3" name="组合 21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4" name="直接连接符 21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直接连接符 21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组合 21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7" name="直接连接符 21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直接连接符 21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组合 221"/>
              <p:cNvGrpSpPr/>
              <p:nvPr/>
            </p:nvGrpSpPr>
            <p:grpSpPr>
              <a:xfrm>
                <a:off x="2040" y="5208"/>
                <a:ext cx="630" cy="780"/>
                <a:chOff x="2042" y="3065"/>
                <a:chExt cx="630" cy="780"/>
              </a:xfrm>
            </p:grpSpPr>
            <p:sp>
              <p:nvSpPr>
                <p:cNvPr id="223" name="圆角矩形 222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24" name="组合 223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25" name="组合 224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6" name="直接连接符 22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直接连接符 22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8" name="组合 227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9" name="直接连接符 22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直接连接符 22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组合 230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2" name="直接连接符 23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直接连接符 23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4" name="组合 233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5" name="直接连接符 23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直接连接符 23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组合 236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8" name="直接连接符 23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直接连接符 23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61" name="直接连接符 260"/>
              <p:cNvCxnSpPr>
                <a:stCxn id="242" idx="2"/>
              </p:cNvCxnSpPr>
              <p:nvPr/>
            </p:nvCxnSpPr>
            <p:spPr>
              <a:xfrm>
                <a:off x="2335" y="8026"/>
                <a:ext cx="8" cy="37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flipH="1">
                <a:off x="2358" y="2490"/>
                <a:ext cx="15" cy="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/>
              <p:nvPr/>
            </p:nvCxnSpPr>
            <p:spPr>
              <a:xfrm>
                <a:off x="2358" y="5990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组合 269"/>
              <p:cNvGrpSpPr/>
              <p:nvPr/>
            </p:nvGrpSpPr>
            <p:grpSpPr>
              <a:xfrm>
                <a:off x="2198" y="6214"/>
                <a:ext cx="306" cy="498"/>
                <a:chOff x="2228" y="6269"/>
                <a:chExt cx="306" cy="498"/>
              </a:xfrm>
            </p:grpSpPr>
            <p:sp>
              <p:nvSpPr>
                <p:cNvPr id="265" name="矩形 264"/>
                <p:cNvSpPr/>
                <p:nvPr/>
              </p:nvSpPr>
              <p:spPr>
                <a:xfrm>
                  <a:off x="2228" y="6269"/>
                  <a:ext cx="306" cy="498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66" name="组合 265"/>
                <p:cNvGrpSpPr/>
                <p:nvPr/>
              </p:nvGrpSpPr>
              <p:grpSpPr>
                <a:xfrm rot="240000">
                  <a:off x="2323" y="6298"/>
                  <a:ext cx="120" cy="435"/>
                  <a:chOff x="13625" y="1295"/>
                  <a:chExt cx="283" cy="749"/>
                </a:xfrm>
              </p:grpSpPr>
              <p:sp>
                <p:nvSpPr>
                  <p:cNvPr id="267" name="任意多边形 266"/>
                  <p:cNvSpPr/>
                  <p:nvPr/>
                </p:nvSpPr>
                <p:spPr>
                  <a:xfrm>
                    <a:off x="13625" y="1310"/>
                    <a:ext cx="200" cy="734"/>
                  </a:xfrm>
                  <a:custGeom>
                    <a:avLst/>
                    <a:gdLst>
                      <a:gd name="connisteX0" fmla="*/ 59201 w 126749"/>
                      <a:gd name="connsiteY0" fmla="*/ 0 h 466090"/>
                      <a:gd name="connisteX1" fmla="*/ 2051 w 126749"/>
                      <a:gd name="connsiteY1" fmla="*/ 85725 h 466090"/>
                      <a:gd name="connisteX2" fmla="*/ 21101 w 126749"/>
                      <a:gd name="connsiteY2" fmla="*/ 180975 h 466090"/>
                      <a:gd name="connisteX3" fmla="*/ 59201 w 126749"/>
                      <a:gd name="connsiteY3" fmla="*/ 209550 h 466090"/>
                      <a:gd name="connisteX4" fmla="*/ 106191 w 126749"/>
                      <a:gd name="connsiteY4" fmla="*/ 275590 h 466090"/>
                      <a:gd name="connisteX5" fmla="*/ 125241 w 126749"/>
                      <a:gd name="connsiteY5" fmla="*/ 361315 h 466090"/>
                      <a:gd name="connisteX6" fmla="*/ 78251 w 126749"/>
                      <a:gd name="connsiteY6" fmla="*/ 466090 h 46609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</a:cxnLst>
                    <a:rect l="l" t="t" r="r" b="b"/>
                    <a:pathLst>
                      <a:path w="126750" h="466090">
                        <a:moveTo>
                          <a:pt x="59201" y="0"/>
                        </a:moveTo>
                        <a:cubicBezTo>
                          <a:pt x="47136" y="15240"/>
                          <a:pt x="9671" y="49530"/>
                          <a:pt x="2051" y="85725"/>
                        </a:cubicBezTo>
                        <a:cubicBezTo>
                          <a:pt x="-5569" y="121920"/>
                          <a:pt x="9671" y="156210"/>
                          <a:pt x="21101" y="180975"/>
                        </a:cubicBezTo>
                        <a:cubicBezTo>
                          <a:pt x="32531" y="205740"/>
                          <a:pt x="42056" y="190500"/>
                          <a:pt x="59201" y="209550"/>
                        </a:cubicBezTo>
                        <a:cubicBezTo>
                          <a:pt x="76346" y="228600"/>
                          <a:pt x="92856" y="245110"/>
                          <a:pt x="106191" y="275590"/>
                        </a:cubicBezTo>
                        <a:cubicBezTo>
                          <a:pt x="119526" y="306070"/>
                          <a:pt x="130956" y="323215"/>
                          <a:pt x="125241" y="361315"/>
                        </a:cubicBezTo>
                        <a:cubicBezTo>
                          <a:pt x="119526" y="399415"/>
                          <a:pt x="87776" y="447040"/>
                          <a:pt x="78251" y="46609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8" name="任意多边形 267"/>
                  <p:cNvSpPr/>
                  <p:nvPr/>
                </p:nvSpPr>
                <p:spPr>
                  <a:xfrm>
                    <a:off x="13708" y="1295"/>
                    <a:ext cx="200" cy="749"/>
                  </a:xfrm>
                  <a:custGeom>
                    <a:avLst/>
                    <a:gdLst>
                      <a:gd name="connisteX0" fmla="*/ 15826 w 126905"/>
                      <a:gd name="connsiteY0" fmla="*/ 0 h 475615"/>
                      <a:gd name="connisteX1" fmla="*/ 6301 w 126905"/>
                      <a:gd name="connsiteY1" fmla="*/ 123825 h 475615"/>
                      <a:gd name="connisteX2" fmla="*/ 100916 w 126905"/>
                      <a:gd name="connsiteY2" fmla="*/ 266065 h 475615"/>
                      <a:gd name="connisteX3" fmla="*/ 119966 w 126905"/>
                      <a:gd name="connsiteY3" fmla="*/ 370840 h 475615"/>
                      <a:gd name="connisteX4" fmla="*/ 25351 w 126905"/>
                      <a:gd name="connsiteY4" fmla="*/ 475615 h 475615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</a:cxnLst>
                    <a:rect l="l" t="t" r="r" b="b"/>
                    <a:pathLst>
                      <a:path w="126906" h="475615">
                        <a:moveTo>
                          <a:pt x="15826" y="0"/>
                        </a:moveTo>
                        <a:cubicBezTo>
                          <a:pt x="12016" y="22225"/>
                          <a:pt x="-10844" y="70485"/>
                          <a:pt x="6301" y="123825"/>
                        </a:cubicBezTo>
                        <a:cubicBezTo>
                          <a:pt x="23446" y="177165"/>
                          <a:pt x="78056" y="216535"/>
                          <a:pt x="100916" y="266065"/>
                        </a:cubicBezTo>
                        <a:cubicBezTo>
                          <a:pt x="123776" y="315595"/>
                          <a:pt x="135206" y="328930"/>
                          <a:pt x="119966" y="370840"/>
                        </a:cubicBezTo>
                        <a:cubicBezTo>
                          <a:pt x="104726" y="412750"/>
                          <a:pt x="44401" y="456565"/>
                          <a:pt x="25351" y="47561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41" name="组合 240"/>
              <p:cNvGrpSpPr/>
              <p:nvPr/>
            </p:nvGrpSpPr>
            <p:grpSpPr>
              <a:xfrm>
                <a:off x="2020" y="7245"/>
                <a:ext cx="630" cy="780"/>
                <a:chOff x="2042" y="3065"/>
                <a:chExt cx="630" cy="780"/>
              </a:xfrm>
            </p:grpSpPr>
            <p:sp>
              <p:nvSpPr>
                <p:cNvPr id="242" name="圆角矩形 24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43" name="组合 24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44" name="组合 24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5" name="直接连接符 24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直接连接符 24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组合 24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8" name="直接连接符 24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直接连接符 24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0" name="组合 24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1" name="直接连接符 25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接连接符 25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组合 25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4" name="直接连接符 25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直接连接符 25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组合 25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7" name="直接连接符 25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直接连接符 25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53" name="矩形 352"/>
              <p:cNvSpPr/>
              <p:nvPr/>
            </p:nvSpPr>
            <p:spPr>
              <a:xfrm>
                <a:off x="3629" y="4154"/>
                <a:ext cx="2482" cy="24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BMU</a:t>
                </a:r>
                <a:endParaRPr lang="en-US" altLang="zh-CN"/>
              </a:p>
            </p:txBody>
          </p:sp>
        </p:grpSp>
        <p:cxnSp>
          <p:nvCxnSpPr>
            <p:cNvPr id="272" name="直接连接符 271"/>
            <p:cNvCxnSpPr/>
            <p:nvPr/>
          </p:nvCxnSpPr>
          <p:spPr>
            <a:xfrm flipH="1">
              <a:off x="2343" y="2518"/>
              <a:ext cx="46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H="1" flipV="1">
              <a:off x="2333" y="8372"/>
              <a:ext cx="4597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7" name="直接连接符 276"/>
          <p:cNvCxnSpPr/>
          <p:nvPr/>
        </p:nvCxnSpPr>
        <p:spPr>
          <a:xfrm flipH="1" flipV="1">
            <a:off x="8232775" y="2764790"/>
            <a:ext cx="2683510" cy="698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2" name="组合 291"/>
          <p:cNvGrpSpPr/>
          <p:nvPr/>
        </p:nvGrpSpPr>
        <p:grpSpPr>
          <a:xfrm rot="0">
            <a:off x="7905750" y="2834005"/>
            <a:ext cx="335280" cy="332740"/>
            <a:chOff x="8794" y="6370"/>
            <a:chExt cx="528" cy="524"/>
          </a:xfrm>
        </p:grpSpPr>
        <p:sp>
          <p:nvSpPr>
            <p:cNvPr id="293" name="矩形 292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5" name="任意多边形 294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6" name="任意多边形 295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7" name="任意多边形 296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8" name="任意多边形 297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 rot="0">
            <a:off x="7905115" y="3497580"/>
            <a:ext cx="335280" cy="332740"/>
            <a:chOff x="8794" y="6370"/>
            <a:chExt cx="528" cy="524"/>
          </a:xfrm>
        </p:grpSpPr>
        <p:sp>
          <p:nvSpPr>
            <p:cNvPr id="300" name="矩形 299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01" name="任意多边形 300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2" name="任意多边形 301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4" name="任意多边形 303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5" name="任意多边形 304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06" name="直接连接符 305"/>
          <p:cNvCxnSpPr/>
          <p:nvPr/>
        </p:nvCxnSpPr>
        <p:spPr>
          <a:xfrm flipH="1">
            <a:off x="7964170" y="3261995"/>
            <a:ext cx="266065" cy="825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" name="直接连接符 306"/>
          <p:cNvCxnSpPr/>
          <p:nvPr/>
        </p:nvCxnSpPr>
        <p:spPr>
          <a:xfrm>
            <a:off x="5556885" y="2166620"/>
            <a:ext cx="635" cy="1905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接连接符 307"/>
          <p:cNvCxnSpPr/>
          <p:nvPr/>
        </p:nvCxnSpPr>
        <p:spPr>
          <a:xfrm flipH="1">
            <a:off x="5560695" y="2759075"/>
            <a:ext cx="2404745" cy="952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0" name="直接连接符 309"/>
          <p:cNvCxnSpPr/>
          <p:nvPr/>
        </p:nvCxnSpPr>
        <p:spPr>
          <a:xfrm flipH="1">
            <a:off x="5548630" y="4063365"/>
            <a:ext cx="1836420" cy="8890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4" name="组合 313"/>
          <p:cNvGrpSpPr/>
          <p:nvPr/>
        </p:nvGrpSpPr>
        <p:grpSpPr>
          <a:xfrm rot="0">
            <a:off x="7316470" y="4138295"/>
            <a:ext cx="335280" cy="332740"/>
            <a:chOff x="8794" y="6370"/>
            <a:chExt cx="528" cy="524"/>
          </a:xfrm>
        </p:grpSpPr>
        <p:sp>
          <p:nvSpPr>
            <p:cNvPr id="315" name="矩形 314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16" name="任意多边形 315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7" name="任意多边形 316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8" name="任意多边形 317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9" name="任意多边形 318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0" name="任意多边形 319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21" name="直接连接符 320"/>
          <p:cNvCxnSpPr/>
          <p:nvPr/>
        </p:nvCxnSpPr>
        <p:spPr>
          <a:xfrm flipH="1" flipV="1">
            <a:off x="7661910" y="4053205"/>
            <a:ext cx="1699895" cy="952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2" name="直接连接符 321"/>
          <p:cNvCxnSpPr/>
          <p:nvPr/>
        </p:nvCxnSpPr>
        <p:spPr>
          <a:xfrm flipH="1" flipV="1">
            <a:off x="7640320" y="2160905"/>
            <a:ext cx="1719580" cy="571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3" name="直接连接符 322"/>
          <p:cNvCxnSpPr/>
          <p:nvPr/>
        </p:nvCxnSpPr>
        <p:spPr>
          <a:xfrm>
            <a:off x="9352280" y="2166620"/>
            <a:ext cx="9525" cy="601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/>
          <p:nvPr/>
        </p:nvCxnSpPr>
        <p:spPr>
          <a:xfrm>
            <a:off x="9352280" y="3451225"/>
            <a:ext cx="9525" cy="601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矩形 324"/>
          <p:cNvSpPr/>
          <p:nvPr/>
        </p:nvSpPr>
        <p:spPr>
          <a:xfrm>
            <a:off x="5915025" y="3940810"/>
            <a:ext cx="605790" cy="222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cxnSp>
        <p:nvCxnSpPr>
          <p:cNvPr id="335" name="直接连接符 334"/>
          <p:cNvCxnSpPr/>
          <p:nvPr/>
        </p:nvCxnSpPr>
        <p:spPr>
          <a:xfrm flipH="1" flipV="1">
            <a:off x="8241030" y="5901690"/>
            <a:ext cx="2707005" cy="952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连接符 335"/>
          <p:cNvCxnSpPr/>
          <p:nvPr/>
        </p:nvCxnSpPr>
        <p:spPr>
          <a:xfrm flipH="1" flipV="1">
            <a:off x="9342755" y="5307965"/>
            <a:ext cx="1576070" cy="952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连接符 336"/>
          <p:cNvCxnSpPr/>
          <p:nvPr/>
        </p:nvCxnSpPr>
        <p:spPr>
          <a:xfrm flipH="1">
            <a:off x="9352280" y="5313680"/>
            <a:ext cx="9525" cy="5975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文本框 338"/>
          <p:cNvSpPr txBox="1"/>
          <p:nvPr/>
        </p:nvSpPr>
        <p:spPr>
          <a:xfrm>
            <a:off x="5770880" y="166370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预充电阻</a:t>
            </a:r>
            <a:endParaRPr lang="zh-CN" altLang="en-US" sz="1400">
              <a:sym typeface="+mn-ea"/>
            </a:endParaRPr>
          </a:p>
        </p:txBody>
      </p:sp>
      <p:sp>
        <p:nvSpPr>
          <p:cNvPr id="340" name="文本框 339"/>
          <p:cNvSpPr txBox="1"/>
          <p:nvPr/>
        </p:nvSpPr>
        <p:spPr>
          <a:xfrm>
            <a:off x="5680710" y="3607435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充电预充电阻</a:t>
            </a:r>
            <a:endParaRPr lang="zh-CN" altLang="en-US" sz="1400">
              <a:sym typeface="+mn-ea"/>
            </a:endParaRPr>
          </a:p>
        </p:txBody>
      </p:sp>
      <p:sp>
        <p:nvSpPr>
          <p:cNvPr id="341" name="文本框 340"/>
          <p:cNvSpPr txBox="1"/>
          <p:nvPr/>
        </p:nvSpPr>
        <p:spPr>
          <a:xfrm>
            <a:off x="5556885" y="5323205"/>
            <a:ext cx="1605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漏电、电流</a:t>
            </a:r>
            <a:r>
              <a:rPr lang="zh-CN" altLang="en-US" sz="1400">
                <a:sym typeface="+mn-ea"/>
              </a:rPr>
              <a:t>传感器</a:t>
            </a:r>
            <a:endParaRPr lang="zh-CN" altLang="en-US" sz="1400">
              <a:sym typeface="+mn-ea"/>
            </a:endParaRPr>
          </a:p>
        </p:txBody>
      </p:sp>
      <p:sp>
        <p:nvSpPr>
          <p:cNvPr id="342" name="文本框 341"/>
          <p:cNvSpPr txBox="1"/>
          <p:nvPr/>
        </p:nvSpPr>
        <p:spPr>
          <a:xfrm>
            <a:off x="10345420" y="2364740"/>
            <a:ext cx="62674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输出</a:t>
            </a:r>
            <a:r>
              <a:rPr lang="en-US" altLang="zh-CN" sz="1400">
                <a:sym typeface="+mn-ea"/>
              </a:rPr>
              <a:t>+</a:t>
            </a:r>
            <a:endParaRPr lang="en-US" altLang="zh-CN" sz="1400"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10369550" y="4927600"/>
            <a:ext cx="59309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输出</a:t>
            </a:r>
            <a:r>
              <a:rPr lang="en-US" altLang="zh-CN" sz="1400">
                <a:sym typeface="+mn-ea"/>
              </a:rPr>
              <a:t>-</a:t>
            </a:r>
            <a:endParaRPr lang="en-US" altLang="zh-CN" sz="1400">
              <a:sym typeface="+mn-ea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10350500" y="3053715"/>
            <a:ext cx="62674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</a:t>
            </a:r>
            <a:r>
              <a:rPr lang="en-US" altLang="zh-CN" sz="1400">
                <a:sym typeface="+mn-ea"/>
              </a:rPr>
              <a:t>+</a:t>
            </a:r>
            <a:endParaRPr lang="en-US" altLang="zh-CN" sz="1400">
              <a:sym typeface="+mn-ea"/>
            </a:endParaRPr>
          </a:p>
        </p:txBody>
      </p:sp>
      <p:sp>
        <p:nvSpPr>
          <p:cNvPr id="345" name="文本框 344"/>
          <p:cNvSpPr txBox="1"/>
          <p:nvPr/>
        </p:nvSpPr>
        <p:spPr>
          <a:xfrm>
            <a:off x="10360025" y="5530215"/>
            <a:ext cx="59309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</a:t>
            </a:r>
            <a:r>
              <a:rPr lang="en-US" altLang="zh-CN" sz="1400">
                <a:sym typeface="+mn-ea"/>
              </a:rPr>
              <a:t>-</a:t>
            </a:r>
            <a:endParaRPr lang="en-US" altLang="zh-CN" sz="1400">
              <a:sym typeface="+mn-ea"/>
            </a:endParaRPr>
          </a:p>
        </p:txBody>
      </p:sp>
      <p:sp>
        <p:nvSpPr>
          <p:cNvPr id="349" name="矩形 348"/>
          <p:cNvSpPr/>
          <p:nvPr/>
        </p:nvSpPr>
        <p:spPr>
          <a:xfrm>
            <a:off x="7890510" y="248475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0" name="矩形 349"/>
          <p:cNvSpPr/>
          <p:nvPr/>
        </p:nvSpPr>
        <p:spPr>
          <a:xfrm>
            <a:off x="7896225" y="322389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1" name="矩形 350"/>
          <p:cNvSpPr/>
          <p:nvPr/>
        </p:nvSpPr>
        <p:spPr>
          <a:xfrm>
            <a:off x="7302500" y="381190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6" name="文本框 375"/>
          <p:cNvSpPr txBox="1"/>
          <p:nvPr/>
        </p:nvSpPr>
        <p:spPr>
          <a:xfrm>
            <a:off x="7037070" y="152844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预充接触器</a:t>
            </a:r>
            <a:endParaRPr lang="zh-CN" altLang="en-US" sz="1400">
              <a:sym typeface="+mn-ea"/>
            </a:endParaRPr>
          </a:p>
        </p:txBody>
      </p:sp>
      <p:sp>
        <p:nvSpPr>
          <p:cNvPr id="377" name="文本框 376"/>
          <p:cNvSpPr txBox="1"/>
          <p:nvPr/>
        </p:nvSpPr>
        <p:spPr>
          <a:xfrm>
            <a:off x="8329295" y="240601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正极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sp>
        <p:nvSpPr>
          <p:cNvPr id="378" name="文本框 377"/>
          <p:cNvSpPr txBox="1"/>
          <p:nvPr/>
        </p:nvSpPr>
        <p:spPr>
          <a:xfrm>
            <a:off x="8329295" y="311975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sp>
        <p:nvSpPr>
          <p:cNvPr id="379" name="文本框 378"/>
          <p:cNvSpPr txBox="1"/>
          <p:nvPr/>
        </p:nvSpPr>
        <p:spPr>
          <a:xfrm>
            <a:off x="7795260" y="4215130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快充预充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sp>
        <p:nvSpPr>
          <p:cNvPr id="380" name="文本框 379"/>
          <p:cNvSpPr txBox="1"/>
          <p:nvPr/>
        </p:nvSpPr>
        <p:spPr>
          <a:xfrm>
            <a:off x="7659370" y="529526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负极</a:t>
            </a:r>
            <a:r>
              <a:rPr lang="zh-CN" altLang="en-US" sz="1400">
                <a:sym typeface="+mn-ea"/>
              </a:rPr>
              <a:t>接触器</a:t>
            </a:r>
            <a:endParaRPr lang="zh-CN" altLang="en-US" sz="1400">
              <a:sym typeface="+mn-ea"/>
            </a:endParaRPr>
          </a:p>
        </p:txBody>
      </p:sp>
      <p:cxnSp>
        <p:nvCxnSpPr>
          <p:cNvPr id="383" name="直接连接符 382"/>
          <p:cNvCxnSpPr/>
          <p:nvPr/>
        </p:nvCxnSpPr>
        <p:spPr>
          <a:xfrm flipH="1" flipV="1">
            <a:off x="4730750" y="2166620"/>
            <a:ext cx="2683510" cy="3810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接连接符 383"/>
          <p:cNvCxnSpPr/>
          <p:nvPr/>
        </p:nvCxnSpPr>
        <p:spPr>
          <a:xfrm flipH="1" flipV="1">
            <a:off x="4736465" y="5907405"/>
            <a:ext cx="3246755" cy="6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8232775" y="3433445"/>
            <a:ext cx="2673350" cy="508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560695" y="3427730"/>
            <a:ext cx="2404745" cy="952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7364730" y="3883025"/>
            <a:ext cx="294005" cy="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4" name="矩形 273"/>
          <p:cNvSpPr/>
          <p:nvPr/>
        </p:nvSpPr>
        <p:spPr>
          <a:xfrm>
            <a:off x="5915025" y="2050415"/>
            <a:ext cx="605790" cy="222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338" name="矩形 337"/>
          <p:cNvSpPr/>
          <p:nvPr/>
        </p:nvSpPr>
        <p:spPr>
          <a:xfrm>
            <a:off x="5822950" y="5725160"/>
            <a:ext cx="790575" cy="3702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215390" y="1528445"/>
            <a:ext cx="9703435" cy="4928870"/>
          </a:xfrm>
          <a:prstGeom prst="rect">
            <a:avLst/>
          </a:prstGeom>
          <a:noFill/>
          <a:ln w="19050"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47975" y="159575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ym typeface="+mn-ea"/>
              </a:rPr>
              <a:t>高压电池包</a:t>
            </a:r>
            <a:endParaRPr lang="zh-CN" altLang="en-US" b="1"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362190" y="1993900"/>
            <a:ext cx="294005" cy="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959090" y="2724785"/>
            <a:ext cx="306705" cy="762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rot="0">
            <a:off x="7316470" y="2247265"/>
            <a:ext cx="335280" cy="332740"/>
            <a:chOff x="8794" y="6370"/>
            <a:chExt cx="528" cy="524"/>
          </a:xfrm>
        </p:grpSpPr>
        <p:sp>
          <p:nvSpPr>
            <p:cNvPr id="13" name="矩形 12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7316470" y="1958975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973060" y="5902325"/>
            <a:ext cx="285750" cy="444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rot="0">
            <a:off x="7923530" y="6010910"/>
            <a:ext cx="335280" cy="332740"/>
            <a:chOff x="8794" y="6370"/>
            <a:chExt cx="528" cy="524"/>
          </a:xfrm>
        </p:grpSpPr>
        <p:sp>
          <p:nvSpPr>
            <p:cNvPr id="27" name="矩形 26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7914005" y="5685790"/>
            <a:ext cx="424815" cy="709930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-0.000740741 L -0.000833333 -0.0293519 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4583 -0.000648148 L -0.0003125 -0.020555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4" y="3462063"/>
            <a:ext cx="3248416" cy="3394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7804408" cy="27903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37712" y="418439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空心弧 19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空心弧 20"/>
          <p:cNvSpPr/>
          <p:nvPr/>
        </p:nvSpPr>
        <p:spPr>
          <a:xfrm rot="17015693">
            <a:off x="10305316" y="452284"/>
            <a:ext cx="891382" cy="825354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空心弧 22"/>
          <p:cNvSpPr/>
          <p:nvPr/>
        </p:nvSpPr>
        <p:spPr>
          <a:xfrm rot="11214627">
            <a:off x="5127978" y="2362905"/>
            <a:ext cx="570953" cy="52866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091" y="1527889"/>
            <a:ext cx="1030313" cy="1396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7732" y="330256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感谢您的聆听！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88" y="3456223"/>
            <a:ext cx="4603512" cy="3406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42122" y="1738532"/>
            <a:ext cx="6625771" cy="971163"/>
            <a:chOff x="4680857" y="1561721"/>
            <a:chExt cx="6625771" cy="971163"/>
          </a:xfrm>
        </p:grpSpPr>
        <p:sp>
          <p:nvSpPr>
            <p:cNvPr id="4" name="矩形 3"/>
            <p:cNvSpPr/>
            <p:nvPr/>
          </p:nvSpPr>
          <p:spPr>
            <a:xfrm>
              <a:off x="5762171" y="1959599"/>
              <a:ext cx="55444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高压配电组成结构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680857" y="1561721"/>
              <a:ext cx="805543" cy="971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Arial" panose="020B0604020202020204" pitchFamily="34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23707" y="2709833"/>
            <a:ext cx="5772785" cy="1106805"/>
            <a:chOff x="4680857" y="4224831"/>
            <a:chExt cx="5772785" cy="1106805"/>
          </a:xfrm>
        </p:grpSpPr>
        <p:sp>
          <p:nvSpPr>
            <p:cNvPr id="7" name="矩形 6"/>
            <p:cNvSpPr/>
            <p:nvPr/>
          </p:nvSpPr>
          <p:spPr>
            <a:xfrm>
              <a:off x="5762262" y="4664886"/>
              <a:ext cx="469138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高压配电控制策略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80857" y="4224831"/>
              <a:ext cx="805543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Arial" panose="020B0604020202020204" pitchFamily="34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187138" y="290907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24342" y="3739996"/>
            <a:ext cx="6625771" cy="1106805"/>
            <a:chOff x="4680857" y="4224831"/>
            <a:chExt cx="6625771" cy="1106805"/>
          </a:xfrm>
        </p:grpSpPr>
        <p:sp>
          <p:nvSpPr>
            <p:cNvPr id="14" name="矩形 13"/>
            <p:cNvSpPr/>
            <p:nvPr/>
          </p:nvSpPr>
          <p:spPr>
            <a:xfrm>
              <a:off x="5762171" y="4655408"/>
              <a:ext cx="55444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80857" y="4224831"/>
              <a:ext cx="805543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43195" y="2908935"/>
            <a:ext cx="6473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高压配电结构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7138" y="290907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第一部分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内部高压配电结构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1376680" y="1969770"/>
            <a:ext cx="3382645" cy="4124960"/>
            <a:chOff x="1628" y="2195"/>
            <a:chExt cx="5327" cy="6496"/>
          </a:xfrm>
        </p:grpSpPr>
        <p:grpSp>
          <p:nvGrpSpPr>
            <p:cNvPr id="381" name="组合 380"/>
            <p:cNvGrpSpPr/>
            <p:nvPr/>
          </p:nvGrpSpPr>
          <p:grpSpPr>
            <a:xfrm>
              <a:off x="1628" y="2195"/>
              <a:ext cx="5302" cy="6496"/>
              <a:chOff x="1628" y="2195"/>
              <a:chExt cx="5302" cy="6496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1628" y="2195"/>
                <a:ext cx="5302" cy="64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60" name="直接连接符 259"/>
              <p:cNvCxnSpPr/>
              <p:nvPr/>
            </p:nvCxnSpPr>
            <p:spPr>
              <a:xfrm>
                <a:off x="2358" y="3836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组合 199"/>
              <p:cNvGrpSpPr/>
              <p:nvPr/>
            </p:nvGrpSpPr>
            <p:grpSpPr>
              <a:xfrm>
                <a:off x="2042" y="3065"/>
                <a:ext cx="630" cy="780"/>
                <a:chOff x="2042" y="3065"/>
                <a:chExt cx="630" cy="780"/>
              </a:xfrm>
            </p:grpSpPr>
            <p:sp>
              <p:nvSpPr>
                <p:cNvPr id="199" name="圆角矩形 198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135" name="组合 134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136" name="组合 135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37" name="直接连接符 13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直接连接符 13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组合 141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3" name="直接连接符 142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直接连接符 143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组合 144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6" name="直接连接符 14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接连接符 14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组合 147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9" name="直接连接符 14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1" name="组合 200"/>
              <p:cNvGrpSpPr/>
              <p:nvPr/>
            </p:nvGrpSpPr>
            <p:grpSpPr>
              <a:xfrm>
                <a:off x="2042" y="4154"/>
                <a:ext cx="630" cy="780"/>
                <a:chOff x="2042" y="3065"/>
                <a:chExt cx="630" cy="780"/>
              </a:xfrm>
            </p:grpSpPr>
            <p:sp>
              <p:nvSpPr>
                <p:cNvPr id="202" name="圆角矩形 20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03" name="组合 20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04" name="组合 20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" name="组合 20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8" name="直接连接符 20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直接连接符 20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" name="组合 20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1" name="直接连接符 21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直接连接符 21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3" name="组合 21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4" name="直接连接符 21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直接连接符 21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组合 21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7" name="直接连接符 21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直接连接符 21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组合 221"/>
              <p:cNvGrpSpPr/>
              <p:nvPr/>
            </p:nvGrpSpPr>
            <p:grpSpPr>
              <a:xfrm>
                <a:off x="2040" y="5208"/>
                <a:ext cx="630" cy="780"/>
                <a:chOff x="2042" y="3065"/>
                <a:chExt cx="630" cy="780"/>
              </a:xfrm>
            </p:grpSpPr>
            <p:sp>
              <p:nvSpPr>
                <p:cNvPr id="223" name="圆角矩形 222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24" name="组合 223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25" name="组合 224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6" name="直接连接符 22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直接连接符 22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8" name="组合 227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9" name="直接连接符 22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直接连接符 22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组合 230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2" name="直接连接符 23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直接连接符 23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4" name="组合 233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5" name="直接连接符 23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直接连接符 23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组合 236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8" name="直接连接符 23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直接连接符 23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61" name="直接连接符 260"/>
              <p:cNvCxnSpPr>
                <a:stCxn id="242" idx="2"/>
              </p:cNvCxnSpPr>
              <p:nvPr/>
            </p:nvCxnSpPr>
            <p:spPr>
              <a:xfrm>
                <a:off x="2335" y="8026"/>
                <a:ext cx="8" cy="37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flipH="1">
                <a:off x="2358" y="2490"/>
                <a:ext cx="15" cy="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/>
              <p:nvPr/>
            </p:nvCxnSpPr>
            <p:spPr>
              <a:xfrm>
                <a:off x="2358" y="5990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组合 269"/>
              <p:cNvGrpSpPr/>
              <p:nvPr/>
            </p:nvGrpSpPr>
            <p:grpSpPr>
              <a:xfrm>
                <a:off x="2198" y="6214"/>
                <a:ext cx="306" cy="498"/>
                <a:chOff x="2228" y="6269"/>
                <a:chExt cx="306" cy="498"/>
              </a:xfrm>
            </p:grpSpPr>
            <p:sp>
              <p:nvSpPr>
                <p:cNvPr id="265" name="矩形 264"/>
                <p:cNvSpPr/>
                <p:nvPr/>
              </p:nvSpPr>
              <p:spPr>
                <a:xfrm>
                  <a:off x="2228" y="6269"/>
                  <a:ext cx="306" cy="498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66" name="组合 265"/>
                <p:cNvGrpSpPr/>
                <p:nvPr/>
              </p:nvGrpSpPr>
              <p:grpSpPr>
                <a:xfrm rot="240000">
                  <a:off x="2323" y="6298"/>
                  <a:ext cx="120" cy="435"/>
                  <a:chOff x="13625" y="1295"/>
                  <a:chExt cx="283" cy="749"/>
                </a:xfrm>
              </p:grpSpPr>
              <p:sp>
                <p:nvSpPr>
                  <p:cNvPr id="267" name="任意多边形 266"/>
                  <p:cNvSpPr/>
                  <p:nvPr/>
                </p:nvSpPr>
                <p:spPr>
                  <a:xfrm>
                    <a:off x="13625" y="1310"/>
                    <a:ext cx="200" cy="734"/>
                  </a:xfrm>
                  <a:custGeom>
                    <a:avLst/>
                    <a:gdLst>
                      <a:gd name="connisteX0" fmla="*/ 59201 w 126749"/>
                      <a:gd name="connsiteY0" fmla="*/ 0 h 466090"/>
                      <a:gd name="connisteX1" fmla="*/ 2051 w 126749"/>
                      <a:gd name="connsiteY1" fmla="*/ 85725 h 466090"/>
                      <a:gd name="connisteX2" fmla="*/ 21101 w 126749"/>
                      <a:gd name="connsiteY2" fmla="*/ 180975 h 466090"/>
                      <a:gd name="connisteX3" fmla="*/ 59201 w 126749"/>
                      <a:gd name="connsiteY3" fmla="*/ 209550 h 466090"/>
                      <a:gd name="connisteX4" fmla="*/ 106191 w 126749"/>
                      <a:gd name="connsiteY4" fmla="*/ 275590 h 466090"/>
                      <a:gd name="connisteX5" fmla="*/ 125241 w 126749"/>
                      <a:gd name="connsiteY5" fmla="*/ 361315 h 466090"/>
                      <a:gd name="connisteX6" fmla="*/ 78251 w 126749"/>
                      <a:gd name="connsiteY6" fmla="*/ 466090 h 46609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</a:cxnLst>
                    <a:rect l="l" t="t" r="r" b="b"/>
                    <a:pathLst>
                      <a:path w="126750" h="466090">
                        <a:moveTo>
                          <a:pt x="59201" y="0"/>
                        </a:moveTo>
                        <a:cubicBezTo>
                          <a:pt x="47136" y="15240"/>
                          <a:pt x="9671" y="49530"/>
                          <a:pt x="2051" y="85725"/>
                        </a:cubicBezTo>
                        <a:cubicBezTo>
                          <a:pt x="-5569" y="121920"/>
                          <a:pt x="9671" y="156210"/>
                          <a:pt x="21101" y="180975"/>
                        </a:cubicBezTo>
                        <a:cubicBezTo>
                          <a:pt x="32531" y="205740"/>
                          <a:pt x="42056" y="190500"/>
                          <a:pt x="59201" y="209550"/>
                        </a:cubicBezTo>
                        <a:cubicBezTo>
                          <a:pt x="76346" y="228600"/>
                          <a:pt x="92856" y="245110"/>
                          <a:pt x="106191" y="275590"/>
                        </a:cubicBezTo>
                        <a:cubicBezTo>
                          <a:pt x="119526" y="306070"/>
                          <a:pt x="130956" y="323215"/>
                          <a:pt x="125241" y="361315"/>
                        </a:cubicBezTo>
                        <a:cubicBezTo>
                          <a:pt x="119526" y="399415"/>
                          <a:pt x="87776" y="447040"/>
                          <a:pt x="78251" y="46609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8" name="任意多边形 267"/>
                  <p:cNvSpPr/>
                  <p:nvPr/>
                </p:nvSpPr>
                <p:spPr>
                  <a:xfrm>
                    <a:off x="13708" y="1295"/>
                    <a:ext cx="200" cy="749"/>
                  </a:xfrm>
                  <a:custGeom>
                    <a:avLst/>
                    <a:gdLst>
                      <a:gd name="connisteX0" fmla="*/ 15826 w 126905"/>
                      <a:gd name="connsiteY0" fmla="*/ 0 h 475615"/>
                      <a:gd name="connisteX1" fmla="*/ 6301 w 126905"/>
                      <a:gd name="connsiteY1" fmla="*/ 123825 h 475615"/>
                      <a:gd name="connisteX2" fmla="*/ 100916 w 126905"/>
                      <a:gd name="connsiteY2" fmla="*/ 266065 h 475615"/>
                      <a:gd name="connisteX3" fmla="*/ 119966 w 126905"/>
                      <a:gd name="connsiteY3" fmla="*/ 370840 h 475615"/>
                      <a:gd name="connisteX4" fmla="*/ 25351 w 126905"/>
                      <a:gd name="connsiteY4" fmla="*/ 475615 h 475615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</a:cxnLst>
                    <a:rect l="l" t="t" r="r" b="b"/>
                    <a:pathLst>
                      <a:path w="126906" h="475615">
                        <a:moveTo>
                          <a:pt x="15826" y="0"/>
                        </a:moveTo>
                        <a:cubicBezTo>
                          <a:pt x="12016" y="22225"/>
                          <a:pt x="-10844" y="70485"/>
                          <a:pt x="6301" y="123825"/>
                        </a:cubicBezTo>
                        <a:cubicBezTo>
                          <a:pt x="23446" y="177165"/>
                          <a:pt x="78056" y="216535"/>
                          <a:pt x="100916" y="266065"/>
                        </a:cubicBezTo>
                        <a:cubicBezTo>
                          <a:pt x="123776" y="315595"/>
                          <a:pt x="135206" y="328930"/>
                          <a:pt x="119966" y="370840"/>
                        </a:cubicBezTo>
                        <a:cubicBezTo>
                          <a:pt x="104726" y="412750"/>
                          <a:pt x="44401" y="456565"/>
                          <a:pt x="25351" y="47561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41" name="组合 240"/>
              <p:cNvGrpSpPr/>
              <p:nvPr/>
            </p:nvGrpSpPr>
            <p:grpSpPr>
              <a:xfrm>
                <a:off x="2020" y="7245"/>
                <a:ext cx="630" cy="780"/>
                <a:chOff x="2042" y="3065"/>
                <a:chExt cx="630" cy="780"/>
              </a:xfrm>
            </p:grpSpPr>
            <p:sp>
              <p:nvSpPr>
                <p:cNvPr id="242" name="圆角矩形 24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43" name="组合 24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44" name="组合 24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5" name="直接连接符 24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直接连接符 24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组合 24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8" name="直接连接符 24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直接连接符 24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0" name="组合 24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1" name="直接连接符 25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接连接符 25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组合 25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4" name="直接连接符 25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直接连接符 25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组合 25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7" name="直接连接符 25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直接连接符 25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53" name="矩形 352"/>
              <p:cNvSpPr/>
              <p:nvPr/>
            </p:nvSpPr>
            <p:spPr>
              <a:xfrm>
                <a:off x="3629" y="4154"/>
                <a:ext cx="2482" cy="24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BMU</a:t>
                </a:r>
                <a:endParaRPr lang="en-US" altLang="zh-CN"/>
              </a:p>
            </p:txBody>
          </p:sp>
        </p:grpSp>
        <p:cxnSp>
          <p:nvCxnSpPr>
            <p:cNvPr id="272" name="直接连接符 271"/>
            <p:cNvCxnSpPr/>
            <p:nvPr/>
          </p:nvCxnSpPr>
          <p:spPr>
            <a:xfrm flipH="1">
              <a:off x="2343" y="2518"/>
              <a:ext cx="46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H="1" flipV="1">
              <a:off x="2333" y="8372"/>
              <a:ext cx="4597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30750" y="1528445"/>
            <a:ext cx="6246495" cy="4833620"/>
            <a:chOff x="6910" y="1500"/>
            <a:chExt cx="9837" cy="7612"/>
          </a:xfrm>
        </p:grpSpPr>
        <p:cxnSp>
          <p:nvCxnSpPr>
            <p:cNvPr id="275" name="直接连接符 274"/>
            <p:cNvCxnSpPr/>
            <p:nvPr/>
          </p:nvCxnSpPr>
          <p:spPr>
            <a:xfrm flipH="1">
              <a:off x="11089" y="2233"/>
              <a:ext cx="46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flipH="1" flipV="1">
              <a:off x="12425" y="3447"/>
              <a:ext cx="4226" cy="11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flipH="1" flipV="1">
              <a:off x="11970" y="3128"/>
              <a:ext cx="483" cy="12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1" name="组合 290"/>
            <p:cNvGrpSpPr/>
            <p:nvPr/>
          </p:nvGrpSpPr>
          <p:grpSpPr>
            <a:xfrm rot="0">
              <a:off x="10987" y="2602"/>
              <a:ext cx="528" cy="524"/>
              <a:chOff x="8794" y="6370"/>
              <a:chExt cx="528" cy="524"/>
            </a:xfrm>
          </p:grpSpPr>
          <p:sp>
            <p:nvSpPr>
              <p:cNvPr id="280" name="矩形 279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281" name="任意多边形 280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2" name="任意多边形 281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7" name="任意多边形 286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8" name="任意多边形 287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9" name="任意多边形 288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 rot="0">
              <a:off x="11910" y="3556"/>
              <a:ext cx="528" cy="524"/>
              <a:chOff x="8794" y="6370"/>
              <a:chExt cx="528" cy="524"/>
            </a:xfrm>
          </p:grpSpPr>
          <p:sp>
            <p:nvSpPr>
              <p:cNvPr id="293" name="矩形 292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294" name="任意多边形 293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5" name="任意多边形 294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6" name="任意多边形 295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7" name="任意多边形 296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8" name="任意多边形 297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rot="0">
              <a:off x="11909" y="4601"/>
              <a:ext cx="528" cy="524"/>
              <a:chOff x="8794" y="6370"/>
              <a:chExt cx="528" cy="524"/>
            </a:xfrm>
          </p:grpSpPr>
          <p:sp>
            <p:nvSpPr>
              <p:cNvPr id="300" name="矩形 299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01" name="任意多边形 300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2" name="任意多边形 301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3" name="任意多边形 302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4" name="任意多边形 303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5" name="任意多边形 304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306" name="直接连接符 305"/>
            <p:cNvCxnSpPr/>
            <p:nvPr/>
          </p:nvCxnSpPr>
          <p:spPr>
            <a:xfrm flipH="1">
              <a:off x="12002" y="4230"/>
              <a:ext cx="419" cy="13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8211" y="2505"/>
              <a:ext cx="1" cy="30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 flipH="1">
              <a:off x="8217" y="3438"/>
              <a:ext cx="3787" cy="15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 flipH="1">
              <a:off x="8198" y="5492"/>
              <a:ext cx="2892" cy="14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4" name="组合 313"/>
            <p:cNvGrpSpPr/>
            <p:nvPr/>
          </p:nvGrpSpPr>
          <p:grpSpPr>
            <a:xfrm rot="0">
              <a:off x="10982" y="5610"/>
              <a:ext cx="528" cy="524"/>
              <a:chOff x="8794" y="6370"/>
              <a:chExt cx="528" cy="524"/>
            </a:xfrm>
          </p:grpSpPr>
          <p:sp>
            <p:nvSpPr>
              <p:cNvPr id="315" name="矩形 314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16" name="任意多边形 315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7" name="任意多边形 316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任意多边形 317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9" name="任意多边形 318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0" name="任意多边形 319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321" name="直接连接符 320"/>
            <p:cNvCxnSpPr/>
            <p:nvPr/>
          </p:nvCxnSpPr>
          <p:spPr>
            <a:xfrm flipH="1" flipV="1">
              <a:off x="11526" y="5476"/>
              <a:ext cx="2677" cy="15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 flipV="1">
              <a:off x="11492" y="2496"/>
              <a:ext cx="2708" cy="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>
              <a:off x="14188" y="2505"/>
              <a:ext cx="15" cy="9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>
              <a:off x="14188" y="4528"/>
              <a:ext cx="15" cy="9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矩形 324"/>
            <p:cNvSpPr/>
            <p:nvPr/>
          </p:nvSpPr>
          <p:spPr>
            <a:xfrm>
              <a:off x="8775" y="5299"/>
              <a:ext cx="954" cy="3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cxnSp>
          <p:nvCxnSpPr>
            <p:cNvPr id="327" name="直接连接符 326"/>
            <p:cNvCxnSpPr/>
            <p:nvPr/>
          </p:nvCxnSpPr>
          <p:spPr>
            <a:xfrm flipH="1">
              <a:off x="12001" y="8065"/>
              <a:ext cx="450" cy="7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28" name="组合 327"/>
            <p:cNvGrpSpPr/>
            <p:nvPr/>
          </p:nvGrpSpPr>
          <p:grpSpPr>
            <a:xfrm rot="0">
              <a:off x="11923" y="8506"/>
              <a:ext cx="528" cy="524"/>
              <a:chOff x="8794" y="6370"/>
              <a:chExt cx="528" cy="524"/>
            </a:xfrm>
          </p:grpSpPr>
          <p:sp>
            <p:nvSpPr>
              <p:cNvPr id="329" name="矩形 328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30" name="任意多边形 329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1" name="任意多边形 330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2" name="任意多边形 331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3" name="任意多边形 332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4" name="任意多边形 333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335" name="直接连接符 334"/>
            <p:cNvCxnSpPr/>
            <p:nvPr/>
          </p:nvCxnSpPr>
          <p:spPr>
            <a:xfrm flipH="1" flipV="1">
              <a:off x="12438" y="8387"/>
              <a:ext cx="4263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 flipH="1" flipV="1">
              <a:off x="14173" y="7452"/>
              <a:ext cx="2482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flipH="1">
              <a:off x="14188" y="7461"/>
              <a:ext cx="15" cy="94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文本框 338"/>
            <p:cNvSpPr txBox="1"/>
            <p:nvPr/>
          </p:nvSpPr>
          <p:spPr>
            <a:xfrm>
              <a:off x="8548" y="1713"/>
              <a:ext cx="140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预充电阻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40" name="文本框 339"/>
            <p:cNvSpPr txBox="1"/>
            <p:nvPr/>
          </p:nvSpPr>
          <p:spPr>
            <a:xfrm>
              <a:off x="8406" y="4774"/>
              <a:ext cx="196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充电预充电阻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41" name="文本框 340"/>
            <p:cNvSpPr txBox="1"/>
            <p:nvPr/>
          </p:nvSpPr>
          <p:spPr>
            <a:xfrm>
              <a:off x="8211" y="7476"/>
              <a:ext cx="252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漏电、电流</a:t>
              </a:r>
              <a:r>
                <a:rPr lang="zh-CN" altLang="en-US" sz="1400">
                  <a:sym typeface="+mn-ea"/>
                </a:rPr>
                <a:t>传感器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42" name="文本框 341"/>
            <p:cNvSpPr txBox="1"/>
            <p:nvPr/>
          </p:nvSpPr>
          <p:spPr>
            <a:xfrm>
              <a:off x="15752" y="2817"/>
              <a:ext cx="987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输出</a:t>
              </a:r>
              <a:r>
                <a:rPr lang="en-US" altLang="zh-CN" sz="1400">
                  <a:sym typeface="+mn-ea"/>
                </a:rPr>
                <a:t>+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3" name="文本框 342"/>
            <p:cNvSpPr txBox="1"/>
            <p:nvPr/>
          </p:nvSpPr>
          <p:spPr>
            <a:xfrm>
              <a:off x="15790" y="6853"/>
              <a:ext cx="93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输出</a:t>
              </a:r>
              <a:r>
                <a:rPr lang="en-US" altLang="zh-CN" sz="1400">
                  <a:sym typeface="+mn-ea"/>
                </a:rPr>
                <a:t>-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15760" y="3902"/>
              <a:ext cx="987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</a:t>
              </a:r>
              <a:r>
                <a:rPr lang="en-US" altLang="zh-CN" sz="1400">
                  <a:sym typeface="+mn-ea"/>
                </a:rPr>
                <a:t>+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5" name="文本框 344"/>
            <p:cNvSpPr txBox="1"/>
            <p:nvPr/>
          </p:nvSpPr>
          <p:spPr>
            <a:xfrm>
              <a:off x="15775" y="7802"/>
              <a:ext cx="93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</a:t>
              </a:r>
              <a:r>
                <a:rPr lang="en-US" altLang="zh-CN" sz="1400">
                  <a:sym typeface="+mn-ea"/>
                </a:rPr>
                <a:t>-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7" name="矩形 346"/>
            <p:cNvSpPr/>
            <p:nvPr/>
          </p:nvSpPr>
          <p:spPr>
            <a:xfrm>
              <a:off x="10960" y="2089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9" name="矩形 348"/>
            <p:cNvSpPr/>
            <p:nvPr/>
          </p:nvSpPr>
          <p:spPr>
            <a:xfrm>
              <a:off x="11886" y="3006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0" name="矩形 349"/>
            <p:cNvSpPr/>
            <p:nvPr/>
          </p:nvSpPr>
          <p:spPr>
            <a:xfrm>
              <a:off x="11895" y="4170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1" name="矩形 350"/>
            <p:cNvSpPr/>
            <p:nvPr/>
          </p:nvSpPr>
          <p:spPr>
            <a:xfrm>
              <a:off x="10960" y="5096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2" name="矩形 351"/>
            <p:cNvSpPr/>
            <p:nvPr/>
          </p:nvSpPr>
          <p:spPr>
            <a:xfrm>
              <a:off x="11908" y="7994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6" name="文本框 375"/>
            <p:cNvSpPr txBox="1"/>
            <p:nvPr/>
          </p:nvSpPr>
          <p:spPr>
            <a:xfrm>
              <a:off x="10542" y="1500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预充接触器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77" name="文本框 376"/>
            <p:cNvSpPr txBox="1"/>
            <p:nvPr/>
          </p:nvSpPr>
          <p:spPr>
            <a:xfrm>
              <a:off x="12577" y="2882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正极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78" name="文本框 377"/>
            <p:cNvSpPr txBox="1"/>
            <p:nvPr/>
          </p:nvSpPr>
          <p:spPr>
            <a:xfrm>
              <a:off x="12577" y="4006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79" name="文本框 378"/>
            <p:cNvSpPr txBox="1"/>
            <p:nvPr/>
          </p:nvSpPr>
          <p:spPr>
            <a:xfrm>
              <a:off x="11736" y="5731"/>
              <a:ext cx="224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快充预充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80" name="文本框 379"/>
            <p:cNvSpPr txBox="1"/>
            <p:nvPr/>
          </p:nvSpPr>
          <p:spPr>
            <a:xfrm>
              <a:off x="11522" y="7432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负极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cxnSp>
          <p:nvCxnSpPr>
            <p:cNvPr id="383" name="直接连接符 382"/>
            <p:cNvCxnSpPr/>
            <p:nvPr/>
          </p:nvCxnSpPr>
          <p:spPr>
            <a:xfrm flipH="1" flipV="1">
              <a:off x="6910" y="2505"/>
              <a:ext cx="4226" cy="6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 flipH="1" flipV="1">
              <a:off x="6919" y="8396"/>
              <a:ext cx="5113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 flipV="1">
              <a:off x="12425" y="4500"/>
              <a:ext cx="4210" cy="8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8217" y="4491"/>
              <a:ext cx="3787" cy="15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1058" y="5208"/>
              <a:ext cx="46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4" name="矩形 273"/>
            <p:cNvSpPr/>
            <p:nvPr/>
          </p:nvSpPr>
          <p:spPr>
            <a:xfrm>
              <a:off x="8775" y="2322"/>
              <a:ext cx="954" cy="3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38" name="矩形 337"/>
            <p:cNvSpPr/>
            <p:nvPr/>
          </p:nvSpPr>
          <p:spPr>
            <a:xfrm>
              <a:off x="8630" y="8109"/>
              <a:ext cx="1245" cy="5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1215390" y="1528445"/>
            <a:ext cx="9703435" cy="4928870"/>
          </a:xfrm>
          <a:prstGeom prst="rect">
            <a:avLst/>
          </a:prstGeom>
          <a:noFill/>
          <a:ln w="19050"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47975" y="159575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ym typeface="+mn-ea"/>
              </a:rPr>
              <a:t>高压电池包</a:t>
            </a:r>
            <a:endParaRPr lang="zh-CN" altLang="en-US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内部高压配电结构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1376680" y="1969770"/>
            <a:ext cx="3382645" cy="4124960"/>
            <a:chOff x="1628" y="2195"/>
            <a:chExt cx="5327" cy="6496"/>
          </a:xfrm>
        </p:grpSpPr>
        <p:grpSp>
          <p:nvGrpSpPr>
            <p:cNvPr id="381" name="组合 380"/>
            <p:cNvGrpSpPr/>
            <p:nvPr/>
          </p:nvGrpSpPr>
          <p:grpSpPr>
            <a:xfrm>
              <a:off x="1628" y="2195"/>
              <a:ext cx="5302" cy="6496"/>
              <a:chOff x="1628" y="2195"/>
              <a:chExt cx="5302" cy="6496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1628" y="2195"/>
                <a:ext cx="5302" cy="64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60" name="直接连接符 259"/>
              <p:cNvCxnSpPr/>
              <p:nvPr/>
            </p:nvCxnSpPr>
            <p:spPr>
              <a:xfrm>
                <a:off x="2358" y="3836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组合 199"/>
              <p:cNvGrpSpPr/>
              <p:nvPr/>
            </p:nvGrpSpPr>
            <p:grpSpPr>
              <a:xfrm>
                <a:off x="2042" y="3065"/>
                <a:ext cx="630" cy="780"/>
                <a:chOff x="2042" y="3065"/>
                <a:chExt cx="630" cy="780"/>
              </a:xfrm>
            </p:grpSpPr>
            <p:sp>
              <p:nvSpPr>
                <p:cNvPr id="199" name="圆角矩形 198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135" name="组合 134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136" name="组合 135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37" name="直接连接符 13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直接连接符 13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组合 141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3" name="直接连接符 142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直接连接符 143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组合 144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6" name="直接连接符 14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接连接符 14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组合 147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149" name="直接连接符 14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1" name="组合 200"/>
              <p:cNvGrpSpPr/>
              <p:nvPr/>
            </p:nvGrpSpPr>
            <p:grpSpPr>
              <a:xfrm>
                <a:off x="2042" y="4154"/>
                <a:ext cx="630" cy="780"/>
                <a:chOff x="2042" y="3065"/>
                <a:chExt cx="630" cy="780"/>
              </a:xfrm>
            </p:grpSpPr>
            <p:sp>
              <p:nvSpPr>
                <p:cNvPr id="202" name="圆角矩形 20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03" name="组合 20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04" name="组合 20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" name="组合 20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08" name="直接连接符 20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直接连接符 20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" name="组合 20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1" name="直接连接符 21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直接连接符 21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3" name="组合 21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4" name="直接连接符 21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直接连接符 21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组合 21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17" name="直接连接符 21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直接连接符 21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组合 221"/>
              <p:cNvGrpSpPr/>
              <p:nvPr/>
            </p:nvGrpSpPr>
            <p:grpSpPr>
              <a:xfrm>
                <a:off x="2040" y="5208"/>
                <a:ext cx="630" cy="780"/>
                <a:chOff x="2042" y="3065"/>
                <a:chExt cx="630" cy="780"/>
              </a:xfrm>
            </p:grpSpPr>
            <p:sp>
              <p:nvSpPr>
                <p:cNvPr id="223" name="圆角矩形 222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24" name="组合 223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25" name="组合 224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6" name="直接连接符 22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直接连接符 22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8" name="组合 227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29" name="直接连接符 22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直接连接符 22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组合 230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2" name="直接连接符 23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直接连接符 23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4" name="组合 233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5" name="直接连接符 23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直接连接符 23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组合 236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38" name="直接连接符 23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直接连接符 23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61" name="直接连接符 260"/>
              <p:cNvCxnSpPr>
                <a:stCxn id="242" idx="2"/>
              </p:cNvCxnSpPr>
              <p:nvPr/>
            </p:nvCxnSpPr>
            <p:spPr>
              <a:xfrm>
                <a:off x="2335" y="8026"/>
                <a:ext cx="8" cy="37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flipH="1">
                <a:off x="2358" y="2490"/>
                <a:ext cx="15" cy="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/>
              <p:nvPr/>
            </p:nvCxnSpPr>
            <p:spPr>
              <a:xfrm>
                <a:off x="2358" y="5990"/>
                <a:ext cx="11" cy="13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组合 269"/>
              <p:cNvGrpSpPr/>
              <p:nvPr/>
            </p:nvGrpSpPr>
            <p:grpSpPr>
              <a:xfrm>
                <a:off x="2198" y="6214"/>
                <a:ext cx="306" cy="498"/>
                <a:chOff x="2228" y="6269"/>
                <a:chExt cx="306" cy="498"/>
              </a:xfrm>
            </p:grpSpPr>
            <p:sp>
              <p:nvSpPr>
                <p:cNvPr id="265" name="矩形 264"/>
                <p:cNvSpPr/>
                <p:nvPr/>
              </p:nvSpPr>
              <p:spPr>
                <a:xfrm>
                  <a:off x="2228" y="6269"/>
                  <a:ext cx="306" cy="498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66" name="组合 265"/>
                <p:cNvGrpSpPr/>
                <p:nvPr/>
              </p:nvGrpSpPr>
              <p:grpSpPr>
                <a:xfrm rot="240000">
                  <a:off x="2323" y="6298"/>
                  <a:ext cx="120" cy="435"/>
                  <a:chOff x="13625" y="1295"/>
                  <a:chExt cx="283" cy="749"/>
                </a:xfrm>
              </p:grpSpPr>
              <p:sp>
                <p:nvSpPr>
                  <p:cNvPr id="267" name="任意多边形 266"/>
                  <p:cNvSpPr/>
                  <p:nvPr/>
                </p:nvSpPr>
                <p:spPr>
                  <a:xfrm>
                    <a:off x="13625" y="1310"/>
                    <a:ext cx="200" cy="734"/>
                  </a:xfrm>
                  <a:custGeom>
                    <a:avLst/>
                    <a:gdLst>
                      <a:gd name="connisteX0" fmla="*/ 59201 w 126749"/>
                      <a:gd name="connsiteY0" fmla="*/ 0 h 466090"/>
                      <a:gd name="connisteX1" fmla="*/ 2051 w 126749"/>
                      <a:gd name="connsiteY1" fmla="*/ 85725 h 466090"/>
                      <a:gd name="connisteX2" fmla="*/ 21101 w 126749"/>
                      <a:gd name="connsiteY2" fmla="*/ 180975 h 466090"/>
                      <a:gd name="connisteX3" fmla="*/ 59201 w 126749"/>
                      <a:gd name="connsiteY3" fmla="*/ 209550 h 466090"/>
                      <a:gd name="connisteX4" fmla="*/ 106191 w 126749"/>
                      <a:gd name="connsiteY4" fmla="*/ 275590 h 466090"/>
                      <a:gd name="connisteX5" fmla="*/ 125241 w 126749"/>
                      <a:gd name="connsiteY5" fmla="*/ 361315 h 466090"/>
                      <a:gd name="connisteX6" fmla="*/ 78251 w 126749"/>
                      <a:gd name="connsiteY6" fmla="*/ 466090 h 46609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</a:cxnLst>
                    <a:rect l="l" t="t" r="r" b="b"/>
                    <a:pathLst>
                      <a:path w="126750" h="466090">
                        <a:moveTo>
                          <a:pt x="59201" y="0"/>
                        </a:moveTo>
                        <a:cubicBezTo>
                          <a:pt x="47136" y="15240"/>
                          <a:pt x="9671" y="49530"/>
                          <a:pt x="2051" y="85725"/>
                        </a:cubicBezTo>
                        <a:cubicBezTo>
                          <a:pt x="-5569" y="121920"/>
                          <a:pt x="9671" y="156210"/>
                          <a:pt x="21101" y="180975"/>
                        </a:cubicBezTo>
                        <a:cubicBezTo>
                          <a:pt x="32531" y="205740"/>
                          <a:pt x="42056" y="190500"/>
                          <a:pt x="59201" y="209550"/>
                        </a:cubicBezTo>
                        <a:cubicBezTo>
                          <a:pt x="76346" y="228600"/>
                          <a:pt x="92856" y="245110"/>
                          <a:pt x="106191" y="275590"/>
                        </a:cubicBezTo>
                        <a:cubicBezTo>
                          <a:pt x="119526" y="306070"/>
                          <a:pt x="130956" y="323215"/>
                          <a:pt x="125241" y="361315"/>
                        </a:cubicBezTo>
                        <a:cubicBezTo>
                          <a:pt x="119526" y="399415"/>
                          <a:pt x="87776" y="447040"/>
                          <a:pt x="78251" y="46609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8" name="任意多边形 267"/>
                  <p:cNvSpPr/>
                  <p:nvPr/>
                </p:nvSpPr>
                <p:spPr>
                  <a:xfrm>
                    <a:off x="13708" y="1295"/>
                    <a:ext cx="200" cy="749"/>
                  </a:xfrm>
                  <a:custGeom>
                    <a:avLst/>
                    <a:gdLst>
                      <a:gd name="connisteX0" fmla="*/ 15826 w 126905"/>
                      <a:gd name="connsiteY0" fmla="*/ 0 h 475615"/>
                      <a:gd name="connisteX1" fmla="*/ 6301 w 126905"/>
                      <a:gd name="connsiteY1" fmla="*/ 123825 h 475615"/>
                      <a:gd name="connisteX2" fmla="*/ 100916 w 126905"/>
                      <a:gd name="connsiteY2" fmla="*/ 266065 h 475615"/>
                      <a:gd name="connisteX3" fmla="*/ 119966 w 126905"/>
                      <a:gd name="connsiteY3" fmla="*/ 370840 h 475615"/>
                      <a:gd name="connisteX4" fmla="*/ 25351 w 126905"/>
                      <a:gd name="connsiteY4" fmla="*/ 475615 h 475615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</a:cxnLst>
                    <a:rect l="l" t="t" r="r" b="b"/>
                    <a:pathLst>
                      <a:path w="126906" h="475615">
                        <a:moveTo>
                          <a:pt x="15826" y="0"/>
                        </a:moveTo>
                        <a:cubicBezTo>
                          <a:pt x="12016" y="22225"/>
                          <a:pt x="-10844" y="70485"/>
                          <a:pt x="6301" y="123825"/>
                        </a:cubicBezTo>
                        <a:cubicBezTo>
                          <a:pt x="23446" y="177165"/>
                          <a:pt x="78056" y="216535"/>
                          <a:pt x="100916" y="266065"/>
                        </a:cubicBezTo>
                        <a:cubicBezTo>
                          <a:pt x="123776" y="315595"/>
                          <a:pt x="135206" y="328930"/>
                          <a:pt x="119966" y="370840"/>
                        </a:cubicBezTo>
                        <a:cubicBezTo>
                          <a:pt x="104726" y="412750"/>
                          <a:pt x="44401" y="456565"/>
                          <a:pt x="25351" y="47561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41" name="组合 240"/>
              <p:cNvGrpSpPr/>
              <p:nvPr/>
            </p:nvGrpSpPr>
            <p:grpSpPr>
              <a:xfrm>
                <a:off x="2020" y="7245"/>
                <a:ext cx="630" cy="780"/>
                <a:chOff x="2042" y="3065"/>
                <a:chExt cx="630" cy="780"/>
              </a:xfrm>
            </p:grpSpPr>
            <p:sp>
              <p:nvSpPr>
                <p:cNvPr id="242" name="圆角矩形 241"/>
                <p:cNvSpPr/>
                <p:nvPr/>
              </p:nvSpPr>
              <p:spPr>
                <a:xfrm>
                  <a:off x="2042" y="3065"/>
                  <a:ext cx="630" cy="781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243" name="组合 242"/>
                <p:cNvGrpSpPr/>
                <p:nvPr/>
              </p:nvGrpSpPr>
              <p:grpSpPr>
                <a:xfrm rot="0">
                  <a:off x="2134" y="3156"/>
                  <a:ext cx="446" cy="598"/>
                  <a:chOff x="2356" y="6447"/>
                  <a:chExt cx="1008" cy="2048"/>
                </a:xfrm>
              </p:grpSpPr>
              <p:grpSp>
                <p:nvGrpSpPr>
                  <p:cNvPr id="244" name="组合 243"/>
                  <p:cNvGrpSpPr/>
                  <p:nvPr/>
                </p:nvGrpSpPr>
                <p:grpSpPr>
                  <a:xfrm rot="0">
                    <a:off x="2356" y="64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5" name="直接连接符 24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直接连接符 24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组合 246"/>
                  <p:cNvGrpSpPr/>
                  <p:nvPr/>
                </p:nvGrpSpPr>
                <p:grpSpPr>
                  <a:xfrm rot="0">
                    <a:off x="2356" y="6926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48" name="直接连接符 24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直接连接符 24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0" name="组合 249"/>
                  <p:cNvGrpSpPr/>
                  <p:nvPr/>
                </p:nvGrpSpPr>
                <p:grpSpPr>
                  <a:xfrm rot="0">
                    <a:off x="2356" y="7362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1" name="直接连接符 250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接连接符 251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组合 252"/>
                  <p:cNvGrpSpPr/>
                  <p:nvPr/>
                </p:nvGrpSpPr>
                <p:grpSpPr>
                  <a:xfrm rot="0">
                    <a:off x="2356" y="780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4" name="直接连接符 253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直接连接符 254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组合 255"/>
                  <p:cNvGrpSpPr/>
                  <p:nvPr/>
                </p:nvGrpSpPr>
                <p:grpSpPr>
                  <a:xfrm rot="0">
                    <a:off x="2356" y="8247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257" name="直接连接符 256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直接连接符 257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53" name="矩形 352"/>
              <p:cNvSpPr/>
              <p:nvPr/>
            </p:nvSpPr>
            <p:spPr>
              <a:xfrm>
                <a:off x="3629" y="4154"/>
                <a:ext cx="2482" cy="24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BMU</a:t>
                </a:r>
                <a:endParaRPr lang="en-US" altLang="zh-CN"/>
              </a:p>
            </p:txBody>
          </p:sp>
        </p:grpSp>
        <p:cxnSp>
          <p:nvCxnSpPr>
            <p:cNvPr id="272" name="直接连接符 271"/>
            <p:cNvCxnSpPr/>
            <p:nvPr/>
          </p:nvCxnSpPr>
          <p:spPr>
            <a:xfrm flipH="1">
              <a:off x="2343" y="2518"/>
              <a:ext cx="46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H="1" flipV="1">
              <a:off x="2333" y="8372"/>
              <a:ext cx="4597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30750" y="1528445"/>
            <a:ext cx="6246495" cy="4833620"/>
            <a:chOff x="6910" y="1500"/>
            <a:chExt cx="9837" cy="7612"/>
          </a:xfrm>
        </p:grpSpPr>
        <p:cxnSp>
          <p:nvCxnSpPr>
            <p:cNvPr id="275" name="直接连接符 274"/>
            <p:cNvCxnSpPr/>
            <p:nvPr/>
          </p:nvCxnSpPr>
          <p:spPr>
            <a:xfrm flipH="1">
              <a:off x="11089" y="2233"/>
              <a:ext cx="46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flipH="1" flipV="1">
              <a:off x="12425" y="3447"/>
              <a:ext cx="4226" cy="11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flipH="1" flipV="1">
              <a:off x="11970" y="3128"/>
              <a:ext cx="483" cy="12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1" name="组合 290"/>
            <p:cNvGrpSpPr/>
            <p:nvPr/>
          </p:nvGrpSpPr>
          <p:grpSpPr>
            <a:xfrm rot="0">
              <a:off x="10987" y="2602"/>
              <a:ext cx="528" cy="524"/>
              <a:chOff x="8794" y="6370"/>
              <a:chExt cx="528" cy="524"/>
            </a:xfrm>
          </p:grpSpPr>
          <p:sp>
            <p:nvSpPr>
              <p:cNvPr id="280" name="矩形 279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281" name="任意多边形 280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2" name="任意多边形 281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7" name="任意多边形 286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8" name="任意多边形 287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9" name="任意多边形 288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 rot="0">
              <a:off x="11910" y="3556"/>
              <a:ext cx="528" cy="524"/>
              <a:chOff x="8794" y="6370"/>
              <a:chExt cx="528" cy="524"/>
            </a:xfrm>
          </p:grpSpPr>
          <p:sp>
            <p:nvSpPr>
              <p:cNvPr id="293" name="矩形 292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294" name="任意多边形 293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5" name="任意多边形 294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6" name="任意多边形 295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7" name="任意多边形 296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8" name="任意多边形 297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rot="0">
              <a:off x="11909" y="4601"/>
              <a:ext cx="528" cy="524"/>
              <a:chOff x="8794" y="6370"/>
              <a:chExt cx="528" cy="524"/>
            </a:xfrm>
          </p:grpSpPr>
          <p:sp>
            <p:nvSpPr>
              <p:cNvPr id="300" name="矩形 299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01" name="任意多边形 300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2" name="任意多边形 301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3" name="任意多边形 302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4" name="任意多边形 303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5" name="任意多边形 304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306" name="直接连接符 305"/>
            <p:cNvCxnSpPr/>
            <p:nvPr/>
          </p:nvCxnSpPr>
          <p:spPr>
            <a:xfrm flipH="1">
              <a:off x="12002" y="4230"/>
              <a:ext cx="419" cy="13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8211" y="2505"/>
              <a:ext cx="1" cy="30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 flipH="1">
              <a:off x="8217" y="3438"/>
              <a:ext cx="3787" cy="15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 flipH="1">
              <a:off x="8198" y="5492"/>
              <a:ext cx="2892" cy="14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4" name="组合 313"/>
            <p:cNvGrpSpPr/>
            <p:nvPr/>
          </p:nvGrpSpPr>
          <p:grpSpPr>
            <a:xfrm rot="0">
              <a:off x="10982" y="5610"/>
              <a:ext cx="528" cy="524"/>
              <a:chOff x="8794" y="6370"/>
              <a:chExt cx="528" cy="524"/>
            </a:xfrm>
          </p:grpSpPr>
          <p:sp>
            <p:nvSpPr>
              <p:cNvPr id="315" name="矩形 314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16" name="任意多边形 315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7" name="任意多边形 316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任意多边形 317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9" name="任意多边形 318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0" name="任意多边形 319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321" name="直接连接符 320"/>
            <p:cNvCxnSpPr/>
            <p:nvPr/>
          </p:nvCxnSpPr>
          <p:spPr>
            <a:xfrm flipH="1" flipV="1">
              <a:off x="11526" y="5476"/>
              <a:ext cx="2677" cy="15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 flipV="1">
              <a:off x="11492" y="2496"/>
              <a:ext cx="2708" cy="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>
              <a:off x="14188" y="2505"/>
              <a:ext cx="15" cy="9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>
              <a:off x="14188" y="4528"/>
              <a:ext cx="15" cy="9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矩形 324"/>
            <p:cNvSpPr/>
            <p:nvPr/>
          </p:nvSpPr>
          <p:spPr>
            <a:xfrm>
              <a:off x="8775" y="5299"/>
              <a:ext cx="954" cy="3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cxnSp>
          <p:nvCxnSpPr>
            <p:cNvPr id="327" name="直接连接符 326"/>
            <p:cNvCxnSpPr/>
            <p:nvPr/>
          </p:nvCxnSpPr>
          <p:spPr>
            <a:xfrm flipH="1">
              <a:off x="12001" y="8065"/>
              <a:ext cx="450" cy="7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28" name="组合 327"/>
            <p:cNvGrpSpPr/>
            <p:nvPr/>
          </p:nvGrpSpPr>
          <p:grpSpPr>
            <a:xfrm rot="0">
              <a:off x="11923" y="8506"/>
              <a:ext cx="528" cy="524"/>
              <a:chOff x="8794" y="6370"/>
              <a:chExt cx="528" cy="524"/>
            </a:xfrm>
          </p:grpSpPr>
          <p:sp>
            <p:nvSpPr>
              <p:cNvPr id="329" name="矩形 328"/>
              <p:cNvSpPr/>
              <p:nvPr/>
            </p:nvSpPr>
            <p:spPr>
              <a:xfrm>
                <a:off x="8972" y="6370"/>
                <a:ext cx="285" cy="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30" name="任意多边形 329"/>
              <p:cNvSpPr/>
              <p:nvPr/>
            </p:nvSpPr>
            <p:spPr>
              <a:xfrm>
                <a:off x="8794" y="6415"/>
                <a:ext cx="529" cy="56"/>
              </a:xfrm>
              <a:custGeom>
                <a:avLst/>
                <a:gdLst>
                  <a:gd name="connisteX0" fmla="*/ 0 w 491586"/>
                  <a:gd name="connsiteY0" fmla="*/ 3532 h 42902"/>
                  <a:gd name="connisteX1" fmla="*/ 457200 w 491586"/>
                  <a:gd name="connsiteY1" fmla="*/ 3532 h 42902"/>
                  <a:gd name="connisteX2" fmla="*/ 427990 w 491586"/>
                  <a:gd name="connsiteY2" fmla="*/ 42902 h 4290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491587" h="42902">
                    <a:moveTo>
                      <a:pt x="0" y="3532"/>
                    </a:moveTo>
                    <a:cubicBezTo>
                      <a:pt x="92075" y="2897"/>
                      <a:pt x="371475" y="-4088"/>
                      <a:pt x="457200" y="3532"/>
                    </a:cubicBezTo>
                    <a:cubicBezTo>
                      <a:pt x="542925" y="11152"/>
                      <a:pt x="443230" y="35282"/>
                      <a:pt x="427990" y="42902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1" name="任意多边形 330"/>
              <p:cNvSpPr/>
              <p:nvPr/>
            </p:nvSpPr>
            <p:spPr>
              <a:xfrm>
                <a:off x="8899" y="6456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2" name="任意多边形 331"/>
              <p:cNvSpPr/>
              <p:nvPr/>
            </p:nvSpPr>
            <p:spPr>
              <a:xfrm>
                <a:off x="8904" y="65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3" name="任意多边形 332"/>
              <p:cNvSpPr/>
              <p:nvPr/>
            </p:nvSpPr>
            <p:spPr>
              <a:xfrm>
                <a:off x="8904" y="6650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4" name="任意多边形 333"/>
              <p:cNvSpPr/>
              <p:nvPr/>
            </p:nvSpPr>
            <p:spPr>
              <a:xfrm>
                <a:off x="8904" y="6749"/>
                <a:ext cx="419" cy="100"/>
              </a:xfrm>
              <a:custGeom>
                <a:avLst/>
                <a:gdLst>
                  <a:gd name="connisteX0" fmla="*/ 34644 w 389143"/>
                  <a:gd name="connsiteY0" fmla="*/ 10410 h 49145"/>
                  <a:gd name="connisteX1" fmla="*/ 44169 w 389143"/>
                  <a:gd name="connsiteY1" fmla="*/ 250 h 49145"/>
                  <a:gd name="connisteX2" fmla="*/ 24484 w 389143"/>
                  <a:gd name="connsiteY2" fmla="*/ 19935 h 49145"/>
                  <a:gd name="connisteX3" fmla="*/ 365479 w 389143"/>
                  <a:gd name="connsiteY3" fmla="*/ 19935 h 49145"/>
                  <a:gd name="connisteX4" fmla="*/ 336269 w 389143"/>
                  <a:gd name="connsiteY4" fmla="*/ 49145 h 4914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389143" h="49145">
                    <a:moveTo>
                      <a:pt x="34645" y="10410"/>
                    </a:moveTo>
                    <a:cubicBezTo>
                      <a:pt x="37185" y="7870"/>
                      <a:pt x="46075" y="-1655"/>
                      <a:pt x="44170" y="250"/>
                    </a:cubicBezTo>
                    <a:cubicBezTo>
                      <a:pt x="42265" y="2155"/>
                      <a:pt x="-39650" y="16125"/>
                      <a:pt x="24485" y="19935"/>
                    </a:cubicBezTo>
                    <a:cubicBezTo>
                      <a:pt x="88620" y="23745"/>
                      <a:pt x="303250" y="14220"/>
                      <a:pt x="365480" y="19935"/>
                    </a:cubicBezTo>
                    <a:cubicBezTo>
                      <a:pt x="427710" y="25650"/>
                      <a:pt x="348970" y="43430"/>
                      <a:pt x="336270" y="49145"/>
                    </a:cubicBezTo>
                  </a:path>
                </a:pathLst>
              </a:cu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335" name="直接连接符 334"/>
            <p:cNvCxnSpPr/>
            <p:nvPr/>
          </p:nvCxnSpPr>
          <p:spPr>
            <a:xfrm flipH="1" flipV="1">
              <a:off x="12438" y="8387"/>
              <a:ext cx="4263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 flipH="1" flipV="1">
              <a:off x="14173" y="7452"/>
              <a:ext cx="2482" cy="15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flipH="1">
              <a:off x="14188" y="7461"/>
              <a:ext cx="15" cy="94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文本框 338"/>
            <p:cNvSpPr txBox="1"/>
            <p:nvPr/>
          </p:nvSpPr>
          <p:spPr>
            <a:xfrm>
              <a:off x="8548" y="1713"/>
              <a:ext cx="140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预充电阻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40" name="文本框 339"/>
            <p:cNvSpPr txBox="1"/>
            <p:nvPr/>
          </p:nvSpPr>
          <p:spPr>
            <a:xfrm>
              <a:off x="8406" y="4774"/>
              <a:ext cx="196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充电预充电阻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41" name="文本框 340"/>
            <p:cNvSpPr txBox="1"/>
            <p:nvPr/>
          </p:nvSpPr>
          <p:spPr>
            <a:xfrm>
              <a:off x="8211" y="7476"/>
              <a:ext cx="252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漏电、电流</a:t>
              </a:r>
              <a:r>
                <a:rPr lang="zh-CN" altLang="en-US" sz="1400">
                  <a:sym typeface="+mn-ea"/>
                </a:rPr>
                <a:t>传感器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42" name="文本框 341"/>
            <p:cNvSpPr txBox="1"/>
            <p:nvPr/>
          </p:nvSpPr>
          <p:spPr>
            <a:xfrm>
              <a:off x="15752" y="2817"/>
              <a:ext cx="987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输出</a:t>
              </a:r>
              <a:r>
                <a:rPr lang="en-US" altLang="zh-CN" sz="1400">
                  <a:sym typeface="+mn-ea"/>
                </a:rPr>
                <a:t>+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3" name="文本框 342"/>
            <p:cNvSpPr txBox="1"/>
            <p:nvPr/>
          </p:nvSpPr>
          <p:spPr>
            <a:xfrm>
              <a:off x="15790" y="6853"/>
              <a:ext cx="93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输出</a:t>
              </a:r>
              <a:r>
                <a:rPr lang="en-US" altLang="zh-CN" sz="1400">
                  <a:sym typeface="+mn-ea"/>
                </a:rPr>
                <a:t>-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15760" y="3902"/>
              <a:ext cx="987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</a:t>
              </a:r>
              <a:r>
                <a:rPr lang="en-US" altLang="zh-CN" sz="1400">
                  <a:sym typeface="+mn-ea"/>
                </a:rPr>
                <a:t>+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5" name="文本框 344"/>
            <p:cNvSpPr txBox="1"/>
            <p:nvPr/>
          </p:nvSpPr>
          <p:spPr>
            <a:xfrm>
              <a:off x="15775" y="7802"/>
              <a:ext cx="93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</a:t>
              </a:r>
              <a:r>
                <a:rPr lang="en-US" altLang="zh-CN" sz="1400">
                  <a:sym typeface="+mn-ea"/>
                </a:rPr>
                <a:t>-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347" name="矩形 346"/>
            <p:cNvSpPr/>
            <p:nvPr/>
          </p:nvSpPr>
          <p:spPr>
            <a:xfrm>
              <a:off x="10960" y="2089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9" name="矩形 348"/>
            <p:cNvSpPr/>
            <p:nvPr/>
          </p:nvSpPr>
          <p:spPr>
            <a:xfrm>
              <a:off x="11886" y="3006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0" name="矩形 349"/>
            <p:cNvSpPr/>
            <p:nvPr/>
          </p:nvSpPr>
          <p:spPr>
            <a:xfrm>
              <a:off x="11895" y="4170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1" name="矩形 350"/>
            <p:cNvSpPr/>
            <p:nvPr/>
          </p:nvSpPr>
          <p:spPr>
            <a:xfrm>
              <a:off x="10960" y="5096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2" name="矩形 351"/>
            <p:cNvSpPr/>
            <p:nvPr/>
          </p:nvSpPr>
          <p:spPr>
            <a:xfrm>
              <a:off x="11908" y="7994"/>
              <a:ext cx="669" cy="1118"/>
            </a:xfrm>
            <a:prstGeom prst="rect">
              <a:avLst/>
            </a:prstGeom>
            <a:noFill/>
            <a:ln w="190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6" name="文本框 375"/>
            <p:cNvSpPr txBox="1"/>
            <p:nvPr/>
          </p:nvSpPr>
          <p:spPr>
            <a:xfrm>
              <a:off x="10542" y="1500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预充接触器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77" name="文本框 376"/>
            <p:cNvSpPr txBox="1"/>
            <p:nvPr/>
          </p:nvSpPr>
          <p:spPr>
            <a:xfrm>
              <a:off x="12577" y="2882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正极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78" name="文本框 377"/>
            <p:cNvSpPr txBox="1"/>
            <p:nvPr/>
          </p:nvSpPr>
          <p:spPr>
            <a:xfrm>
              <a:off x="12577" y="4006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79" name="文本框 378"/>
            <p:cNvSpPr txBox="1"/>
            <p:nvPr/>
          </p:nvSpPr>
          <p:spPr>
            <a:xfrm>
              <a:off x="11736" y="5731"/>
              <a:ext cx="224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快充预充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80" name="文本框 379"/>
            <p:cNvSpPr txBox="1"/>
            <p:nvPr/>
          </p:nvSpPr>
          <p:spPr>
            <a:xfrm>
              <a:off x="11522" y="7432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负极</a:t>
              </a:r>
              <a:r>
                <a:rPr lang="zh-CN" altLang="en-US" sz="1400">
                  <a:sym typeface="+mn-ea"/>
                </a:rPr>
                <a:t>接触器</a:t>
              </a:r>
              <a:endParaRPr lang="zh-CN" altLang="en-US" sz="1400">
                <a:sym typeface="+mn-ea"/>
              </a:endParaRPr>
            </a:p>
          </p:txBody>
        </p:sp>
        <p:cxnSp>
          <p:nvCxnSpPr>
            <p:cNvPr id="383" name="直接连接符 382"/>
            <p:cNvCxnSpPr/>
            <p:nvPr/>
          </p:nvCxnSpPr>
          <p:spPr>
            <a:xfrm flipH="1" flipV="1">
              <a:off x="6910" y="2505"/>
              <a:ext cx="4226" cy="6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 flipH="1" flipV="1">
              <a:off x="6919" y="8396"/>
              <a:ext cx="5113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 flipV="1">
              <a:off x="12425" y="4500"/>
              <a:ext cx="4210" cy="8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8217" y="4491"/>
              <a:ext cx="3787" cy="15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1058" y="5208"/>
              <a:ext cx="46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4" name="矩形 273"/>
            <p:cNvSpPr/>
            <p:nvPr/>
          </p:nvSpPr>
          <p:spPr>
            <a:xfrm>
              <a:off x="8775" y="2322"/>
              <a:ext cx="954" cy="3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38" name="矩形 337"/>
            <p:cNvSpPr/>
            <p:nvPr/>
          </p:nvSpPr>
          <p:spPr>
            <a:xfrm>
              <a:off x="8630" y="8109"/>
              <a:ext cx="1245" cy="5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1215390" y="1528445"/>
            <a:ext cx="9703435" cy="4928870"/>
          </a:xfrm>
          <a:prstGeom prst="rect">
            <a:avLst/>
          </a:prstGeom>
          <a:noFill/>
          <a:ln w="19050"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47975" y="159575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ym typeface="+mn-ea"/>
              </a:rPr>
              <a:t>高压电池包</a:t>
            </a:r>
            <a:endParaRPr lang="zh-CN" altLang="en-US" b="1">
              <a:sym typeface="+mn-ea"/>
            </a:endParaRPr>
          </a:p>
        </p:txBody>
      </p:sp>
      <p:grpSp>
        <p:nvGrpSpPr>
          <p:cNvPr id="375" name="组合 374"/>
          <p:cNvGrpSpPr/>
          <p:nvPr/>
        </p:nvGrpSpPr>
        <p:grpSpPr>
          <a:xfrm>
            <a:off x="4208780" y="2273935"/>
            <a:ext cx="3804285" cy="4008120"/>
            <a:chOff x="6082" y="2672"/>
            <a:chExt cx="5991" cy="6312"/>
          </a:xfrm>
        </p:grpSpPr>
        <p:grpSp>
          <p:nvGrpSpPr>
            <p:cNvPr id="373" name="组合 372"/>
            <p:cNvGrpSpPr/>
            <p:nvPr/>
          </p:nvGrpSpPr>
          <p:grpSpPr>
            <a:xfrm>
              <a:off x="6082" y="2672"/>
              <a:ext cx="5991" cy="5867"/>
              <a:chOff x="6082" y="2672"/>
              <a:chExt cx="5991" cy="5867"/>
            </a:xfrm>
          </p:grpSpPr>
          <p:sp>
            <p:nvSpPr>
              <p:cNvPr id="360" name="任意多边形 359"/>
              <p:cNvSpPr/>
              <p:nvPr/>
            </p:nvSpPr>
            <p:spPr>
              <a:xfrm>
                <a:off x="6113" y="2672"/>
                <a:ext cx="4874" cy="1853"/>
              </a:xfrm>
              <a:custGeom>
                <a:avLst/>
                <a:gdLst>
                  <a:gd name="connisteX0" fmla="*/ 3084195 w 3084195"/>
                  <a:gd name="connsiteY0" fmla="*/ 0 h 1186815"/>
                  <a:gd name="connisteX1" fmla="*/ 963295 w 3084195"/>
                  <a:gd name="connsiteY1" fmla="*/ 194310 h 1186815"/>
                  <a:gd name="connisteX2" fmla="*/ 583565 w 3084195"/>
                  <a:gd name="connsiteY2" fmla="*/ 1021715 h 1186815"/>
                  <a:gd name="connisteX3" fmla="*/ 0 w 3084195"/>
                  <a:gd name="connsiteY3" fmla="*/ 1186815 h 118681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084195" h="1186815">
                    <a:moveTo>
                      <a:pt x="3084195" y="0"/>
                    </a:moveTo>
                    <a:cubicBezTo>
                      <a:pt x="2667635" y="22225"/>
                      <a:pt x="1463675" y="-10160"/>
                      <a:pt x="963295" y="194310"/>
                    </a:cubicBezTo>
                    <a:cubicBezTo>
                      <a:pt x="462915" y="398780"/>
                      <a:pt x="775970" y="822960"/>
                      <a:pt x="583565" y="1021715"/>
                    </a:cubicBezTo>
                    <a:cubicBezTo>
                      <a:pt x="391160" y="1220470"/>
                      <a:pt x="109220" y="1170305"/>
                      <a:pt x="0" y="118681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2" name="任意多边形 361"/>
              <p:cNvSpPr/>
              <p:nvPr/>
            </p:nvSpPr>
            <p:spPr>
              <a:xfrm>
                <a:off x="6128" y="3085"/>
                <a:ext cx="5011" cy="1655"/>
              </a:xfrm>
              <a:custGeom>
                <a:avLst/>
                <a:gdLst>
                  <a:gd name="connisteX0" fmla="*/ 3181985 w 3181985"/>
                  <a:gd name="connsiteY0" fmla="*/ 0 h 1050925"/>
                  <a:gd name="connisteX1" fmla="*/ 1060450 w 3181985"/>
                  <a:gd name="connsiteY1" fmla="*/ 213995 h 1050925"/>
                  <a:gd name="connisteX2" fmla="*/ 690880 w 3181985"/>
                  <a:gd name="connsiteY2" fmla="*/ 885190 h 1050925"/>
                  <a:gd name="connisteX3" fmla="*/ 0 w 3181985"/>
                  <a:gd name="connsiteY3" fmla="*/ 1050925 h 105092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81985" h="1050925">
                    <a:moveTo>
                      <a:pt x="3181985" y="0"/>
                    </a:moveTo>
                    <a:cubicBezTo>
                      <a:pt x="2764790" y="29210"/>
                      <a:pt x="1558925" y="36830"/>
                      <a:pt x="1060450" y="213995"/>
                    </a:cubicBezTo>
                    <a:cubicBezTo>
                      <a:pt x="561975" y="391160"/>
                      <a:pt x="902970" y="717550"/>
                      <a:pt x="690880" y="885190"/>
                    </a:cubicBezTo>
                    <a:cubicBezTo>
                      <a:pt x="478790" y="1052830"/>
                      <a:pt x="130810" y="1031240"/>
                      <a:pt x="0" y="10509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3" name="任意多边形 362"/>
              <p:cNvSpPr/>
              <p:nvPr/>
            </p:nvSpPr>
            <p:spPr>
              <a:xfrm>
                <a:off x="6113" y="3604"/>
                <a:ext cx="5776" cy="1411"/>
              </a:xfrm>
              <a:custGeom>
                <a:avLst/>
                <a:gdLst>
                  <a:gd name="connisteX0" fmla="*/ 3667760 w 3667760"/>
                  <a:gd name="connsiteY0" fmla="*/ 979 h 895694"/>
                  <a:gd name="connisteX1" fmla="*/ 1313180 w 3667760"/>
                  <a:gd name="connsiteY1" fmla="*/ 98134 h 895694"/>
                  <a:gd name="connisteX2" fmla="*/ 943610 w 3667760"/>
                  <a:gd name="connsiteY2" fmla="*/ 672174 h 895694"/>
                  <a:gd name="connisteX3" fmla="*/ 0 w 3667760"/>
                  <a:gd name="connsiteY3" fmla="*/ 895694 h 895694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667760" h="895695">
                    <a:moveTo>
                      <a:pt x="3667760" y="980"/>
                    </a:moveTo>
                    <a:cubicBezTo>
                      <a:pt x="3204210" y="9235"/>
                      <a:pt x="1858010" y="-35850"/>
                      <a:pt x="1313180" y="98135"/>
                    </a:cubicBezTo>
                    <a:cubicBezTo>
                      <a:pt x="768350" y="232120"/>
                      <a:pt x="1206500" y="512790"/>
                      <a:pt x="943610" y="672175"/>
                    </a:cubicBezTo>
                    <a:cubicBezTo>
                      <a:pt x="680720" y="831560"/>
                      <a:pt x="181610" y="862675"/>
                      <a:pt x="0" y="89569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4" name="任意多边形 363"/>
              <p:cNvSpPr/>
              <p:nvPr/>
            </p:nvSpPr>
            <p:spPr>
              <a:xfrm>
                <a:off x="6082" y="3988"/>
                <a:ext cx="5976" cy="1227"/>
              </a:xfrm>
              <a:custGeom>
                <a:avLst/>
                <a:gdLst>
                  <a:gd name="connisteX0" fmla="*/ 3794760 w 3794760"/>
                  <a:gd name="connsiteY0" fmla="*/ 29585 h 778885"/>
                  <a:gd name="connisteX1" fmla="*/ 1508125 w 3794760"/>
                  <a:gd name="connsiteY1" fmla="*/ 58795 h 778885"/>
                  <a:gd name="connisteX2" fmla="*/ 1177290 w 3794760"/>
                  <a:gd name="connsiteY2" fmla="*/ 574415 h 778885"/>
                  <a:gd name="connisteX3" fmla="*/ 0 w 3794760"/>
                  <a:gd name="connsiteY3" fmla="*/ 778885 h 77888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794760" h="778886">
                    <a:moveTo>
                      <a:pt x="3794760" y="29586"/>
                    </a:moveTo>
                    <a:cubicBezTo>
                      <a:pt x="3343910" y="25141"/>
                      <a:pt x="2031365" y="-50424"/>
                      <a:pt x="1508125" y="58796"/>
                    </a:cubicBezTo>
                    <a:cubicBezTo>
                      <a:pt x="984885" y="168016"/>
                      <a:pt x="1478915" y="430271"/>
                      <a:pt x="1177290" y="574416"/>
                    </a:cubicBezTo>
                    <a:cubicBezTo>
                      <a:pt x="875665" y="718561"/>
                      <a:pt x="228600" y="748406"/>
                      <a:pt x="0" y="778886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5" name="任意多边形 364"/>
              <p:cNvSpPr/>
              <p:nvPr/>
            </p:nvSpPr>
            <p:spPr>
              <a:xfrm>
                <a:off x="6113" y="4644"/>
                <a:ext cx="5792" cy="816"/>
              </a:xfrm>
              <a:custGeom>
                <a:avLst/>
                <a:gdLst>
                  <a:gd name="connisteX0" fmla="*/ 3677920 w 3677920"/>
                  <a:gd name="connsiteY0" fmla="*/ 2307 h 517927"/>
                  <a:gd name="connisteX1" fmla="*/ 1644015 w 3677920"/>
                  <a:gd name="connsiteY1" fmla="*/ 50567 h 517927"/>
                  <a:gd name="connisteX2" fmla="*/ 1352550 w 3677920"/>
                  <a:gd name="connsiteY2" fmla="*/ 362352 h 517927"/>
                  <a:gd name="connisteX3" fmla="*/ 0 w 3677920"/>
                  <a:gd name="connsiteY3" fmla="*/ 517927 h 51792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677920" h="517927">
                    <a:moveTo>
                      <a:pt x="3677920" y="2307"/>
                    </a:moveTo>
                    <a:cubicBezTo>
                      <a:pt x="3277235" y="5482"/>
                      <a:pt x="2108835" y="-21188"/>
                      <a:pt x="1644015" y="50567"/>
                    </a:cubicBezTo>
                    <a:cubicBezTo>
                      <a:pt x="1179195" y="122322"/>
                      <a:pt x="1681480" y="269007"/>
                      <a:pt x="1352550" y="362352"/>
                    </a:cubicBezTo>
                    <a:cubicBezTo>
                      <a:pt x="1023620" y="455697"/>
                      <a:pt x="264795" y="493162"/>
                      <a:pt x="0" y="5179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7" name="任意多边形 366"/>
              <p:cNvSpPr/>
              <p:nvPr/>
            </p:nvSpPr>
            <p:spPr>
              <a:xfrm>
                <a:off x="6097" y="5092"/>
                <a:ext cx="5976" cy="598"/>
              </a:xfrm>
              <a:custGeom>
                <a:avLst/>
                <a:gdLst>
                  <a:gd name="connisteX0" fmla="*/ 3794760 w 3794760"/>
                  <a:gd name="connsiteY0" fmla="*/ 0 h 379730"/>
                  <a:gd name="connisteX1" fmla="*/ 1838960 w 3794760"/>
                  <a:gd name="connsiteY1" fmla="*/ 78105 h 379730"/>
                  <a:gd name="connisteX2" fmla="*/ 1362710 w 3794760"/>
                  <a:gd name="connsiteY2" fmla="*/ 311150 h 379730"/>
                  <a:gd name="connisteX3" fmla="*/ 0 w 3794760"/>
                  <a:gd name="connsiteY3" fmla="*/ 379730 h 3797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794760" h="379730">
                    <a:moveTo>
                      <a:pt x="3794760" y="0"/>
                    </a:moveTo>
                    <a:cubicBezTo>
                      <a:pt x="3413125" y="10795"/>
                      <a:pt x="2325370" y="15875"/>
                      <a:pt x="1838960" y="78105"/>
                    </a:cubicBezTo>
                    <a:cubicBezTo>
                      <a:pt x="1352550" y="140335"/>
                      <a:pt x="1730375" y="250825"/>
                      <a:pt x="1362710" y="311150"/>
                    </a:cubicBezTo>
                    <a:cubicBezTo>
                      <a:pt x="995045" y="371475"/>
                      <a:pt x="262890" y="370840"/>
                      <a:pt x="0" y="37973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9" name="任意多边形 368"/>
              <p:cNvSpPr/>
              <p:nvPr/>
            </p:nvSpPr>
            <p:spPr>
              <a:xfrm>
                <a:off x="6113" y="6088"/>
                <a:ext cx="5026" cy="0"/>
              </a:xfrm>
              <a:custGeom>
                <a:avLst/>
                <a:gdLst>
                  <a:gd name="connisteX0" fmla="*/ 3191510 w 3191510"/>
                  <a:gd name="connsiteY0" fmla="*/ 0 h 0"/>
                  <a:gd name="connisteX1" fmla="*/ 0 w 3191510"/>
                  <a:gd name="connsiteY1" fmla="*/ 0 h 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</a:cxnLst>
                <a:rect l="l" t="t" r="r" b="b"/>
                <a:pathLst>
                  <a:path w="3191510">
                    <a:moveTo>
                      <a:pt x="3191510" y="0"/>
                    </a:moveTo>
                    <a:cubicBezTo>
                      <a:pt x="2127885" y="0"/>
                      <a:pt x="1063625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0" name="任意多边形 369"/>
              <p:cNvSpPr/>
              <p:nvPr/>
            </p:nvSpPr>
            <p:spPr>
              <a:xfrm>
                <a:off x="6097" y="5642"/>
                <a:ext cx="4858" cy="262"/>
              </a:xfrm>
              <a:custGeom>
                <a:avLst/>
                <a:gdLst>
                  <a:gd name="connisteX0" fmla="*/ 3084830 w 3084830"/>
                  <a:gd name="connsiteY0" fmla="*/ 11029 h 166604"/>
                  <a:gd name="connisteX1" fmla="*/ 2481580 w 3084830"/>
                  <a:gd name="connsiteY1" fmla="*/ 11029 h 166604"/>
                  <a:gd name="connisteX2" fmla="*/ 1878330 w 3084830"/>
                  <a:gd name="connsiteY2" fmla="*/ 127869 h 166604"/>
                  <a:gd name="connisteX3" fmla="*/ 0 w 3084830"/>
                  <a:gd name="connsiteY3" fmla="*/ 166604 h 166604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084830" h="166605">
                    <a:moveTo>
                      <a:pt x="3084830" y="11030"/>
                    </a:moveTo>
                    <a:cubicBezTo>
                      <a:pt x="2976245" y="8490"/>
                      <a:pt x="2722880" y="-12465"/>
                      <a:pt x="2481580" y="11030"/>
                    </a:cubicBezTo>
                    <a:cubicBezTo>
                      <a:pt x="2240280" y="34525"/>
                      <a:pt x="2374900" y="96755"/>
                      <a:pt x="1878330" y="127870"/>
                    </a:cubicBezTo>
                    <a:cubicBezTo>
                      <a:pt x="1381760" y="158985"/>
                      <a:pt x="363855" y="160890"/>
                      <a:pt x="0" y="16660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1" name="任意多边形 370"/>
              <p:cNvSpPr/>
              <p:nvPr/>
            </p:nvSpPr>
            <p:spPr>
              <a:xfrm>
                <a:off x="6082" y="6257"/>
                <a:ext cx="5823" cy="2283"/>
              </a:xfrm>
              <a:custGeom>
                <a:avLst/>
                <a:gdLst>
                  <a:gd name="connisteX0" fmla="*/ 3697605 w 3697605"/>
                  <a:gd name="connsiteY0" fmla="*/ 1449705 h 1449705"/>
                  <a:gd name="connisteX1" fmla="*/ 2442210 w 3697605"/>
                  <a:gd name="connsiteY1" fmla="*/ 330835 h 1449705"/>
                  <a:gd name="connisteX2" fmla="*/ 0 w 3697605"/>
                  <a:gd name="connsiteY2" fmla="*/ 0 h 144970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3697605" h="1449705">
                    <a:moveTo>
                      <a:pt x="3697605" y="1449705"/>
                    </a:moveTo>
                    <a:cubicBezTo>
                      <a:pt x="3495675" y="1232535"/>
                      <a:pt x="3181985" y="621030"/>
                      <a:pt x="2442210" y="330835"/>
                    </a:cubicBezTo>
                    <a:cubicBezTo>
                      <a:pt x="1702435" y="40640"/>
                      <a:pt x="463550" y="4381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74" name="任意多边形 373"/>
            <p:cNvSpPr/>
            <p:nvPr/>
          </p:nvSpPr>
          <p:spPr>
            <a:xfrm>
              <a:off x="6113" y="6456"/>
              <a:ext cx="5960" cy="2528"/>
            </a:xfrm>
            <a:custGeom>
              <a:avLst/>
              <a:gdLst>
                <a:gd name="connisteX0" fmla="*/ 3784600 w 3784600"/>
                <a:gd name="connsiteY0" fmla="*/ 1605280 h 1605280"/>
                <a:gd name="connisteX1" fmla="*/ 3366135 w 3784600"/>
                <a:gd name="connsiteY1" fmla="*/ 1352550 h 1605280"/>
                <a:gd name="connisteX2" fmla="*/ 2919095 w 3784600"/>
                <a:gd name="connsiteY2" fmla="*/ 681355 h 1605280"/>
                <a:gd name="connisteX3" fmla="*/ 2120900 w 3784600"/>
                <a:gd name="connsiteY3" fmla="*/ 281940 h 1605280"/>
                <a:gd name="connisteX4" fmla="*/ 894715 w 3784600"/>
                <a:gd name="connsiteY4" fmla="*/ 48260 h 1605280"/>
                <a:gd name="connisteX5" fmla="*/ 0 w 3784600"/>
                <a:gd name="connsiteY5" fmla="*/ 0 h 16052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3784600" h="1605280">
                  <a:moveTo>
                    <a:pt x="3784600" y="1605280"/>
                  </a:moveTo>
                  <a:cubicBezTo>
                    <a:pt x="3709670" y="1568450"/>
                    <a:pt x="3539490" y="1537335"/>
                    <a:pt x="3366135" y="1352550"/>
                  </a:cubicBezTo>
                  <a:cubicBezTo>
                    <a:pt x="3192780" y="1167765"/>
                    <a:pt x="3168015" y="895350"/>
                    <a:pt x="2919095" y="681355"/>
                  </a:cubicBezTo>
                  <a:cubicBezTo>
                    <a:pt x="2670175" y="467360"/>
                    <a:pt x="2526030" y="408305"/>
                    <a:pt x="2120900" y="281940"/>
                  </a:cubicBezTo>
                  <a:cubicBezTo>
                    <a:pt x="1715770" y="155575"/>
                    <a:pt x="1318895" y="104775"/>
                    <a:pt x="894715" y="48260"/>
                  </a:cubicBezTo>
                  <a:cubicBezTo>
                    <a:pt x="470535" y="-8255"/>
                    <a:pt x="154305" y="5080"/>
                    <a:pt x="0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外部高压配电结构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5390" y="1528445"/>
            <a:ext cx="9761220" cy="4928870"/>
            <a:chOff x="1914" y="2407"/>
            <a:chExt cx="15372" cy="7762"/>
          </a:xfrm>
        </p:grpSpPr>
        <p:grpSp>
          <p:nvGrpSpPr>
            <p:cNvPr id="386" name="组合 385"/>
            <p:cNvGrpSpPr/>
            <p:nvPr/>
          </p:nvGrpSpPr>
          <p:grpSpPr>
            <a:xfrm>
              <a:off x="2168" y="3102"/>
              <a:ext cx="5327" cy="6496"/>
              <a:chOff x="1628" y="2195"/>
              <a:chExt cx="5327" cy="6496"/>
            </a:xfrm>
          </p:grpSpPr>
          <p:grpSp>
            <p:nvGrpSpPr>
              <p:cNvPr id="381" name="组合 380"/>
              <p:cNvGrpSpPr/>
              <p:nvPr/>
            </p:nvGrpSpPr>
            <p:grpSpPr>
              <a:xfrm>
                <a:off x="1628" y="2195"/>
                <a:ext cx="5302" cy="6496"/>
                <a:chOff x="1628" y="2195"/>
                <a:chExt cx="5302" cy="6496"/>
              </a:xfrm>
            </p:grpSpPr>
            <p:sp>
              <p:nvSpPr>
                <p:cNvPr id="134" name="矩形 133"/>
                <p:cNvSpPr/>
                <p:nvPr/>
              </p:nvSpPr>
              <p:spPr>
                <a:xfrm>
                  <a:off x="1628" y="2195"/>
                  <a:ext cx="5302" cy="64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260" name="直接连接符 259"/>
                <p:cNvCxnSpPr/>
                <p:nvPr/>
              </p:nvCxnSpPr>
              <p:spPr>
                <a:xfrm>
                  <a:off x="2358" y="3836"/>
                  <a:ext cx="11" cy="1372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0" name="组合 199"/>
                <p:cNvGrpSpPr/>
                <p:nvPr/>
              </p:nvGrpSpPr>
              <p:grpSpPr>
                <a:xfrm>
                  <a:off x="2042" y="3065"/>
                  <a:ext cx="630" cy="780"/>
                  <a:chOff x="2042" y="3065"/>
                  <a:chExt cx="630" cy="780"/>
                </a:xfrm>
              </p:grpSpPr>
              <p:sp>
                <p:nvSpPr>
                  <p:cNvPr id="199" name="圆角矩形 198"/>
                  <p:cNvSpPr/>
                  <p:nvPr/>
                </p:nvSpPr>
                <p:spPr>
                  <a:xfrm>
                    <a:off x="2042" y="3065"/>
                    <a:ext cx="630" cy="781"/>
                  </a:xfrm>
                  <a:prstGeom prst="roundRect">
                    <a:avLst/>
                  </a:prstGeom>
                  <a:solidFill>
                    <a:srgbClr val="70BAE4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35" name="组合 134"/>
                  <p:cNvGrpSpPr/>
                  <p:nvPr/>
                </p:nvGrpSpPr>
                <p:grpSpPr>
                  <a:xfrm rot="0">
                    <a:off x="2134" y="3156"/>
                    <a:ext cx="446" cy="598"/>
                    <a:chOff x="2356" y="6447"/>
                    <a:chExt cx="1008" cy="2048"/>
                  </a:xfrm>
                </p:grpSpPr>
                <p:grpSp>
                  <p:nvGrpSpPr>
                    <p:cNvPr id="136" name="组合 135"/>
                    <p:cNvGrpSpPr/>
                    <p:nvPr/>
                  </p:nvGrpSpPr>
                  <p:grpSpPr>
                    <a:xfrm rot="0">
                      <a:off x="2356" y="64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37" name="直接连接符 13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直接连接符 13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9" name="组合 138"/>
                    <p:cNvGrpSpPr/>
                    <p:nvPr/>
                  </p:nvGrpSpPr>
                  <p:grpSpPr>
                    <a:xfrm rot="0">
                      <a:off x="2356" y="6926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0" name="直接连接符 13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直接连接符 14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" name="组合 141"/>
                    <p:cNvGrpSpPr/>
                    <p:nvPr/>
                  </p:nvGrpSpPr>
                  <p:grpSpPr>
                    <a:xfrm rot="0">
                      <a:off x="2356" y="7362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3" name="直接连接符 14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直接连接符 14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5" name="组合 144"/>
                    <p:cNvGrpSpPr/>
                    <p:nvPr/>
                  </p:nvGrpSpPr>
                  <p:grpSpPr>
                    <a:xfrm rot="0">
                      <a:off x="2356" y="780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6" name="直接连接符 14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直接连接符 14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" name="组合 147"/>
                    <p:cNvGrpSpPr/>
                    <p:nvPr/>
                  </p:nvGrpSpPr>
                  <p:grpSpPr>
                    <a:xfrm rot="0">
                      <a:off x="2356" y="82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9" name="直接连接符 14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直接连接符 14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01" name="组合 200"/>
                <p:cNvGrpSpPr/>
                <p:nvPr/>
              </p:nvGrpSpPr>
              <p:grpSpPr>
                <a:xfrm>
                  <a:off x="2042" y="4154"/>
                  <a:ext cx="630" cy="780"/>
                  <a:chOff x="2042" y="3065"/>
                  <a:chExt cx="630" cy="780"/>
                </a:xfrm>
              </p:grpSpPr>
              <p:sp>
                <p:nvSpPr>
                  <p:cNvPr id="202" name="圆角矩形 201"/>
                  <p:cNvSpPr/>
                  <p:nvPr/>
                </p:nvSpPr>
                <p:spPr>
                  <a:xfrm>
                    <a:off x="2042" y="3065"/>
                    <a:ext cx="630" cy="781"/>
                  </a:xfrm>
                  <a:prstGeom prst="roundRect">
                    <a:avLst/>
                  </a:prstGeom>
                  <a:solidFill>
                    <a:srgbClr val="70BAE4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03" name="组合 202"/>
                  <p:cNvGrpSpPr/>
                  <p:nvPr/>
                </p:nvGrpSpPr>
                <p:grpSpPr>
                  <a:xfrm rot="0">
                    <a:off x="2134" y="3156"/>
                    <a:ext cx="446" cy="598"/>
                    <a:chOff x="2356" y="6447"/>
                    <a:chExt cx="1008" cy="2048"/>
                  </a:xfrm>
                </p:grpSpPr>
                <p:grpSp>
                  <p:nvGrpSpPr>
                    <p:cNvPr id="204" name="组合 203"/>
                    <p:cNvGrpSpPr/>
                    <p:nvPr/>
                  </p:nvGrpSpPr>
                  <p:grpSpPr>
                    <a:xfrm rot="0">
                      <a:off x="2356" y="64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05" name="直接连接符 20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直接连接符 20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7" name="组合 206"/>
                    <p:cNvGrpSpPr/>
                    <p:nvPr/>
                  </p:nvGrpSpPr>
                  <p:grpSpPr>
                    <a:xfrm rot="0">
                      <a:off x="2356" y="6926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08" name="直接连接符 20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直接连接符 20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0" name="组合 209"/>
                    <p:cNvGrpSpPr/>
                    <p:nvPr/>
                  </p:nvGrpSpPr>
                  <p:grpSpPr>
                    <a:xfrm rot="0">
                      <a:off x="2356" y="7362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1" name="直接连接符 21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直接连接符 21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3" name="组合 212"/>
                    <p:cNvGrpSpPr/>
                    <p:nvPr/>
                  </p:nvGrpSpPr>
                  <p:grpSpPr>
                    <a:xfrm rot="0">
                      <a:off x="2356" y="780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4" name="直接连接符 21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直接连接符 21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6" name="组合 215"/>
                    <p:cNvGrpSpPr/>
                    <p:nvPr/>
                  </p:nvGrpSpPr>
                  <p:grpSpPr>
                    <a:xfrm rot="0">
                      <a:off x="2356" y="82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7" name="直接连接符 21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直接连接符 21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22" name="组合 221"/>
                <p:cNvGrpSpPr/>
                <p:nvPr/>
              </p:nvGrpSpPr>
              <p:grpSpPr>
                <a:xfrm>
                  <a:off x="2040" y="5208"/>
                  <a:ext cx="630" cy="780"/>
                  <a:chOff x="2042" y="3065"/>
                  <a:chExt cx="630" cy="780"/>
                </a:xfrm>
              </p:grpSpPr>
              <p:sp>
                <p:nvSpPr>
                  <p:cNvPr id="223" name="圆角矩形 222"/>
                  <p:cNvSpPr/>
                  <p:nvPr/>
                </p:nvSpPr>
                <p:spPr>
                  <a:xfrm>
                    <a:off x="2042" y="3065"/>
                    <a:ext cx="630" cy="781"/>
                  </a:xfrm>
                  <a:prstGeom prst="roundRect">
                    <a:avLst/>
                  </a:prstGeom>
                  <a:solidFill>
                    <a:srgbClr val="70BAE4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24" name="组合 223"/>
                  <p:cNvGrpSpPr/>
                  <p:nvPr/>
                </p:nvGrpSpPr>
                <p:grpSpPr>
                  <a:xfrm rot="0">
                    <a:off x="2134" y="3156"/>
                    <a:ext cx="446" cy="598"/>
                    <a:chOff x="2356" y="6447"/>
                    <a:chExt cx="1008" cy="2048"/>
                  </a:xfrm>
                </p:grpSpPr>
                <p:grpSp>
                  <p:nvGrpSpPr>
                    <p:cNvPr id="225" name="组合 224"/>
                    <p:cNvGrpSpPr/>
                    <p:nvPr/>
                  </p:nvGrpSpPr>
                  <p:grpSpPr>
                    <a:xfrm rot="0">
                      <a:off x="2356" y="64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26" name="直接连接符 22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直接连接符 22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8" name="组合 227"/>
                    <p:cNvGrpSpPr/>
                    <p:nvPr/>
                  </p:nvGrpSpPr>
                  <p:grpSpPr>
                    <a:xfrm rot="0">
                      <a:off x="2356" y="6926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29" name="直接连接符 22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直接连接符 22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1" name="组合 230"/>
                    <p:cNvGrpSpPr/>
                    <p:nvPr/>
                  </p:nvGrpSpPr>
                  <p:grpSpPr>
                    <a:xfrm rot="0">
                      <a:off x="2356" y="7362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32" name="直接连接符 23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直接连接符 23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4" name="组合 233"/>
                    <p:cNvGrpSpPr/>
                    <p:nvPr/>
                  </p:nvGrpSpPr>
                  <p:grpSpPr>
                    <a:xfrm rot="0">
                      <a:off x="2356" y="780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35" name="直接连接符 23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直接连接符 23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7" name="组合 236"/>
                    <p:cNvGrpSpPr/>
                    <p:nvPr/>
                  </p:nvGrpSpPr>
                  <p:grpSpPr>
                    <a:xfrm rot="0">
                      <a:off x="2356" y="82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38" name="直接连接符 23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直接连接符 23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61" name="直接连接符 260"/>
                <p:cNvCxnSpPr>
                  <a:stCxn id="242" idx="2"/>
                </p:cNvCxnSpPr>
                <p:nvPr/>
              </p:nvCxnSpPr>
              <p:spPr>
                <a:xfrm>
                  <a:off x="2335" y="8026"/>
                  <a:ext cx="8" cy="376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接连接符 261"/>
                <p:cNvCxnSpPr/>
                <p:nvPr/>
              </p:nvCxnSpPr>
              <p:spPr>
                <a:xfrm flipH="1">
                  <a:off x="2358" y="2490"/>
                  <a:ext cx="15" cy="57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接连接符 325"/>
                <p:cNvCxnSpPr/>
                <p:nvPr/>
              </p:nvCxnSpPr>
              <p:spPr>
                <a:xfrm>
                  <a:off x="2358" y="5990"/>
                  <a:ext cx="11" cy="1372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0" name="组合 269"/>
                <p:cNvGrpSpPr/>
                <p:nvPr/>
              </p:nvGrpSpPr>
              <p:grpSpPr>
                <a:xfrm>
                  <a:off x="2198" y="6214"/>
                  <a:ext cx="306" cy="498"/>
                  <a:chOff x="2228" y="6269"/>
                  <a:chExt cx="306" cy="498"/>
                </a:xfrm>
              </p:grpSpPr>
              <p:sp>
                <p:nvSpPr>
                  <p:cNvPr id="265" name="矩形 264"/>
                  <p:cNvSpPr/>
                  <p:nvPr/>
                </p:nvSpPr>
                <p:spPr>
                  <a:xfrm>
                    <a:off x="2228" y="6269"/>
                    <a:ext cx="306" cy="498"/>
                  </a:xfrm>
                  <a:prstGeom prst="rect">
                    <a:avLst/>
                  </a:prstGeom>
                  <a:noFill/>
                  <a:ln w="381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66" name="组合 265"/>
                  <p:cNvGrpSpPr/>
                  <p:nvPr/>
                </p:nvGrpSpPr>
                <p:grpSpPr>
                  <a:xfrm rot="240000">
                    <a:off x="2323" y="6298"/>
                    <a:ext cx="120" cy="435"/>
                    <a:chOff x="13625" y="1295"/>
                    <a:chExt cx="283" cy="749"/>
                  </a:xfrm>
                </p:grpSpPr>
                <p:sp>
                  <p:nvSpPr>
                    <p:cNvPr id="267" name="任意多边形 266"/>
                    <p:cNvSpPr/>
                    <p:nvPr/>
                  </p:nvSpPr>
                  <p:spPr>
                    <a:xfrm>
                      <a:off x="13625" y="1310"/>
                      <a:ext cx="200" cy="734"/>
                    </a:xfrm>
                    <a:custGeom>
                      <a:avLst/>
                      <a:gdLst>
                        <a:gd name="connisteX0" fmla="*/ 59201 w 126749"/>
                        <a:gd name="connsiteY0" fmla="*/ 0 h 466090"/>
                        <a:gd name="connisteX1" fmla="*/ 2051 w 126749"/>
                        <a:gd name="connsiteY1" fmla="*/ 85725 h 466090"/>
                        <a:gd name="connisteX2" fmla="*/ 21101 w 126749"/>
                        <a:gd name="connsiteY2" fmla="*/ 180975 h 466090"/>
                        <a:gd name="connisteX3" fmla="*/ 59201 w 126749"/>
                        <a:gd name="connsiteY3" fmla="*/ 209550 h 466090"/>
                        <a:gd name="connisteX4" fmla="*/ 106191 w 126749"/>
                        <a:gd name="connsiteY4" fmla="*/ 275590 h 466090"/>
                        <a:gd name="connisteX5" fmla="*/ 125241 w 126749"/>
                        <a:gd name="connsiteY5" fmla="*/ 361315 h 466090"/>
                        <a:gd name="connisteX6" fmla="*/ 78251 w 126749"/>
                        <a:gd name="connsiteY6" fmla="*/ 466090 h 46609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  <a:cxn ang="0">
                          <a:pos x="connisteX4" y="connsiteY4"/>
                        </a:cxn>
                        <a:cxn ang="0">
                          <a:pos x="connisteX5" y="connsiteY5"/>
                        </a:cxn>
                        <a:cxn ang="0">
                          <a:pos x="connisteX6" y="connsiteY6"/>
                        </a:cxn>
                      </a:cxnLst>
                      <a:rect l="l" t="t" r="r" b="b"/>
                      <a:pathLst>
                        <a:path w="126750" h="466090">
                          <a:moveTo>
                            <a:pt x="59201" y="0"/>
                          </a:moveTo>
                          <a:cubicBezTo>
                            <a:pt x="47136" y="15240"/>
                            <a:pt x="9671" y="49530"/>
                            <a:pt x="2051" y="85725"/>
                          </a:cubicBezTo>
                          <a:cubicBezTo>
                            <a:pt x="-5569" y="121920"/>
                            <a:pt x="9671" y="156210"/>
                            <a:pt x="21101" y="180975"/>
                          </a:cubicBezTo>
                          <a:cubicBezTo>
                            <a:pt x="32531" y="205740"/>
                            <a:pt x="42056" y="190500"/>
                            <a:pt x="59201" y="209550"/>
                          </a:cubicBezTo>
                          <a:cubicBezTo>
                            <a:pt x="76346" y="228600"/>
                            <a:pt x="92856" y="245110"/>
                            <a:pt x="106191" y="275590"/>
                          </a:cubicBezTo>
                          <a:cubicBezTo>
                            <a:pt x="119526" y="306070"/>
                            <a:pt x="130956" y="323215"/>
                            <a:pt x="125241" y="361315"/>
                          </a:cubicBezTo>
                          <a:cubicBezTo>
                            <a:pt x="119526" y="399415"/>
                            <a:pt x="87776" y="447040"/>
                            <a:pt x="78251" y="46609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68" name="任意多边形 267"/>
                    <p:cNvSpPr/>
                    <p:nvPr/>
                  </p:nvSpPr>
                  <p:spPr>
                    <a:xfrm>
                      <a:off x="13708" y="1295"/>
                      <a:ext cx="200" cy="749"/>
                    </a:xfrm>
                    <a:custGeom>
                      <a:avLst/>
                      <a:gdLst>
                        <a:gd name="connisteX0" fmla="*/ 15826 w 126905"/>
                        <a:gd name="connsiteY0" fmla="*/ 0 h 475615"/>
                        <a:gd name="connisteX1" fmla="*/ 6301 w 126905"/>
                        <a:gd name="connsiteY1" fmla="*/ 123825 h 475615"/>
                        <a:gd name="connisteX2" fmla="*/ 100916 w 126905"/>
                        <a:gd name="connsiteY2" fmla="*/ 266065 h 475615"/>
                        <a:gd name="connisteX3" fmla="*/ 119966 w 126905"/>
                        <a:gd name="connsiteY3" fmla="*/ 370840 h 475615"/>
                        <a:gd name="connisteX4" fmla="*/ 25351 w 126905"/>
                        <a:gd name="connsiteY4" fmla="*/ 475615 h 47561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  <a:cxn ang="0">
                          <a:pos x="connisteX4" y="connsiteY4"/>
                        </a:cxn>
                      </a:cxnLst>
                      <a:rect l="l" t="t" r="r" b="b"/>
                      <a:pathLst>
                        <a:path w="126906" h="475615">
                          <a:moveTo>
                            <a:pt x="15826" y="0"/>
                          </a:moveTo>
                          <a:cubicBezTo>
                            <a:pt x="12016" y="22225"/>
                            <a:pt x="-10844" y="70485"/>
                            <a:pt x="6301" y="123825"/>
                          </a:cubicBezTo>
                          <a:cubicBezTo>
                            <a:pt x="23446" y="177165"/>
                            <a:pt x="78056" y="216535"/>
                            <a:pt x="100916" y="266065"/>
                          </a:cubicBezTo>
                          <a:cubicBezTo>
                            <a:pt x="123776" y="315595"/>
                            <a:pt x="135206" y="328930"/>
                            <a:pt x="119966" y="370840"/>
                          </a:cubicBezTo>
                          <a:cubicBezTo>
                            <a:pt x="104726" y="412750"/>
                            <a:pt x="44401" y="456565"/>
                            <a:pt x="25351" y="4756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241" name="组合 240"/>
                <p:cNvGrpSpPr/>
                <p:nvPr/>
              </p:nvGrpSpPr>
              <p:grpSpPr>
                <a:xfrm>
                  <a:off x="2020" y="7245"/>
                  <a:ext cx="630" cy="780"/>
                  <a:chOff x="2042" y="3065"/>
                  <a:chExt cx="630" cy="780"/>
                </a:xfrm>
              </p:grpSpPr>
              <p:sp>
                <p:nvSpPr>
                  <p:cNvPr id="242" name="圆角矩形 241"/>
                  <p:cNvSpPr/>
                  <p:nvPr/>
                </p:nvSpPr>
                <p:spPr>
                  <a:xfrm>
                    <a:off x="2042" y="3065"/>
                    <a:ext cx="630" cy="781"/>
                  </a:xfrm>
                  <a:prstGeom prst="roundRect">
                    <a:avLst/>
                  </a:prstGeom>
                  <a:solidFill>
                    <a:srgbClr val="70BAE4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43" name="组合 242"/>
                  <p:cNvGrpSpPr/>
                  <p:nvPr/>
                </p:nvGrpSpPr>
                <p:grpSpPr>
                  <a:xfrm rot="0">
                    <a:off x="2134" y="3156"/>
                    <a:ext cx="446" cy="598"/>
                    <a:chOff x="2356" y="6447"/>
                    <a:chExt cx="1008" cy="2048"/>
                  </a:xfrm>
                </p:grpSpPr>
                <p:grpSp>
                  <p:nvGrpSpPr>
                    <p:cNvPr id="244" name="组合 243"/>
                    <p:cNvGrpSpPr/>
                    <p:nvPr/>
                  </p:nvGrpSpPr>
                  <p:grpSpPr>
                    <a:xfrm rot="0">
                      <a:off x="2356" y="64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45" name="直接连接符 24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" name="直接连接符 24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7" name="组合 246"/>
                    <p:cNvGrpSpPr/>
                    <p:nvPr/>
                  </p:nvGrpSpPr>
                  <p:grpSpPr>
                    <a:xfrm rot="0">
                      <a:off x="2356" y="6926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48" name="直接连接符 24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9" name="直接连接符 24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0" name="组合 249"/>
                    <p:cNvGrpSpPr/>
                    <p:nvPr/>
                  </p:nvGrpSpPr>
                  <p:grpSpPr>
                    <a:xfrm rot="0">
                      <a:off x="2356" y="7362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51" name="直接连接符 25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" name="直接连接符 25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3" name="组合 252"/>
                    <p:cNvGrpSpPr/>
                    <p:nvPr/>
                  </p:nvGrpSpPr>
                  <p:grpSpPr>
                    <a:xfrm rot="0">
                      <a:off x="2356" y="780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54" name="直接连接符 25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直接连接符 25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6" name="组合 255"/>
                    <p:cNvGrpSpPr/>
                    <p:nvPr/>
                  </p:nvGrpSpPr>
                  <p:grpSpPr>
                    <a:xfrm rot="0">
                      <a:off x="2356" y="8247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57" name="直接连接符 25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8" name="直接连接符 25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53" name="矩形 352"/>
                <p:cNvSpPr/>
                <p:nvPr/>
              </p:nvSpPr>
              <p:spPr>
                <a:xfrm>
                  <a:off x="3629" y="4154"/>
                  <a:ext cx="2482" cy="243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/>
                    <a:t>BMU</a:t>
                  </a:r>
                  <a:endParaRPr lang="en-US" altLang="zh-CN"/>
                </a:p>
              </p:txBody>
            </p:sp>
          </p:grpSp>
          <p:cxnSp>
            <p:nvCxnSpPr>
              <p:cNvPr id="272" name="直接连接符 271"/>
              <p:cNvCxnSpPr/>
              <p:nvPr/>
            </p:nvCxnSpPr>
            <p:spPr>
              <a:xfrm flipH="1">
                <a:off x="2343" y="2518"/>
                <a:ext cx="46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flipH="1" flipV="1">
                <a:off x="2333" y="8372"/>
                <a:ext cx="4597" cy="1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7450" y="2407"/>
              <a:ext cx="9837" cy="7612"/>
              <a:chOff x="6910" y="1500"/>
              <a:chExt cx="9837" cy="7612"/>
            </a:xfrm>
          </p:grpSpPr>
          <p:cxnSp>
            <p:nvCxnSpPr>
              <p:cNvPr id="275" name="直接连接符 274"/>
              <p:cNvCxnSpPr/>
              <p:nvPr/>
            </p:nvCxnSpPr>
            <p:spPr>
              <a:xfrm flipH="1">
                <a:off x="11089" y="2233"/>
                <a:ext cx="46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/>
              <p:cNvCxnSpPr/>
              <p:nvPr/>
            </p:nvCxnSpPr>
            <p:spPr>
              <a:xfrm flipH="1" flipV="1">
                <a:off x="12425" y="3447"/>
                <a:ext cx="4226" cy="11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 flipH="1" flipV="1">
                <a:off x="11970" y="3128"/>
                <a:ext cx="483" cy="12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91" name="组合 290"/>
              <p:cNvGrpSpPr/>
              <p:nvPr/>
            </p:nvGrpSpPr>
            <p:grpSpPr>
              <a:xfrm rot="0">
                <a:off x="10987" y="2602"/>
                <a:ext cx="528" cy="524"/>
                <a:chOff x="8794" y="6370"/>
                <a:chExt cx="528" cy="524"/>
              </a:xfrm>
            </p:grpSpPr>
            <p:sp>
              <p:nvSpPr>
                <p:cNvPr id="280" name="矩形 279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281" name="任意多边形 280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 281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7" name="任意多边形 286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8" name="任意多边形 287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9" name="任意多边形 288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2" name="组合 291"/>
              <p:cNvGrpSpPr/>
              <p:nvPr/>
            </p:nvGrpSpPr>
            <p:grpSpPr>
              <a:xfrm rot="0">
                <a:off x="11910" y="3556"/>
                <a:ext cx="528" cy="524"/>
                <a:chOff x="8794" y="6370"/>
                <a:chExt cx="528" cy="524"/>
              </a:xfrm>
            </p:grpSpPr>
            <p:sp>
              <p:nvSpPr>
                <p:cNvPr id="293" name="矩形 292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294" name="任意多边形 293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5" name="任意多边形 294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6" name="任意多边形 295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7" name="任意多边形 296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8" name="任意多边形 297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9" name="组合 298"/>
              <p:cNvGrpSpPr/>
              <p:nvPr/>
            </p:nvGrpSpPr>
            <p:grpSpPr>
              <a:xfrm rot="0">
                <a:off x="11909" y="4601"/>
                <a:ext cx="528" cy="524"/>
                <a:chOff x="8794" y="6370"/>
                <a:chExt cx="528" cy="524"/>
              </a:xfrm>
            </p:grpSpPr>
            <p:sp>
              <p:nvSpPr>
                <p:cNvPr id="300" name="矩形 299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301" name="任意多边形 300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 301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3" name="任意多边形 302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4" name="任意多边形 303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5" name="任意多边形 304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06" name="直接连接符 305"/>
              <p:cNvCxnSpPr/>
              <p:nvPr/>
            </p:nvCxnSpPr>
            <p:spPr>
              <a:xfrm flipH="1">
                <a:off x="12002" y="4230"/>
                <a:ext cx="419" cy="13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>
                <a:off x="8211" y="2505"/>
                <a:ext cx="1" cy="30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flipH="1">
                <a:off x="8217" y="3438"/>
                <a:ext cx="3787" cy="1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 flipH="1">
                <a:off x="8198" y="5492"/>
                <a:ext cx="2892" cy="1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14" name="组合 313"/>
              <p:cNvGrpSpPr/>
              <p:nvPr/>
            </p:nvGrpSpPr>
            <p:grpSpPr>
              <a:xfrm rot="0">
                <a:off x="10982" y="5610"/>
                <a:ext cx="528" cy="524"/>
                <a:chOff x="8794" y="6370"/>
                <a:chExt cx="528" cy="524"/>
              </a:xfrm>
            </p:grpSpPr>
            <p:sp>
              <p:nvSpPr>
                <p:cNvPr id="315" name="矩形 314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316" name="任意多边形 315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7" name="任意多边形 316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8" name="任意多边形 317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9" name="任意多边形 318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0" name="任意多边形 319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21" name="直接连接符 320"/>
              <p:cNvCxnSpPr/>
              <p:nvPr/>
            </p:nvCxnSpPr>
            <p:spPr>
              <a:xfrm flipH="1" flipV="1">
                <a:off x="11526" y="5476"/>
                <a:ext cx="2677" cy="1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/>
              <p:nvPr/>
            </p:nvCxnSpPr>
            <p:spPr>
              <a:xfrm flipH="1" flipV="1">
                <a:off x="11492" y="2496"/>
                <a:ext cx="2708" cy="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/>
              <p:nvPr/>
            </p:nvCxnSpPr>
            <p:spPr>
              <a:xfrm>
                <a:off x="14188" y="2505"/>
                <a:ext cx="15" cy="9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/>
              <p:cNvCxnSpPr/>
              <p:nvPr/>
            </p:nvCxnSpPr>
            <p:spPr>
              <a:xfrm>
                <a:off x="14188" y="4528"/>
                <a:ext cx="15" cy="9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矩形 324"/>
              <p:cNvSpPr/>
              <p:nvPr/>
            </p:nvSpPr>
            <p:spPr>
              <a:xfrm>
                <a:off x="8775" y="5299"/>
                <a:ext cx="954" cy="35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27" name="直接连接符 326"/>
              <p:cNvCxnSpPr/>
              <p:nvPr/>
            </p:nvCxnSpPr>
            <p:spPr>
              <a:xfrm flipH="1">
                <a:off x="12001" y="8065"/>
                <a:ext cx="450" cy="7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28" name="组合 327"/>
              <p:cNvGrpSpPr/>
              <p:nvPr/>
            </p:nvGrpSpPr>
            <p:grpSpPr>
              <a:xfrm rot="0">
                <a:off x="11923" y="8506"/>
                <a:ext cx="528" cy="524"/>
                <a:chOff x="8794" y="6370"/>
                <a:chExt cx="528" cy="524"/>
              </a:xfrm>
            </p:grpSpPr>
            <p:sp>
              <p:nvSpPr>
                <p:cNvPr id="329" name="矩形 328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330" name="任意多边形 329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1" name="任意多边形 330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2" name="任意多边形 331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3" name="任意多边形 332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4" name="任意多边形 333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35" name="直接连接符 334"/>
              <p:cNvCxnSpPr/>
              <p:nvPr/>
            </p:nvCxnSpPr>
            <p:spPr>
              <a:xfrm flipH="1" flipV="1">
                <a:off x="12438" y="8387"/>
                <a:ext cx="4263" cy="1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flipH="1" flipV="1">
                <a:off x="14173" y="7452"/>
                <a:ext cx="2482" cy="1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flipH="1">
                <a:off x="14188" y="7461"/>
                <a:ext cx="15" cy="94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文本框 338"/>
              <p:cNvSpPr txBox="1"/>
              <p:nvPr/>
            </p:nvSpPr>
            <p:spPr>
              <a:xfrm>
                <a:off x="8548" y="1713"/>
                <a:ext cx="140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预充电阻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40" name="文本框 339"/>
              <p:cNvSpPr txBox="1"/>
              <p:nvPr/>
            </p:nvSpPr>
            <p:spPr>
              <a:xfrm>
                <a:off x="8406" y="4774"/>
                <a:ext cx="196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充电预充电阻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41" name="文本框 340"/>
              <p:cNvSpPr txBox="1"/>
              <p:nvPr/>
            </p:nvSpPr>
            <p:spPr>
              <a:xfrm>
                <a:off x="8211" y="7476"/>
                <a:ext cx="252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漏电、电流</a:t>
                </a:r>
                <a:r>
                  <a:rPr lang="zh-CN" altLang="en-US" sz="1400">
                    <a:sym typeface="+mn-ea"/>
                  </a:rPr>
                  <a:t>传感器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42" name="文本框 341"/>
              <p:cNvSpPr txBox="1"/>
              <p:nvPr/>
            </p:nvSpPr>
            <p:spPr>
              <a:xfrm>
                <a:off x="15752" y="2817"/>
                <a:ext cx="987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输出</a:t>
                </a:r>
                <a:r>
                  <a:rPr lang="en-US" altLang="zh-CN" sz="1400">
                    <a:sym typeface="+mn-ea"/>
                  </a:rPr>
                  <a:t>+</a:t>
                </a:r>
                <a:endParaRPr lang="en-US" altLang="zh-CN" sz="1400">
                  <a:sym typeface="+mn-ea"/>
                </a:endParaRPr>
              </a:p>
            </p:txBody>
          </p:sp>
          <p:sp>
            <p:nvSpPr>
              <p:cNvPr id="343" name="文本框 342"/>
              <p:cNvSpPr txBox="1"/>
              <p:nvPr/>
            </p:nvSpPr>
            <p:spPr>
              <a:xfrm>
                <a:off x="15790" y="6853"/>
                <a:ext cx="934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输出</a:t>
                </a:r>
                <a:r>
                  <a:rPr lang="en-US" altLang="zh-CN" sz="1400">
                    <a:sym typeface="+mn-ea"/>
                  </a:rPr>
                  <a:t>-</a:t>
                </a:r>
                <a:endParaRPr lang="en-US" altLang="zh-CN" sz="1400">
                  <a:sym typeface="+mn-ea"/>
                </a:endParaRPr>
              </a:p>
            </p:txBody>
          </p:sp>
          <p:sp>
            <p:nvSpPr>
              <p:cNvPr id="344" name="文本框 343"/>
              <p:cNvSpPr txBox="1"/>
              <p:nvPr/>
            </p:nvSpPr>
            <p:spPr>
              <a:xfrm>
                <a:off x="15760" y="3902"/>
                <a:ext cx="987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快充</a:t>
                </a:r>
                <a:r>
                  <a:rPr lang="en-US" altLang="zh-CN" sz="1400">
                    <a:sym typeface="+mn-ea"/>
                  </a:rPr>
                  <a:t>+</a:t>
                </a:r>
                <a:endParaRPr lang="en-US" altLang="zh-CN" sz="1400">
                  <a:sym typeface="+mn-ea"/>
                </a:endParaRPr>
              </a:p>
            </p:txBody>
          </p:sp>
          <p:sp>
            <p:nvSpPr>
              <p:cNvPr id="345" name="文本框 344"/>
              <p:cNvSpPr txBox="1"/>
              <p:nvPr/>
            </p:nvSpPr>
            <p:spPr>
              <a:xfrm>
                <a:off x="15775" y="7802"/>
                <a:ext cx="934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快充</a:t>
                </a:r>
                <a:r>
                  <a:rPr lang="en-US" altLang="zh-CN" sz="1400">
                    <a:sym typeface="+mn-ea"/>
                  </a:rPr>
                  <a:t>-</a:t>
                </a:r>
                <a:endParaRPr lang="en-US" altLang="zh-CN" sz="1400">
                  <a:sym typeface="+mn-ea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>
              <a:xfrm>
                <a:off x="10960" y="2089"/>
                <a:ext cx="669" cy="1118"/>
              </a:xfrm>
              <a:prstGeom prst="rect">
                <a:avLst/>
              </a:prstGeom>
              <a:noFill/>
              <a:ln w="19050"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9" name="矩形 348"/>
              <p:cNvSpPr/>
              <p:nvPr/>
            </p:nvSpPr>
            <p:spPr>
              <a:xfrm>
                <a:off x="11886" y="3006"/>
                <a:ext cx="669" cy="1118"/>
              </a:xfrm>
              <a:prstGeom prst="rect">
                <a:avLst/>
              </a:prstGeom>
              <a:noFill/>
              <a:ln w="19050"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11895" y="4170"/>
                <a:ext cx="669" cy="1118"/>
              </a:xfrm>
              <a:prstGeom prst="rect">
                <a:avLst/>
              </a:prstGeom>
              <a:noFill/>
              <a:ln w="19050"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10960" y="5096"/>
                <a:ext cx="669" cy="1118"/>
              </a:xfrm>
              <a:prstGeom prst="rect">
                <a:avLst/>
              </a:prstGeom>
              <a:noFill/>
              <a:ln w="19050"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2" name="矩形 351"/>
              <p:cNvSpPr/>
              <p:nvPr/>
            </p:nvSpPr>
            <p:spPr>
              <a:xfrm>
                <a:off x="11908" y="7994"/>
                <a:ext cx="669" cy="1118"/>
              </a:xfrm>
              <a:prstGeom prst="rect">
                <a:avLst/>
              </a:prstGeom>
              <a:noFill/>
              <a:ln w="19050"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6" name="文本框 375"/>
              <p:cNvSpPr txBox="1"/>
              <p:nvPr/>
            </p:nvSpPr>
            <p:spPr>
              <a:xfrm>
                <a:off x="10542" y="1500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预充接触器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77" name="文本框 376"/>
              <p:cNvSpPr txBox="1"/>
              <p:nvPr/>
            </p:nvSpPr>
            <p:spPr>
              <a:xfrm>
                <a:off x="12577" y="2882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正极</a:t>
                </a:r>
                <a:r>
                  <a:rPr lang="zh-CN" altLang="en-US" sz="1400">
                    <a:sym typeface="+mn-ea"/>
                  </a:rPr>
                  <a:t>接触器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78" name="文本框 377"/>
              <p:cNvSpPr txBox="1"/>
              <p:nvPr/>
            </p:nvSpPr>
            <p:spPr>
              <a:xfrm>
                <a:off x="12577" y="400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快充</a:t>
                </a:r>
                <a:r>
                  <a:rPr lang="zh-CN" altLang="en-US" sz="1400">
                    <a:sym typeface="+mn-ea"/>
                  </a:rPr>
                  <a:t>接触器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79" name="文本框 378"/>
              <p:cNvSpPr txBox="1"/>
              <p:nvPr/>
            </p:nvSpPr>
            <p:spPr>
              <a:xfrm>
                <a:off x="11736" y="5731"/>
                <a:ext cx="224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快充预充</a:t>
                </a:r>
                <a:r>
                  <a:rPr lang="zh-CN" altLang="en-US" sz="1400">
                    <a:sym typeface="+mn-ea"/>
                  </a:rPr>
                  <a:t>接触器</a:t>
                </a:r>
                <a:endParaRPr lang="zh-CN" altLang="en-US" sz="1400">
                  <a:sym typeface="+mn-ea"/>
                </a:endParaRPr>
              </a:p>
            </p:txBody>
          </p:sp>
          <p:sp>
            <p:nvSpPr>
              <p:cNvPr id="380" name="文本框 379"/>
              <p:cNvSpPr txBox="1"/>
              <p:nvPr/>
            </p:nvSpPr>
            <p:spPr>
              <a:xfrm>
                <a:off x="11522" y="7432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>
                    <a:sym typeface="+mn-ea"/>
                  </a:rPr>
                  <a:t>负极</a:t>
                </a:r>
                <a:r>
                  <a:rPr lang="zh-CN" altLang="en-US" sz="1400">
                    <a:sym typeface="+mn-ea"/>
                  </a:rPr>
                  <a:t>接触器</a:t>
                </a:r>
                <a:endParaRPr lang="zh-CN" altLang="en-US" sz="1400">
                  <a:sym typeface="+mn-ea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>
              <a:xfrm flipH="1" flipV="1">
                <a:off x="6910" y="2505"/>
                <a:ext cx="4226" cy="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直接连接符 383"/>
              <p:cNvCxnSpPr/>
              <p:nvPr/>
            </p:nvCxnSpPr>
            <p:spPr>
              <a:xfrm flipH="1" flipV="1">
                <a:off x="6919" y="8396"/>
                <a:ext cx="5113" cy="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 flipH="1" flipV="1">
                <a:off x="12425" y="4500"/>
                <a:ext cx="4210" cy="8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>
                <a:off x="8217" y="4491"/>
                <a:ext cx="3787" cy="1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11058" y="5208"/>
                <a:ext cx="46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4" name="矩形 273"/>
              <p:cNvSpPr/>
              <p:nvPr/>
            </p:nvSpPr>
            <p:spPr>
              <a:xfrm>
                <a:off x="8775" y="2322"/>
                <a:ext cx="954" cy="35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38" name="矩形 337"/>
              <p:cNvSpPr/>
              <p:nvPr/>
            </p:nvSpPr>
            <p:spPr>
              <a:xfrm>
                <a:off x="8630" y="8109"/>
                <a:ext cx="1245" cy="58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914" y="2407"/>
              <a:ext cx="15281" cy="7762"/>
            </a:xfrm>
            <a:prstGeom prst="rect">
              <a:avLst/>
            </a:prstGeom>
            <a:noFill/>
            <a:ln w="19050"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85" y="2513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sym typeface="+mn-ea"/>
                </a:rPr>
                <a:t>高压电池包</a:t>
              </a:r>
              <a:endParaRPr lang="zh-CN" altLang="en-US" b="1">
                <a:sym typeface="+mn-ea"/>
              </a:endParaRPr>
            </a:p>
          </p:txBody>
        </p:sp>
        <p:grpSp>
          <p:nvGrpSpPr>
            <p:cNvPr id="375" name="组合 374"/>
            <p:cNvGrpSpPr/>
            <p:nvPr/>
          </p:nvGrpSpPr>
          <p:grpSpPr>
            <a:xfrm>
              <a:off x="6628" y="3581"/>
              <a:ext cx="5991" cy="6312"/>
              <a:chOff x="6082" y="2672"/>
              <a:chExt cx="5991" cy="6312"/>
            </a:xfrm>
          </p:grpSpPr>
          <p:grpSp>
            <p:nvGrpSpPr>
              <p:cNvPr id="373" name="组合 372"/>
              <p:cNvGrpSpPr/>
              <p:nvPr/>
            </p:nvGrpSpPr>
            <p:grpSpPr>
              <a:xfrm>
                <a:off x="6082" y="2672"/>
                <a:ext cx="5991" cy="5867"/>
                <a:chOff x="6082" y="2672"/>
                <a:chExt cx="5991" cy="5867"/>
              </a:xfrm>
            </p:grpSpPr>
            <p:sp>
              <p:nvSpPr>
                <p:cNvPr id="360" name="任意多边形 359"/>
                <p:cNvSpPr/>
                <p:nvPr/>
              </p:nvSpPr>
              <p:spPr>
                <a:xfrm>
                  <a:off x="6113" y="2672"/>
                  <a:ext cx="4874" cy="1853"/>
                </a:xfrm>
                <a:custGeom>
                  <a:avLst/>
                  <a:gdLst>
                    <a:gd name="connisteX0" fmla="*/ 3084195 w 3084195"/>
                    <a:gd name="connsiteY0" fmla="*/ 0 h 1186815"/>
                    <a:gd name="connisteX1" fmla="*/ 963295 w 3084195"/>
                    <a:gd name="connsiteY1" fmla="*/ 194310 h 1186815"/>
                    <a:gd name="connisteX2" fmla="*/ 583565 w 3084195"/>
                    <a:gd name="connsiteY2" fmla="*/ 1021715 h 1186815"/>
                    <a:gd name="connisteX3" fmla="*/ 0 w 3084195"/>
                    <a:gd name="connsiteY3" fmla="*/ 1186815 h 118681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084195" h="1186815">
                      <a:moveTo>
                        <a:pt x="3084195" y="0"/>
                      </a:moveTo>
                      <a:cubicBezTo>
                        <a:pt x="2667635" y="22225"/>
                        <a:pt x="1463675" y="-10160"/>
                        <a:pt x="963295" y="194310"/>
                      </a:cubicBezTo>
                      <a:cubicBezTo>
                        <a:pt x="462915" y="398780"/>
                        <a:pt x="775970" y="822960"/>
                        <a:pt x="583565" y="1021715"/>
                      </a:cubicBezTo>
                      <a:cubicBezTo>
                        <a:pt x="391160" y="1220470"/>
                        <a:pt x="109220" y="1170305"/>
                        <a:pt x="0" y="1186815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2" name="任意多边形 361"/>
                <p:cNvSpPr/>
                <p:nvPr/>
              </p:nvSpPr>
              <p:spPr>
                <a:xfrm>
                  <a:off x="6128" y="3085"/>
                  <a:ext cx="5011" cy="1655"/>
                </a:xfrm>
                <a:custGeom>
                  <a:avLst/>
                  <a:gdLst>
                    <a:gd name="connisteX0" fmla="*/ 3181985 w 3181985"/>
                    <a:gd name="connsiteY0" fmla="*/ 0 h 1050925"/>
                    <a:gd name="connisteX1" fmla="*/ 1060450 w 3181985"/>
                    <a:gd name="connsiteY1" fmla="*/ 213995 h 1050925"/>
                    <a:gd name="connisteX2" fmla="*/ 690880 w 3181985"/>
                    <a:gd name="connsiteY2" fmla="*/ 885190 h 1050925"/>
                    <a:gd name="connisteX3" fmla="*/ 0 w 3181985"/>
                    <a:gd name="connsiteY3" fmla="*/ 1050925 h 105092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181985" h="1050925">
                      <a:moveTo>
                        <a:pt x="3181985" y="0"/>
                      </a:moveTo>
                      <a:cubicBezTo>
                        <a:pt x="2764790" y="29210"/>
                        <a:pt x="1558925" y="36830"/>
                        <a:pt x="1060450" y="213995"/>
                      </a:cubicBezTo>
                      <a:cubicBezTo>
                        <a:pt x="561975" y="391160"/>
                        <a:pt x="902970" y="717550"/>
                        <a:pt x="690880" y="885190"/>
                      </a:cubicBezTo>
                      <a:cubicBezTo>
                        <a:pt x="478790" y="1052830"/>
                        <a:pt x="130810" y="1031240"/>
                        <a:pt x="0" y="1050925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3" name="任意多边形 362"/>
                <p:cNvSpPr/>
                <p:nvPr/>
              </p:nvSpPr>
              <p:spPr>
                <a:xfrm>
                  <a:off x="6113" y="3604"/>
                  <a:ext cx="5776" cy="1411"/>
                </a:xfrm>
                <a:custGeom>
                  <a:avLst/>
                  <a:gdLst>
                    <a:gd name="connisteX0" fmla="*/ 3667760 w 3667760"/>
                    <a:gd name="connsiteY0" fmla="*/ 979 h 895694"/>
                    <a:gd name="connisteX1" fmla="*/ 1313180 w 3667760"/>
                    <a:gd name="connsiteY1" fmla="*/ 98134 h 895694"/>
                    <a:gd name="connisteX2" fmla="*/ 943610 w 3667760"/>
                    <a:gd name="connsiteY2" fmla="*/ 672174 h 895694"/>
                    <a:gd name="connisteX3" fmla="*/ 0 w 3667760"/>
                    <a:gd name="connsiteY3" fmla="*/ 895694 h 895694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667760" h="895695">
                      <a:moveTo>
                        <a:pt x="3667760" y="980"/>
                      </a:moveTo>
                      <a:cubicBezTo>
                        <a:pt x="3204210" y="9235"/>
                        <a:pt x="1858010" y="-35850"/>
                        <a:pt x="1313180" y="98135"/>
                      </a:cubicBezTo>
                      <a:cubicBezTo>
                        <a:pt x="768350" y="232120"/>
                        <a:pt x="1206500" y="512790"/>
                        <a:pt x="943610" y="672175"/>
                      </a:cubicBezTo>
                      <a:cubicBezTo>
                        <a:pt x="680720" y="831560"/>
                        <a:pt x="181610" y="862675"/>
                        <a:pt x="0" y="895695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4" name="任意多边形 363"/>
                <p:cNvSpPr/>
                <p:nvPr/>
              </p:nvSpPr>
              <p:spPr>
                <a:xfrm>
                  <a:off x="6082" y="3988"/>
                  <a:ext cx="5976" cy="1227"/>
                </a:xfrm>
                <a:custGeom>
                  <a:avLst/>
                  <a:gdLst>
                    <a:gd name="connisteX0" fmla="*/ 3794760 w 3794760"/>
                    <a:gd name="connsiteY0" fmla="*/ 29585 h 778885"/>
                    <a:gd name="connisteX1" fmla="*/ 1508125 w 3794760"/>
                    <a:gd name="connsiteY1" fmla="*/ 58795 h 778885"/>
                    <a:gd name="connisteX2" fmla="*/ 1177290 w 3794760"/>
                    <a:gd name="connsiteY2" fmla="*/ 574415 h 778885"/>
                    <a:gd name="connisteX3" fmla="*/ 0 w 3794760"/>
                    <a:gd name="connsiteY3" fmla="*/ 778885 h 77888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794760" h="778886">
                      <a:moveTo>
                        <a:pt x="3794760" y="29586"/>
                      </a:moveTo>
                      <a:cubicBezTo>
                        <a:pt x="3343910" y="25141"/>
                        <a:pt x="2031365" y="-50424"/>
                        <a:pt x="1508125" y="58796"/>
                      </a:cubicBezTo>
                      <a:cubicBezTo>
                        <a:pt x="984885" y="168016"/>
                        <a:pt x="1478915" y="430271"/>
                        <a:pt x="1177290" y="574416"/>
                      </a:cubicBezTo>
                      <a:cubicBezTo>
                        <a:pt x="875665" y="718561"/>
                        <a:pt x="228600" y="748406"/>
                        <a:pt x="0" y="778886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5" name="任意多边形 364"/>
                <p:cNvSpPr/>
                <p:nvPr/>
              </p:nvSpPr>
              <p:spPr>
                <a:xfrm>
                  <a:off x="6113" y="4644"/>
                  <a:ext cx="5792" cy="816"/>
                </a:xfrm>
                <a:custGeom>
                  <a:avLst/>
                  <a:gdLst>
                    <a:gd name="connisteX0" fmla="*/ 3677920 w 3677920"/>
                    <a:gd name="connsiteY0" fmla="*/ 2307 h 517927"/>
                    <a:gd name="connisteX1" fmla="*/ 1644015 w 3677920"/>
                    <a:gd name="connsiteY1" fmla="*/ 50567 h 517927"/>
                    <a:gd name="connisteX2" fmla="*/ 1352550 w 3677920"/>
                    <a:gd name="connsiteY2" fmla="*/ 362352 h 517927"/>
                    <a:gd name="connisteX3" fmla="*/ 0 w 3677920"/>
                    <a:gd name="connsiteY3" fmla="*/ 517927 h 517927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677920" h="517927">
                      <a:moveTo>
                        <a:pt x="3677920" y="2307"/>
                      </a:moveTo>
                      <a:cubicBezTo>
                        <a:pt x="3277235" y="5482"/>
                        <a:pt x="2108835" y="-21188"/>
                        <a:pt x="1644015" y="50567"/>
                      </a:cubicBezTo>
                      <a:cubicBezTo>
                        <a:pt x="1179195" y="122322"/>
                        <a:pt x="1681480" y="269007"/>
                        <a:pt x="1352550" y="362352"/>
                      </a:cubicBezTo>
                      <a:cubicBezTo>
                        <a:pt x="1023620" y="455697"/>
                        <a:pt x="264795" y="493162"/>
                        <a:pt x="0" y="5179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7" name="任意多边形 366"/>
                <p:cNvSpPr/>
                <p:nvPr/>
              </p:nvSpPr>
              <p:spPr>
                <a:xfrm>
                  <a:off x="6097" y="5092"/>
                  <a:ext cx="5976" cy="598"/>
                </a:xfrm>
                <a:custGeom>
                  <a:avLst/>
                  <a:gdLst>
                    <a:gd name="connisteX0" fmla="*/ 3794760 w 3794760"/>
                    <a:gd name="connsiteY0" fmla="*/ 0 h 379730"/>
                    <a:gd name="connisteX1" fmla="*/ 1838960 w 3794760"/>
                    <a:gd name="connsiteY1" fmla="*/ 78105 h 379730"/>
                    <a:gd name="connisteX2" fmla="*/ 1362710 w 3794760"/>
                    <a:gd name="connsiteY2" fmla="*/ 311150 h 379730"/>
                    <a:gd name="connisteX3" fmla="*/ 0 w 3794760"/>
                    <a:gd name="connsiteY3" fmla="*/ 379730 h 37973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794760" h="379730">
                      <a:moveTo>
                        <a:pt x="3794760" y="0"/>
                      </a:moveTo>
                      <a:cubicBezTo>
                        <a:pt x="3413125" y="10795"/>
                        <a:pt x="2325370" y="15875"/>
                        <a:pt x="1838960" y="78105"/>
                      </a:cubicBezTo>
                      <a:cubicBezTo>
                        <a:pt x="1352550" y="140335"/>
                        <a:pt x="1730375" y="250825"/>
                        <a:pt x="1362710" y="311150"/>
                      </a:cubicBezTo>
                      <a:cubicBezTo>
                        <a:pt x="995045" y="371475"/>
                        <a:pt x="262890" y="370840"/>
                        <a:pt x="0" y="379730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9" name="任意多边形 368"/>
                <p:cNvSpPr/>
                <p:nvPr/>
              </p:nvSpPr>
              <p:spPr>
                <a:xfrm>
                  <a:off x="6113" y="6088"/>
                  <a:ext cx="5026" cy="0"/>
                </a:xfrm>
                <a:custGeom>
                  <a:avLst/>
                  <a:gdLst>
                    <a:gd name="connisteX0" fmla="*/ 3191510 w 3191510"/>
                    <a:gd name="connsiteY0" fmla="*/ 0 h 0"/>
                    <a:gd name="connisteX1" fmla="*/ 0 w 3191510"/>
                    <a:gd name="connsiteY1" fmla="*/ 0 h 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</a:cxnLst>
                  <a:rect l="l" t="t" r="r" b="b"/>
                  <a:pathLst>
                    <a:path w="3191510">
                      <a:moveTo>
                        <a:pt x="3191510" y="0"/>
                      </a:moveTo>
                      <a:cubicBezTo>
                        <a:pt x="2127885" y="0"/>
                        <a:pt x="1063625" y="0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70" name="任意多边形 369"/>
                <p:cNvSpPr/>
                <p:nvPr/>
              </p:nvSpPr>
              <p:spPr>
                <a:xfrm>
                  <a:off x="6097" y="5642"/>
                  <a:ext cx="4858" cy="262"/>
                </a:xfrm>
                <a:custGeom>
                  <a:avLst/>
                  <a:gdLst>
                    <a:gd name="connisteX0" fmla="*/ 3084830 w 3084830"/>
                    <a:gd name="connsiteY0" fmla="*/ 11029 h 166604"/>
                    <a:gd name="connisteX1" fmla="*/ 2481580 w 3084830"/>
                    <a:gd name="connsiteY1" fmla="*/ 11029 h 166604"/>
                    <a:gd name="connisteX2" fmla="*/ 1878330 w 3084830"/>
                    <a:gd name="connsiteY2" fmla="*/ 127869 h 166604"/>
                    <a:gd name="connisteX3" fmla="*/ 0 w 3084830"/>
                    <a:gd name="connsiteY3" fmla="*/ 166604 h 166604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084830" h="166605">
                      <a:moveTo>
                        <a:pt x="3084830" y="11030"/>
                      </a:moveTo>
                      <a:cubicBezTo>
                        <a:pt x="2976245" y="8490"/>
                        <a:pt x="2722880" y="-12465"/>
                        <a:pt x="2481580" y="11030"/>
                      </a:cubicBezTo>
                      <a:cubicBezTo>
                        <a:pt x="2240280" y="34525"/>
                        <a:pt x="2374900" y="96755"/>
                        <a:pt x="1878330" y="127870"/>
                      </a:cubicBezTo>
                      <a:cubicBezTo>
                        <a:pt x="1381760" y="158985"/>
                        <a:pt x="363855" y="160890"/>
                        <a:pt x="0" y="166605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71" name="任意多边形 370"/>
                <p:cNvSpPr/>
                <p:nvPr/>
              </p:nvSpPr>
              <p:spPr>
                <a:xfrm>
                  <a:off x="6082" y="6257"/>
                  <a:ext cx="5823" cy="2283"/>
                </a:xfrm>
                <a:custGeom>
                  <a:avLst/>
                  <a:gdLst>
                    <a:gd name="connisteX0" fmla="*/ 3697605 w 3697605"/>
                    <a:gd name="connsiteY0" fmla="*/ 1449705 h 1449705"/>
                    <a:gd name="connisteX1" fmla="*/ 2442210 w 3697605"/>
                    <a:gd name="connsiteY1" fmla="*/ 330835 h 1449705"/>
                    <a:gd name="connisteX2" fmla="*/ 0 w 3697605"/>
                    <a:gd name="connsiteY2" fmla="*/ 0 h 144970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3697605" h="1449705">
                      <a:moveTo>
                        <a:pt x="3697605" y="1449705"/>
                      </a:moveTo>
                      <a:cubicBezTo>
                        <a:pt x="3495675" y="1232535"/>
                        <a:pt x="3181985" y="621030"/>
                        <a:pt x="2442210" y="330835"/>
                      </a:cubicBezTo>
                      <a:cubicBezTo>
                        <a:pt x="1702435" y="40640"/>
                        <a:pt x="463550" y="4381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4" name="任意多边形 373"/>
              <p:cNvSpPr/>
              <p:nvPr/>
            </p:nvSpPr>
            <p:spPr>
              <a:xfrm>
                <a:off x="6113" y="6456"/>
                <a:ext cx="5960" cy="2528"/>
              </a:xfrm>
              <a:custGeom>
                <a:avLst/>
                <a:gdLst>
                  <a:gd name="connisteX0" fmla="*/ 3784600 w 3784600"/>
                  <a:gd name="connsiteY0" fmla="*/ 1605280 h 1605280"/>
                  <a:gd name="connisteX1" fmla="*/ 3366135 w 3784600"/>
                  <a:gd name="connsiteY1" fmla="*/ 1352550 h 1605280"/>
                  <a:gd name="connisteX2" fmla="*/ 2919095 w 3784600"/>
                  <a:gd name="connsiteY2" fmla="*/ 681355 h 1605280"/>
                  <a:gd name="connisteX3" fmla="*/ 2120900 w 3784600"/>
                  <a:gd name="connsiteY3" fmla="*/ 281940 h 1605280"/>
                  <a:gd name="connisteX4" fmla="*/ 894715 w 3784600"/>
                  <a:gd name="connsiteY4" fmla="*/ 48260 h 1605280"/>
                  <a:gd name="connisteX5" fmla="*/ 0 w 3784600"/>
                  <a:gd name="connsiteY5" fmla="*/ 0 h 160528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784600" h="1605280">
                    <a:moveTo>
                      <a:pt x="3784600" y="1605280"/>
                    </a:moveTo>
                    <a:cubicBezTo>
                      <a:pt x="3709670" y="1568450"/>
                      <a:pt x="3539490" y="1537335"/>
                      <a:pt x="3366135" y="1352550"/>
                    </a:cubicBezTo>
                    <a:cubicBezTo>
                      <a:pt x="3192780" y="1167765"/>
                      <a:pt x="3168015" y="895350"/>
                      <a:pt x="2919095" y="681355"/>
                    </a:cubicBezTo>
                    <a:cubicBezTo>
                      <a:pt x="2670175" y="467360"/>
                      <a:pt x="2526030" y="408305"/>
                      <a:pt x="2120900" y="281940"/>
                    </a:cubicBezTo>
                    <a:cubicBezTo>
                      <a:pt x="1715770" y="155575"/>
                      <a:pt x="1318895" y="104775"/>
                      <a:pt x="894715" y="48260"/>
                    </a:cubicBezTo>
                    <a:cubicBezTo>
                      <a:pt x="470535" y="-8255"/>
                      <a:pt x="154305" y="508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8125 0.0011111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外部高压配电结构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21298" r="88016" b="4584"/>
          <a:stretch>
            <a:fillRect/>
          </a:stretch>
        </p:blipFill>
        <p:spPr>
          <a:xfrm>
            <a:off x="0" y="1460500"/>
            <a:ext cx="1461135" cy="508254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54675" y="2887980"/>
            <a:ext cx="508635" cy="1123315"/>
            <a:chOff x="8947" y="3736"/>
            <a:chExt cx="801" cy="176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9748" y="3748"/>
              <a:ext cx="0" cy="175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8947" y="3736"/>
              <a:ext cx="535" cy="1303"/>
              <a:chOff x="8947" y="3736"/>
              <a:chExt cx="535" cy="1303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>
                <a:off x="9216" y="4659"/>
                <a:ext cx="11" cy="38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5" name="组合 54"/>
              <p:cNvGrpSpPr/>
              <p:nvPr/>
            </p:nvGrpSpPr>
            <p:grpSpPr>
              <a:xfrm rot="0">
                <a:off x="8947" y="3993"/>
                <a:ext cx="535" cy="794"/>
                <a:chOff x="8932" y="3499"/>
                <a:chExt cx="535" cy="794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8932" y="3499"/>
                  <a:ext cx="535" cy="794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/>
                <p:nvPr/>
              </p:nvGrpSpPr>
              <p:grpSpPr>
                <a:xfrm rot="240000">
                  <a:off x="9132" y="3610"/>
                  <a:ext cx="229" cy="548"/>
                  <a:chOff x="13625" y="1295"/>
                  <a:chExt cx="279" cy="749"/>
                </a:xfrm>
              </p:grpSpPr>
              <p:sp>
                <p:nvSpPr>
                  <p:cNvPr id="46" name="任意多边形 45"/>
                  <p:cNvSpPr/>
                  <p:nvPr/>
                </p:nvSpPr>
                <p:spPr>
                  <a:xfrm>
                    <a:off x="13625" y="1310"/>
                    <a:ext cx="200" cy="734"/>
                  </a:xfrm>
                  <a:custGeom>
                    <a:avLst/>
                    <a:gdLst>
                      <a:gd name="connisteX0" fmla="*/ 59201 w 126749"/>
                      <a:gd name="connsiteY0" fmla="*/ 0 h 466090"/>
                      <a:gd name="connisteX1" fmla="*/ 2051 w 126749"/>
                      <a:gd name="connsiteY1" fmla="*/ 85725 h 466090"/>
                      <a:gd name="connisteX2" fmla="*/ 21101 w 126749"/>
                      <a:gd name="connsiteY2" fmla="*/ 180975 h 466090"/>
                      <a:gd name="connisteX3" fmla="*/ 59201 w 126749"/>
                      <a:gd name="connsiteY3" fmla="*/ 209550 h 466090"/>
                      <a:gd name="connisteX4" fmla="*/ 106191 w 126749"/>
                      <a:gd name="connsiteY4" fmla="*/ 275590 h 466090"/>
                      <a:gd name="connisteX5" fmla="*/ 125241 w 126749"/>
                      <a:gd name="connsiteY5" fmla="*/ 361315 h 466090"/>
                      <a:gd name="connisteX6" fmla="*/ 78251 w 126749"/>
                      <a:gd name="connsiteY6" fmla="*/ 466090 h 46609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</a:cxnLst>
                    <a:rect l="l" t="t" r="r" b="b"/>
                    <a:pathLst>
                      <a:path w="126750" h="466090">
                        <a:moveTo>
                          <a:pt x="59201" y="0"/>
                        </a:moveTo>
                        <a:cubicBezTo>
                          <a:pt x="47136" y="15240"/>
                          <a:pt x="9671" y="49530"/>
                          <a:pt x="2051" y="85725"/>
                        </a:cubicBezTo>
                        <a:cubicBezTo>
                          <a:pt x="-5569" y="121920"/>
                          <a:pt x="9671" y="156210"/>
                          <a:pt x="21101" y="180975"/>
                        </a:cubicBezTo>
                        <a:cubicBezTo>
                          <a:pt x="32531" y="205740"/>
                          <a:pt x="42056" y="190500"/>
                          <a:pt x="59201" y="209550"/>
                        </a:cubicBezTo>
                        <a:cubicBezTo>
                          <a:pt x="76346" y="228600"/>
                          <a:pt x="92856" y="245110"/>
                          <a:pt x="106191" y="275590"/>
                        </a:cubicBezTo>
                        <a:cubicBezTo>
                          <a:pt x="119526" y="306070"/>
                          <a:pt x="130956" y="323215"/>
                          <a:pt x="125241" y="361315"/>
                        </a:cubicBezTo>
                        <a:cubicBezTo>
                          <a:pt x="119526" y="399415"/>
                          <a:pt x="87776" y="447040"/>
                          <a:pt x="78251" y="46609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任意多边形 48"/>
                  <p:cNvSpPr/>
                  <p:nvPr/>
                </p:nvSpPr>
                <p:spPr>
                  <a:xfrm>
                    <a:off x="13704" y="1295"/>
                    <a:ext cx="200" cy="749"/>
                  </a:xfrm>
                  <a:custGeom>
                    <a:avLst/>
                    <a:gdLst>
                      <a:gd name="connisteX0" fmla="*/ 15826 w 126905"/>
                      <a:gd name="connsiteY0" fmla="*/ 0 h 475615"/>
                      <a:gd name="connisteX1" fmla="*/ 6301 w 126905"/>
                      <a:gd name="connsiteY1" fmla="*/ 123825 h 475615"/>
                      <a:gd name="connisteX2" fmla="*/ 100916 w 126905"/>
                      <a:gd name="connsiteY2" fmla="*/ 266065 h 475615"/>
                      <a:gd name="connisteX3" fmla="*/ 119966 w 126905"/>
                      <a:gd name="connsiteY3" fmla="*/ 370840 h 475615"/>
                      <a:gd name="connisteX4" fmla="*/ 25351 w 126905"/>
                      <a:gd name="connsiteY4" fmla="*/ 475615 h 475615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</a:cxnLst>
                    <a:rect l="l" t="t" r="r" b="b"/>
                    <a:pathLst>
                      <a:path w="126906" h="475615">
                        <a:moveTo>
                          <a:pt x="15826" y="0"/>
                        </a:moveTo>
                        <a:cubicBezTo>
                          <a:pt x="12016" y="22225"/>
                          <a:pt x="-10844" y="70485"/>
                          <a:pt x="6301" y="123825"/>
                        </a:cubicBezTo>
                        <a:cubicBezTo>
                          <a:pt x="23446" y="177165"/>
                          <a:pt x="78056" y="216535"/>
                          <a:pt x="100916" y="266065"/>
                        </a:cubicBezTo>
                        <a:cubicBezTo>
                          <a:pt x="123776" y="315595"/>
                          <a:pt x="135206" y="328930"/>
                          <a:pt x="119966" y="370840"/>
                        </a:cubicBezTo>
                        <a:cubicBezTo>
                          <a:pt x="104726" y="412750"/>
                          <a:pt x="44401" y="456565"/>
                          <a:pt x="25351" y="47561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53" name="直接连接符 52"/>
              <p:cNvCxnSpPr/>
              <p:nvPr/>
            </p:nvCxnSpPr>
            <p:spPr>
              <a:xfrm>
                <a:off x="9240" y="3736"/>
                <a:ext cx="6" cy="36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组合 42"/>
          <p:cNvGrpSpPr/>
          <p:nvPr/>
        </p:nvGrpSpPr>
        <p:grpSpPr>
          <a:xfrm>
            <a:off x="4456430" y="3717290"/>
            <a:ext cx="593090" cy="2675890"/>
            <a:chOff x="6596" y="5005"/>
            <a:chExt cx="934" cy="4214"/>
          </a:xfrm>
        </p:grpSpPr>
        <p:sp>
          <p:nvSpPr>
            <p:cNvPr id="44" name="矩形 43"/>
            <p:cNvSpPr/>
            <p:nvPr/>
          </p:nvSpPr>
          <p:spPr>
            <a:xfrm>
              <a:off x="6662" y="7870"/>
              <a:ext cx="868" cy="13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ym typeface="+mn-ea"/>
                </a:rPr>
                <a:t>电动压缩机</a:t>
              </a:r>
              <a:endParaRPr lang="zh-CN" altLang="en-US" sz="1400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861" y="5005"/>
              <a:ext cx="12" cy="918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292" y="5468"/>
              <a:ext cx="16" cy="2402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901" y="6502"/>
              <a:ext cx="2" cy="1353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 rot="0">
              <a:off x="6596" y="5824"/>
              <a:ext cx="534" cy="794"/>
              <a:chOff x="8932" y="3499"/>
              <a:chExt cx="534" cy="79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8932" y="3499"/>
                <a:ext cx="535" cy="794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 rot="240000">
                <a:off x="9132" y="3610"/>
                <a:ext cx="232" cy="548"/>
                <a:chOff x="13625" y="1295"/>
                <a:chExt cx="283" cy="749"/>
              </a:xfrm>
            </p:grpSpPr>
            <p:sp>
              <p:nvSpPr>
                <p:cNvPr id="75" name="任意多边形 74"/>
                <p:cNvSpPr/>
                <p:nvPr/>
              </p:nvSpPr>
              <p:spPr>
                <a:xfrm>
                  <a:off x="13625" y="1310"/>
                  <a:ext cx="200" cy="734"/>
                </a:xfrm>
                <a:custGeom>
                  <a:avLst/>
                  <a:gdLst>
                    <a:gd name="connisteX0" fmla="*/ 59201 w 126749"/>
                    <a:gd name="connsiteY0" fmla="*/ 0 h 466090"/>
                    <a:gd name="connisteX1" fmla="*/ 2051 w 126749"/>
                    <a:gd name="connsiteY1" fmla="*/ 85725 h 466090"/>
                    <a:gd name="connisteX2" fmla="*/ 21101 w 126749"/>
                    <a:gd name="connsiteY2" fmla="*/ 180975 h 466090"/>
                    <a:gd name="connisteX3" fmla="*/ 59201 w 126749"/>
                    <a:gd name="connsiteY3" fmla="*/ 209550 h 466090"/>
                    <a:gd name="connisteX4" fmla="*/ 106191 w 126749"/>
                    <a:gd name="connsiteY4" fmla="*/ 275590 h 466090"/>
                    <a:gd name="connisteX5" fmla="*/ 125241 w 126749"/>
                    <a:gd name="connsiteY5" fmla="*/ 361315 h 466090"/>
                    <a:gd name="connisteX6" fmla="*/ 78251 w 126749"/>
                    <a:gd name="connsiteY6" fmla="*/ 466090 h 46609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</a:cxnLst>
                  <a:rect l="l" t="t" r="r" b="b"/>
                  <a:pathLst>
                    <a:path w="126750" h="466090">
                      <a:moveTo>
                        <a:pt x="59201" y="0"/>
                      </a:moveTo>
                      <a:cubicBezTo>
                        <a:pt x="47136" y="15240"/>
                        <a:pt x="9671" y="49530"/>
                        <a:pt x="2051" y="85725"/>
                      </a:cubicBezTo>
                      <a:cubicBezTo>
                        <a:pt x="-5569" y="121920"/>
                        <a:pt x="9671" y="156210"/>
                        <a:pt x="21101" y="180975"/>
                      </a:cubicBezTo>
                      <a:cubicBezTo>
                        <a:pt x="32531" y="205740"/>
                        <a:pt x="42056" y="190500"/>
                        <a:pt x="59201" y="209550"/>
                      </a:cubicBezTo>
                      <a:cubicBezTo>
                        <a:pt x="76346" y="228600"/>
                        <a:pt x="92856" y="245110"/>
                        <a:pt x="106191" y="275590"/>
                      </a:cubicBezTo>
                      <a:cubicBezTo>
                        <a:pt x="119526" y="306070"/>
                        <a:pt x="130956" y="323215"/>
                        <a:pt x="125241" y="361315"/>
                      </a:cubicBezTo>
                      <a:cubicBezTo>
                        <a:pt x="119526" y="399415"/>
                        <a:pt x="87776" y="447040"/>
                        <a:pt x="78251" y="46609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" name="任意多边形 75"/>
                <p:cNvSpPr/>
                <p:nvPr/>
              </p:nvSpPr>
              <p:spPr>
                <a:xfrm>
                  <a:off x="13708" y="1295"/>
                  <a:ext cx="200" cy="749"/>
                </a:xfrm>
                <a:custGeom>
                  <a:avLst/>
                  <a:gdLst>
                    <a:gd name="connisteX0" fmla="*/ 15826 w 126905"/>
                    <a:gd name="connsiteY0" fmla="*/ 0 h 475615"/>
                    <a:gd name="connisteX1" fmla="*/ 6301 w 126905"/>
                    <a:gd name="connsiteY1" fmla="*/ 123825 h 475615"/>
                    <a:gd name="connisteX2" fmla="*/ 100916 w 126905"/>
                    <a:gd name="connsiteY2" fmla="*/ 266065 h 475615"/>
                    <a:gd name="connisteX3" fmla="*/ 119966 w 126905"/>
                    <a:gd name="connsiteY3" fmla="*/ 370840 h 475615"/>
                    <a:gd name="connisteX4" fmla="*/ 25351 w 126905"/>
                    <a:gd name="connsiteY4" fmla="*/ 475615 h 47561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26906" h="475615">
                      <a:moveTo>
                        <a:pt x="15826" y="0"/>
                      </a:moveTo>
                      <a:cubicBezTo>
                        <a:pt x="12016" y="22225"/>
                        <a:pt x="-10844" y="70485"/>
                        <a:pt x="6301" y="123825"/>
                      </a:cubicBezTo>
                      <a:cubicBezTo>
                        <a:pt x="23446" y="177165"/>
                        <a:pt x="78056" y="216535"/>
                        <a:pt x="100916" y="266065"/>
                      </a:cubicBezTo>
                      <a:cubicBezTo>
                        <a:pt x="123776" y="315595"/>
                        <a:pt x="135206" y="328930"/>
                        <a:pt x="119966" y="370840"/>
                      </a:cubicBezTo>
                      <a:cubicBezTo>
                        <a:pt x="104726" y="412750"/>
                        <a:pt x="44401" y="456565"/>
                        <a:pt x="25351" y="475615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50" name="组合 49"/>
          <p:cNvGrpSpPr/>
          <p:nvPr/>
        </p:nvGrpSpPr>
        <p:grpSpPr>
          <a:xfrm>
            <a:off x="5662930" y="3727450"/>
            <a:ext cx="620395" cy="2665730"/>
            <a:chOff x="8947" y="5015"/>
            <a:chExt cx="977" cy="4198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9719" y="5478"/>
              <a:ext cx="16" cy="254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9213" y="5015"/>
              <a:ext cx="11" cy="893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9252" y="6487"/>
              <a:ext cx="2" cy="1353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7" name="组合 86"/>
            <p:cNvGrpSpPr/>
            <p:nvPr/>
          </p:nvGrpSpPr>
          <p:grpSpPr>
            <a:xfrm rot="0">
              <a:off x="8947" y="5809"/>
              <a:ext cx="534" cy="794"/>
              <a:chOff x="8932" y="3499"/>
              <a:chExt cx="534" cy="794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8932" y="3499"/>
                <a:ext cx="535" cy="794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 rot="240000">
                <a:off x="9132" y="3610"/>
                <a:ext cx="232" cy="548"/>
                <a:chOff x="13625" y="1295"/>
                <a:chExt cx="283" cy="749"/>
              </a:xfrm>
            </p:grpSpPr>
            <p:sp>
              <p:nvSpPr>
                <p:cNvPr id="90" name="任意多边形 89"/>
                <p:cNvSpPr/>
                <p:nvPr/>
              </p:nvSpPr>
              <p:spPr>
                <a:xfrm>
                  <a:off x="13625" y="1310"/>
                  <a:ext cx="200" cy="734"/>
                </a:xfrm>
                <a:custGeom>
                  <a:avLst/>
                  <a:gdLst>
                    <a:gd name="connisteX0" fmla="*/ 59201 w 126749"/>
                    <a:gd name="connsiteY0" fmla="*/ 0 h 466090"/>
                    <a:gd name="connisteX1" fmla="*/ 2051 w 126749"/>
                    <a:gd name="connsiteY1" fmla="*/ 85725 h 466090"/>
                    <a:gd name="connisteX2" fmla="*/ 21101 w 126749"/>
                    <a:gd name="connsiteY2" fmla="*/ 180975 h 466090"/>
                    <a:gd name="connisteX3" fmla="*/ 59201 w 126749"/>
                    <a:gd name="connsiteY3" fmla="*/ 209550 h 466090"/>
                    <a:gd name="connisteX4" fmla="*/ 106191 w 126749"/>
                    <a:gd name="connsiteY4" fmla="*/ 275590 h 466090"/>
                    <a:gd name="connisteX5" fmla="*/ 125241 w 126749"/>
                    <a:gd name="connsiteY5" fmla="*/ 361315 h 466090"/>
                    <a:gd name="connisteX6" fmla="*/ 78251 w 126749"/>
                    <a:gd name="connsiteY6" fmla="*/ 466090 h 46609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</a:cxnLst>
                  <a:rect l="l" t="t" r="r" b="b"/>
                  <a:pathLst>
                    <a:path w="126750" h="466090">
                      <a:moveTo>
                        <a:pt x="59201" y="0"/>
                      </a:moveTo>
                      <a:cubicBezTo>
                        <a:pt x="47136" y="15240"/>
                        <a:pt x="9671" y="49530"/>
                        <a:pt x="2051" y="85725"/>
                      </a:cubicBezTo>
                      <a:cubicBezTo>
                        <a:pt x="-5569" y="121920"/>
                        <a:pt x="9671" y="156210"/>
                        <a:pt x="21101" y="180975"/>
                      </a:cubicBezTo>
                      <a:cubicBezTo>
                        <a:pt x="32531" y="205740"/>
                        <a:pt x="42056" y="190500"/>
                        <a:pt x="59201" y="209550"/>
                      </a:cubicBezTo>
                      <a:cubicBezTo>
                        <a:pt x="76346" y="228600"/>
                        <a:pt x="92856" y="245110"/>
                        <a:pt x="106191" y="275590"/>
                      </a:cubicBezTo>
                      <a:cubicBezTo>
                        <a:pt x="119526" y="306070"/>
                        <a:pt x="130956" y="323215"/>
                        <a:pt x="125241" y="361315"/>
                      </a:cubicBezTo>
                      <a:cubicBezTo>
                        <a:pt x="119526" y="399415"/>
                        <a:pt x="87776" y="447040"/>
                        <a:pt x="78251" y="46609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>
                  <a:off x="13708" y="1295"/>
                  <a:ext cx="200" cy="749"/>
                </a:xfrm>
                <a:custGeom>
                  <a:avLst/>
                  <a:gdLst>
                    <a:gd name="connisteX0" fmla="*/ 15826 w 126905"/>
                    <a:gd name="connsiteY0" fmla="*/ 0 h 475615"/>
                    <a:gd name="connisteX1" fmla="*/ 6301 w 126905"/>
                    <a:gd name="connsiteY1" fmla="*/ 123825 h 475615"/>
                    <a:gd name="connisteX2" fmla="*/ 100916 w 126905"/>
                    <a:gd name="connsiteY2" fmla="*/ 266065 h 475615"/>
                    <a:gd name="connisteX3" fmla="*/ 119966 w 126905"/>
                    <a:gd name="connsiteY3" fmla="*/ 370840 h 475615"/>
                    <a:gd name="connisteX4" fmla="*/ 25351 w 126905"/>
                    <a:gd name="connsiteY4" fmla="*/ 475615 h 47561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26906" h="475615">
                      <a:moveTo>
                        <a:pt x="15826" y="0"/>
                      </a:moveTo>
                      <a:cubicBezTo>
                        <a:pt x="12016" y="22225"/>
                        <a:pt x="-10844" y="70485"/>
                        <a:pt x="6301" y="123825"/>
                      </a:cubicBezTo>
                      <a:cubicBezTo>
                        <a:pt x="23446" y="177165"/>
                        <a:pt x="78056" y="216535"/>
                        <a:pt x="100916" y="266065"/>
                      </a:cubicBezTo>
                      <a:cubicBezTo>
                        <a:pt x="123776" y="315595"/>
                        <a:pt x="135206" y="328930"/>
                        <a:pt x="119966" y="370840"/>
                      </a:cubicBezTo>
                      <a:cubicBezTo>
                        <a:pt x="104726" y="412750"/>
                        <a:pt x="44401" y="456565"/>
                        <a:pt x="25351" y="475615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2" name="矩形 51"/>
            <p:cNvSpPr/>
            <p:nvPr/>
          </p:nvSpPr>
          <p:spPr>
            <a:xfrm>
              <a:off x="9029" y="7829"/>
              <a:ext cx="895" cy="1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/>
                <a:t>PTC</a:t>
              </a:r>
              <a:r>
                <a:rPr lang="zh-CN" altLang="en-US" sz="1400"/>
                <a:t>加热器</a:t>
              </a:r>
              <a:endParaRPr lang="zh-CN" altLang="en-US" sz="1400"/>
            </a:p>
          </p:txBody>
        </p:sp>
      </p:grpSp>
      <p:sp>
        <p:nvSpPr>
          <p:cNvPr id="58" name="矩形 57"/>
          <p:cNvSpPr/>
          <p:nvPr/>
        </p:nvSpPr>
        <p:spPr>
          <a:xfrm>
            <a:off x="5439410" y="2463165"/>
            <a:ext cx="1141095" cy="44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车载充电器</a:t>
            </a:r>
            <a:endParaRPr lang="zh-CN" altLang="en-US" sz="1400"/>
          </a:p>
        </p:txBody>
      </p:sp>
      <p:grpSp>
        <p:nvGrpSpPr>
          <p:cNvPr id="59" name="组合 58"/>
          <p:cNvGrpSpPr/>
          <p:nvPr/>
        </p:nvGrpSpPr>
        <p:grpSpPr>
          <a:xfrm>
            <a:off x="5697855" y="1960245"/>
            <a:ext cx="661670" cy="505460"/>
            <a:chOff x="8356" y="2238"/>
            <a:chExt cx="1042" cy="796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8356" y="2238"/>
              <a:ext cx="0" cy="797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877" y="2238"/>
              <a:ext cx="0" cy="797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9398" y="2238"/>
              <a:ext cx="0" cy="79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5" name="矩形 94"/>
          <p:cNvSpPr/>
          <p:nvPr/>
        </p:nvSpPr>
        <p:spPr>
          <a:xfrm>
            <a:off x="5467350" y="1644650"/>
            <a:ext cx="1059815" cy="31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慢</a:t>
            </a:r>
            <a:r>
              <a:rPr lang="zh-CN" altLang="en-US" sz="1400"/>
              <a:t>充口</a:t>
            </a:r>
            <a:endParaRPr lang="zh-CN" altLang="en-US" sz="1400"/>
          </a:p>
        </p:txBody>
      </p:sp>
      <p:grpSp>
        <p:nvGrpSpPr>
          <p:cNvPr id="63" name="组合 62"/>
          <p:cNvGrpSpPr/>
          <p:nvPr/>
        </p:nvGrpSpPr>
        <p:grpSpPr>
          <a:xfrm>
            <a:off x="3129915" y="3147695"/>
            <a:ext cx="8382635" cy="1445895"/>
            <a:chOff x="4507" y="4108"/>
            <a:chExt cx="13201" cy="2277"/>
          </a:xfrm>
        </p:grpSpPr>
        <p:grpSp>
          <p:nvGrpSpPr>
            <p:cNvPr id="64" name="组合 63"/>
            <p:cNvGrpSpPr/>
            <p:nvPr/>
          </p:nvGrpSpPr>
          <p:grpSpPr>
            <a:xfrm>
              <a:off x="4507" y="4108"/>
              <a:ext cx="13201" cy="2277"/>
              <a:chOff x="4507" y="4108"/>
              <a:chExt cx="13201" cy="227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1670" y="4108"/>
                <a:ext cx="2756" cy="22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5820" y="4483"/>
                <a:ext cx="1888" cy="15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/>
                  <a:t>电动机</a:t>
                </a:r>
                <a:endParaRPr lang="zh-CN" altLang="en-US" sz="1600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4507" y="5009"/>
                <a:ext cx="8612" cy="464"/>
                <a:chOff x="4507" y="5009"/>
                <a:chExt cx="8612" cy="464"/>
              </a:xfrm>
            </p:grpSpPr>
            <p:cxnSp>
              <p:nvCxnSpPr>
                <p:cNvPr id="71" name="直接连接符 70"/>
                <p:cNvCxnSpPr/>
                <p:nvPr/>
              </p:nvCxnSpPr>
              <p:spPr>
                <a:xfrm>
                  <a:off x="4507" y="5009"/>
                  <a:ext cx="8612" cy="1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V="1">
                  <a:off x="4510" y="5473"/>
                  <a:ext cx="8594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组合 73"/>
              <p:cNvGrpSpPr/>
              <p:nvPr/>
            </p:nvGrpSpPr>
            <p:grpSpPr>
              <a:xfrm>
                <a:off x="14145" y="4818"/>
                <a:ext cx="1677" cy="869"/>
                <a:chOff x="14145" y="4818"/>
                <a:chExt cx="1677" cy="869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 flipH="1" flipV="1">
                  <a:off x="14168" y="4818"/>
                  <a:ext cx="1654" cy="11"/>
                </a:xfrm>
                <a:prstGeom prst="line">
                  <a:avLst/>
                </a:prstGeom>
                <a:ln w="28575"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stCxn id="67" idx="1"/>
                  <a:endCxn id="105" idx="3"/>
                </p:cNvCxnSpPr>
                <p:nvPr/>
              </p:nvCxnSpPr>
              <p:spPr>
                <a:xfrm flipH="1" flipV="1">
                  <a:off x="14184" y="5270"/>
                  <a:ext cx="1636" cy="7"/>
                </a:xfrm>
                <a:prstGeom prst="line">
                  <a:avLst/>
                </a:prstGeom>
                <a:ln w="28575"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>
                <a:xfrm flipH="1" flipV="1">
                  <a:off x="14145" y="5676"/>
                  <a:ext cx="1660" cy="11"/>
                </a:xfrm>
                <a:prstGeom prst="line">
                  <a:avLst/>
                </a:prstGeom>
                <a:ln w="28575"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矩形 104"/>
            <p:cNvSpPr/>
            <p:nvPr/>
          </p:nvSpPr>
          <p:spPr>
            <a:xfrm>
              <a:off x="13095" y="4517"/>
              <a:ext cx="1089" cy="1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/>
                <a:t>电机</a:t>
              </a:r>
              <a:r>
                <a:rPr lang="zh-CN" altLang="en-US" sz="1200"/>
                <a:t>控制器</a:t>
              </a:r>
              <a:endParaRPr lang="zh-CN" altLang="en-US" sz="12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951470" y="3719195"/>
            <a:ext cx="274955" cy="483235"/>
            <a:chOff x="12100" y="5008"/>
            <a:chExt cx="433" cy="761"/>
          </a:xfrm>
        </p:grpSpPr>
        <p:cxnSp>
          <p:nvCxnSpPr>
            <p:cNvPr id="106" name="直接连接符 105"/>
            <p:cNvCxnSpPr/>
            <p:nvPr/>
          </p:nvCxnSpPr>
          <p:spPr>
            <a:xfrm flipH="1">
              <a:off x="12100" y="5008"/>
              <a:ext cx="7" cy="719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12519" y="5461"/>
              <a:ext cx="14" cy="309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7635875" y="4170680"/>
            <a:ext cx="1000760" cy="1504315"/>
            <a:chOff x="11603" y="5719"/>
            <a:chExt cx="1576" cy="2369"/>
          </a:xfrm>
        </p:grpSpPr>
        <p:cxnSp>
          <p:nvCxnSpPr>
            <p:cNvPr id="99" name="直接连接符 98"/>
            <p:cNvCxnSpPr/>
            <p:nvPr/>
          </p:nvCxnSpPr>
          <p:spPr>
            <a:xfrm flipV="1">
              <a:off x="12107" y="6226"/>
              <a:ext cx="6" cy="1114"/>
            </a:xfrm>
            <a:prstGeom prst="line">
              <a:avLst/>
            </a:prstGeom>
            <a:ln w="28575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2533" y="6226"/>
              <a:ext cx="6" cy="1114"/>
            </a:xfrm>
            <a:prstGeom prst="line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文本框 101"/>
            <p:cNvSpPr txBox="1"/>
            <p:nvPr/>
          </p:nvSpPr>
          <p:spPr>
            <a:xfrm>
              <a:off x="11603" y="7508"/>
              <a:ext cx="1576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12V</a:t>
              </a:r>
              <a:r>
                <a:rPr lang="zh-CN" altLang="en-US">
                  <a:sym typeface="+mn-ea"/>
                </a:rPr>
                <a:t>输出</a:t>
              </a:r>
              <a:endParaRPr lang="zh-CN" altLang="en-US">
                <a:sym typeface="+mn-ea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1838" y="5719"/>
              <a:ext cx="925" cy="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DC-DC</a:t>
              </a:r>
              <a:endParaRPr lang="en-US" altLang="zh-CN" sz="120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905885" y="2426970"/>
            <a:ext cx="2917190" cy="2677160"/>
            <a:chOff x="5729" y="2973"/>
            <a:chExt cx="4594" cy="4216"/>
          </a:xfrm>
        </p:grpSpPr>
        <p:sp>
          <p:nvSpPr>
            <p:cNvPr id="81" name="矩形 80"/>
            <p:cNvSpPr/>
            <p:nvPr/>
          </p:nvSpPr>
          <p:spPr>
            <a:xfrm>
              <a:off x="5729" y="2973"/>
              <a:ext cx="4595" cy="4217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829" y="3156"/>
              <a:ext cx="188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600">
                  <a:sym typeface="+mn-ea"/>
                </a:rPr>
                <a:t>高压配电盒</a:t>
              </a:r>
              <a:endParaRPr lang="zh-CN" altLang="en-US" sz="1600"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39545" y="2764155"/>
            <a:ext cx="1694180" cy="2550795"/>
            <a:chOff x="2267" y="4353"/>
            <a:chExt cx="2668" cy="4017"/>
          </a:xfrm>
        </p:grpSpPr>
        <p:cxnSp>
          <p:nvCxnSpPr>
            <p:cNvPr id="12" name="肘形连接符 11"/>
            <p:cNvCxnSpPr/>
            <p:nvPr/>
          </p:nvCxnSpPr>
          <p:spPr>
            <a:xfrm>
              <a:off x="2267" y="4353"/>
              <a:ext cx="2668" cy="1517"/>
            </a:xfrm>
            <a:prstGeom prst="bentConnector3">
              <a:avLst>
                <a:gd name="adj1" fmla="val 50037"/>
              </a:avLst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12"/>
            <p:cNvCxnSpPr/>
            <p:nvPr/>
          </p:nvCxnSpPr>
          <p:spPr>
            <a:xfrm flipV="1">
              <a:off x="2277" y="6316"/>
              <a:ext cx="2658" cy="2055"/>
            </a:xfrm>
            <a:prstGeom prst="bentConnector3">
              <a:avLst>
                <a:gd name="adj1" fmla="val 50038"/>
              </a:avLst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2399030" y="6191250"/>
            <a:ext cx="874395" cy="429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快充口</a:t>
            </a:r>
            <a:endParaRPr lang="zh-CN" altLang="en-US" sz="1600"/>
          </a:p>
        </p:txBody>
      </p:sp>
      <p:grpSp>
        <p:nvGrpSpPr>
          <p:cNvPr id="26" name="组合 25"/>
          <p:cNvGrpSpPr/>
          <p:nvPr/>
        </p:nvGrpSpPr>
        <p:grpSpPr>
          <a:xfrm>
            <a:off x="1428750" y="3442970"/>
            <a:ext cx="1612900" cy="2739390"/>
            <a:chOff x="2250" y="5422"/>
            <a:chExt cx="2540" cy="4314"/>
          </a:xfrm>
        </p:grpSpPr>
        <p:cxnSp>
          <p:nvCxnSpPr>
            <p:cNvPr id="22" name="肘形连接符 21"/>
            <p:cNvCxnSpPr/>
            <p:nvPr/>
          </p:nvCxnSpPr>
          <p:spPr>
            <a:xfrm>
              <a:off x="2301" y="9304"/>
              <a:ext cx="1851" cy="432"/>
            </a:xfrm>
            <a:prstGeom prst="bentConnector3">
              <a:avLst>
                <a:gd name="adj1" fmla="val 100108"/>
              </a:avLst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2250" y="5422"/>
              <a:ext cx="2540" cy="4309"/>
              <a:chOff x="2250" y="5422"/>
              <a:chExt cx="2540" cy="4309"/>
            </a:xfrm>
          </p:grpSpPr>
          <p:cxnSp>
            <p:nvCxnSpPr>
              <p:cNvPr id="19" name="肘形连接符 18"/>
              <p:cNvCxnSpPr/>
              <p:nvPr/>
            </p:nvCxnSpPr>
            <p:spPr>
              <a:xfrm rot="5400000" flipV="1">
                <a:off x="1724" y="6665"/>
                <a:ext cx="4281" cy="1853"/>
              </a:xfrm>
              <a:prstGeom prst="bentConnector3">
                <a:avLst>
                  <a:gd name="adj1" fmla="val 50012"/>
                </a:avLst>
              </a:prstGeom>
              <a:ln w="38100"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50" y="5422"/>
                <a:ext cx="71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ldLvl="0" animBg="1"/>
      <p:bldP spid="58" grpId="0" bldLvl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"/>
            <a:ext cx="3261762" cy="1166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33019" y="1166189"/>
            <a:ext cx="6743418" cy="45719"/>
            <a:chOff x="966541" y="4244363"/>
            <a:chExt cx="6743418" cy="45719"/>
          </a:xfrm>
        </p:grpSpPr>
        <p:sp>
          <p:nvSpPr>
            <p:cNvPr id="16" name="矩形 15"/>
            <p:cNvSpPr/>
            <p:nvPr/>
          </p:nvSpPr>
          <p:spPr>
            <a:xfrm>
              <a:off x="966541" y="4244363"/>
              <a:ext cx="7200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6" idx="3"/>
            </p:cNvCxnSpPr>
            <p:nvPr/>
          </p:nvCxnSpPr>
          <p:spPr>
            <a:xfrm>
              <a:off x="1686541" y="4267223"/>
              <a:ext cx="60234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空心弧 20"/>
          <p:cNvSpPr/>
          <p:nvPr/>
        </p:nvSpPr>
        <p:spPr>
          <a:xfrm rot="17015693">
            <a:off x="10328721" y="433864"/>
            <a:ext cx="751680" cy="696000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5740" y="527044"/>
            <a:ext cx="44500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高压配电结构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比亚迪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3985" y="1875790"/>
            <a:ext cx="15709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/>
              <a:t>电池包           </a:t>
            </a:r>
            <a:endParaRPr lang="zh-CN" altLang="en-US" sz="2000" dirty="0" smtClean="0"/>
          </a:p>
          <a:p>
            <a:r>
              <a:rPr lang="zh-CN" altLang="en-US" sz="2000" dirty="0" smtClean="0">
                <a:sym typeface="+mn-ea"/>
              </a:rPr>
              <a:t>维修塞           </a:t>
            </a:r>
            <a:endParaRPr lang="zh-CN" altLang="en-US" sz="2000" dirty="0" smtClean="0"/>
          </a:p>
          <a:p>
            <a:r>
              <a:rPr lang="zh-CN" altLang="en-US" sz="2000" dirty="0" smtClean="0"/>
              <a:t>连接片 </a:t>
            </a:r>
            <a:endParaRPr lang="zh-CN" altLang="en-US" sz="2000" dirty="0" smtClean="0"/>
          </a:p>
          <a:p>
            <a:r>
              <a:rPr lang="zh-CN" altLang="en-US" sz="2000" dirty="0" smtClean="0">
                <a:sym typeface="+mn-ea"/>
              </a:rPr>
              <a:t>高压电缆   </a:t>
            </a:r>
            <a:endParaRPr lang="zh-CN" altLang="en-US" sz="2000" dirty="0" smtClean="0"/>
          </a:p>
          <a:p>
            <a:r>
              <a:rPr lang="zh-CN" altLang="en-US" sz="2000" dirty="0" smtClean="0">
                <a:sym typeface="+mn-ea"/>
              </a:rPr>
              <a:t>高压接触器</a:t>
            </a:r>
            <a:endParaRPr lang="zh-CN" altLang="en-US" sz="2000" dirty="0" smtClean="0"/>
          </a:p>
          <a:p>
            <a:r>
              <a:rPr lang="zh-CN" altLang="en-US" sz="2000" dirty="0" smtClean="0">
                <a:sym typeface="+mn-ea"/>
              </a:rPr>
              <a:t>高压用电器</a:t>
            </a:r>
            <a:endParaRPr lang="zh-CN" altLang="en-US" sz="2000" dirty="0" smtClean="0">
              <a:sym typeface="+mn-ea"/>
            </a:endParaRPr>
          </a:p>
          <a:p>
            <a:r>
              <a:rPr lang="zh-CN" altLang="en-US" sz="2000" dirty="0" smtClean="0">
                <a:sym typeface="+mn-ea"/>
              </a:rPr>
              <a:t>车载充电器</a:t>
            </a:r>
            <a:r>
              <a:rPr lang="zh-CN" altLang="en-US" sz="2000" dirty="0" smtClean="0"/>
              <a:t>    </a:t>
            </a:r>
            <a:endParaRPr lang="zh-CN" altLang="en-US" sz="2000" dirty="0" smtClean="0"/>
          </a:p>
        </p:txBody>
      </p:sp>
      <p:grpSp>
        <p:nvGrpSpPr>
          <p:cNvPr id="400" name="组合 399"/>
          <p:cNvGrpSpPr/>
          <p:nvPr/>
        </p:nvGrpSpPr>
        <p:grpSpPr>
          <a:xfrm>
            <a:off x="5434330" y="1477010"/>
            <a:ext cx="6131560" cy="5030470"/>
            <a:chOff x="8558" y="2326"/>
            <a:chExt cx="9656" cy="7922"/>
          </a:xfrm>
        </p:grpSpPr>
        <p:cxnSp>
          <p:nvCxnSpPr>
            <p:cNvPr id="265" name="直接连接符 264"/>
            <p:cNvCxnSpPr/>
            <p:nvPr/>
          </p:nvCxnSpPr>
          <p:spPr>
            <a:xfrm flipV="1">
              <a:off x="13723" y="3393"/>
              <a:ext cx="2" cy="104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6" name="矩形 265"/>
            <p:cNvSpPr/>
            <p:nvPr/>
          </p:nvSpPr>
          <p:spPr>
            <a:xfrm>
              <a:off x="9896" y="5299"/>
              <a:ext cx="474" cy="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7" name="矩形 266"/>
            <p:cNvSpPr/>
            <p:nvPr/>
          </p:nvSpPr>
          <p:spPr>
            <a:xfrm>
              <a:off x="9847" y="5329"/>
              <a:ext cx="474" cy="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8" name="矩形 267"/>
            <p:cNvSpPr/>
            <p:nvPr/>
          </p:nvSpPr>
          <p:spPr>
            <a:xfrm>
              <a:off x="9589" y="4505"/>
              <a:ext cx="5551" cy="3308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 dirty="0"/>
            </a:p>
          </p:txBody>
        </p:sp>
        <p:cxnSp>
          <p:nvCxnSpPr>
            <p:cNvPr id="269" name="直接连接符 268"/>
            <p:cNvCxnSpPr/>
            <p:nvPr/>
          </p:nvCxnSpPr>
          <p:spPr>
            <a:xfrm>
              <a:off x="9284" y="5543"/>
              <a:ext cx="261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>
              <a:off x="12288" y="5530"/>
              <a:ext cx="2823" cy="1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11000" y="5172"/>
              <a:ext cx="888" cy="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flipV="1">
              <a:off x="12308" y="5170"/>
              <a:ext cx="919" cy="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V="1">
              <a:off x="11026" y="5871"/>
              <a:ext cx="280" cy="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12288" y="5860"/>
              <a:ext cx="939" cy="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 flipV="1">
              <a:off x="11888" y="5337"/>
              <a:ext cx="341" cy="2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 flipV="1">
              <a:off x="11888" y="4968"/>
              <a:ext cx="341" cy="2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flipV="1">
              <a:off x="11947" y="5666"/>
              <a:ext cx="341" cy="2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flipH="1" flipV="1">
              <a:off x="11011" y="5177"/>
              <a:ext cx="5" cy="7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flipH="1" flipV="1">
              <a:off x="13196" y="5172"/>
              <a:ext cx="15" cy="6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0" name="矩形 279"/>
            <p:cNvSpPr/>
            <p:nvPr/>
          </p:nvSpPr>
          <p:spPr>
            <a:xfrm>
              <a:off x="11306" y="5768"/>
              <a:ext cx="474" cy="20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81" name="直接连接符 280"/>
            <p:cNvCxnSpPr/>
            <p:nvPr/>
          </p:nvCxnSpPr>
          <p:spPr>
            <a:xfrm>
              <a:off x="11780" y="5875"/>
              <a:ext cx="180" cy="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9303" y="6433"/>
              <a:ext cx="582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>
              <a:off x="10568" y="5539"/>
              <a:ext cx="10" cy="8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4" name="文本框 283"/>
            <p:cNvSpPr txBox="1"/>
            <p:nvPr/>
          </p:nvSpPr>
          <p:spPr>
            <a:xfrm>
              <a:off x="10336" y="6205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cxnSp>
          <p:nvCxnSpPr>
            <p:cNvPr id="285" name="直接连接符 284"/>
            <p:cNvCxnSpPr/>
            <p:nvPr/>
          </p:nvCxnSpPr>
          <p:spPr>
            <a:xfrm>
              <a:off x="10555" y="6490"/>
              <a:ext cx="10" cy="83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13723" y="5546"/>
              <a:ext cx="15" cy="81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7" name="文本框 286"/>
            <p:cNvSpPr txBox="1"/>
            <p:nvPr/>
          </p:nvSpPr>
          <p:spPr>
            <a:xfrm>
              <a:off x="13495" y="6205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cxnSp>
          <p:nvCxnSpPr>
            <p:cNvPr id="288" name="直接连接符 287"/>
            <p:cNvCxnSpPr/>
            <p:nvPr/>
          </p:nvCxnSpPr>
          <p:spPr>
            <a:xfrm>
              <a:off x="13724" y="6467"/>
              <a:ext cx="1" cy="13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10536" y="7293"/>
              <a:ext cx="285" cy="2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flipV="1">
              <a:off x="10579" y="7548"/>
              <a:ext cx="1" cy="27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flipH="1" flipV="1">
              <a:off x="10580" y="9081"/>
              <a:ext cx="1246" cy="1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flipH="1">
              <a:off x="10049" y="9496"/>
              <a:ext cx="1776" cy="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 flipH="1" flipV="1">
              <a:off x="10041" y="6418"/>
              <a:ext cx="9" cy="8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flipV="1">
              <a:off x="10050" y="7548"/>
              <a:ext cx="0" cy="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>
              <a:off x="10049" y="7282"/>
              <a:ext cx="285" cy="2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96" name="图片 295"/>
            <p:cNvPicPr>
              <a:picLocks noChangeAspect="1"/>
            </p:cNvPicPr>
            <p:nvPr/>
          </p:nvPicPr>
          <p:blipFill>
            <a:blip r:embed="rId2"/>
            <a:srcRect l="1961" r="2092"/>
            <a:stretch>
              <a:fillRect/>
            </a:stretch>
          </p:blipFill>
          <p:spPr>
            <a:xfrm>
              <a:off x="11825" y="8885"/>
              <a:ext cx="734" cy="825"/>
            </a:xfrm>
            <a:prstGeom prst="rect">
              <a:avLst/>
            </a:prstGeom>
          </p:spPr>
        </p:pic>
        <p:cxnSp>
          <p:nvCxnSpPr>
            <p:cNvPr id="297" name="直接连接符 296"/>
            <p:cNvCxnSpPr/>
            <p:nvPr/>
          </p:nvCxnSpPr>
          <p:spPr>
            <a:xfrm flipH="1" flipV="1">
              <a:off x="14184" y="6379"/>
              <a:ext cx="13" cy="14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14192" y="4518"/>
              <a:ext cx="2" cy="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9" name="文本框 298"/>
            <p:cNvSpPr txBox="1"/>
            <p:nvPr/>
          </p:nvSpPr>
          <p:spPr>
            <a:xfrm>
              <a:off x="13965" y="5314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300" name="直接连接符 299"/>
            <p:cNvCxnSpPr>
              <a:endCxn id="301" idx="0"/>
            </p:cNvCxnSpPr>
            <p:nvPr/>
          </p:nvCxnSpPr>
          <p:spPr>
            <a:xfrm>
              <a:off x="14194" y="5591"/>
              <a:ext cx="0" cy="7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1" name="流程图: 联系 300"/>
            <p:cNvSpPr/>
            <p:nvPr/>
          </p:nvSpPr>
          <p:spPr>
            <a:xfrm>
              <a:off x="14134" y="6361"/>
              <a:ext cx="120" cy="12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2" name="直接连接符 301"/>
            <p:cNvCxnSpPr/>
            <p:nvPr/>
          </p:nvCxnSpPr>
          <p:spPr>
            <a:xfrm flipV="1">
              <a:off x="13723" y="4487"/>
              <a:ext cx="2" cy="104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3" name="流程图: 联系 302"/>
            <p:cNvSpPr/>
            <p:nvPr/>
          </p:nvSpPr>
          <p:spPr>
            <a:xfrm>
              <a:off x="13663" y="5480"/>
              <a:ext cx="120" cy="12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4" name="直接连接符 303"/>
            <p:cNvCxnSpPr/>
            <p:nvPr/>
          </p:nvCxnSpPr>
          <p:spPr>
            <a:xfrm flipH="1" flipV="1">
              <a:off x="13709" y="6988"/>
              <a:ext cx="445" cy="1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5" name="文本框 304"/>
            <p:cNvSpPr txBox="1"/>
            <p:nvPr/>
          </p:nvSpPr>
          <p:spPr>
            <a:xfrm rot="5400000">
              <a:off x="13960" y="6814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cxnSp>
          <p:nvCxnSpPr>
            <p:cNvPr id="306" name="直接连接符 305"/>
            <p:cNvCxnSpPr/>
            <p:nvPr/>
          </p:nvCxnSpPr>
          <p:spPr>
            <a:xfrm flipH="1" flipV="1">
              <a:off x="14254" y="6991"/>
              <a:ext cx="857" cy="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14192" y="7456"/>
              <a:ext cx="93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8" name="矩形 307"/>
            <p:cNvSpPr/>
            <p:nvPr/>
          </p:nvSpPr>
          <p:spPr>
            <a:xfrm>
              <a:off x="9805" y="5372"/>
              <a:ext cx="474" cy="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b="1">
                <a:solidFill>
                  <a:schemeClr val="tx1"/>
                </a:solidFill>
              </a:endParaRPr>
            </a:p>
          </p:txBody>
        </p:sp>
        <p:sp>
          <p:nvSpPr>
            <p:cNvPr id="309" name="椭圆 308"/>
            <p:cNvSpPr/>
            <p:nvPr/>
          </p:nvSpPr>
          <p:spPr>
            <a:xfrm flipH="1" flipV="1">
              <a:off x="9930" y="5419"/>
              <a:ext cx="223" cy="23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10" name="直接连接符 309"/>
            <p:cNvCxnSpPr/>
            <p:nvPr/>
          </p:nvCxnSpPr>
          <p:spPr>
            <a:xfrm flipV="1">
              <a:off x="9884" y="5546"/>
              <a:ext cx="151" cy="1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1" name="文本框 310"/>
            <p:cNvSpPr txBox="1"/>
            <p:nvPr/>
          </p:nvSpPr>
          <p:spPr>
            <a:xfrm>
              <a:off x="9072" y="5314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sp>
          <p:nvSpPr>
            <p:cNvPr id="312" name="文本框 311"/>
            <p:cNvSpPr txBox="1"/>
            <p:nvPr/>
          </p:nvSpPr>
          <p:spPr>
            <a:xfrm>
              <a:off x="9087" y="6204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sp>
          <p:nvSpPr>
            <p:cNvPr id="313" name="文本框 312"/>
            <p:cNvSpPr txBox="1"/>
            <p:nvPr/>
          </p:nvSpPr>
          <p:spPr>
            <a:xfrm rot="5400000">
              <a:off x="13493" y="4053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cxnSp>
          <p:nvCxnSpPr>
            <p:cNvPr id="314" name="直接连接符 313"/>
            <p:cNvCxnSpPr/>
            <p:nvPr/>
          </p:nvCxnSpPr>
          <p:spPr>
            <a:xfrm flipV="1">
              <a:off x="13783" y="4254"/>
              <a:ext cx="39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/>
            <p:nvPr/>
          </p:nvCxnSpPr>
          <p:spPr>
            <a:xfrm>
              <a:off x="11881" y="4253"/>
              <a:ext cx="1814" cy="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/>
            <p:nvPr/>
          </p:nvCxnSpPr>
          <p:spPr>
            <a:xfrm flipH="1" flipV="1">
              <a:off x="11883" y="3611"/>
              <a:ext cx="5" cy="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/>
            <p:nvPr/>
          </p:nvCxnSpPr>
          <p:spPr>
            <a:xfrm flipV="1">
              <a:off x="12479" y="3948"/>
              <a:ext cx="1230" cy="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 flipV="1">
              <a:off x="12495" y="3584"/>
              <a:ext cx="0" cy="35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0" name="文本框 319"/>
            <p:cNvSpPr txBox="1"/>
            <p:nvPr/>
          </p:nvSpPr>
          <p:spPr>
            <a:xfrm>
              <a:off x="15784" y="2326"/>
              <a:ext cx="2430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1.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正极接触器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2.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负极接触器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3.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直流负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极接触器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4.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直流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正极接触器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5.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主接触器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6.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交流充电接触器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7.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预充接触器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21" name="文本框 320"/>
            <p:cNvSpPr txBox="1"/>
            <p:nvPr/>
          </p:nvSpPr>
          <p:spPr>
            <a:xfrm>
              <a:off x="9730" y="7173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3</a:t>
              </a:r>
              <a:endParaRPr lang="en-US" altLang="zh-CN" sz="1400"/>
            </a:p>
          </p:txBody>
        </p:sp>
        <p:sp>
          <p:nvSpPr>
            <p:cNvPr id="322" name="文本框 321"/>
            <p:cNvSpPr txBox="1"/>
            <p:nvPr/>
          </p:nvSpPr>
          <p:spPr>
            <a:xfrm>
              <a:off x="10260" y="7174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4</a:t>
              </a:r>
              <a:endParaRPr lang="en-US" altLang="zh-CN" sz="1400"/>
            </a:p>
          </p:txBody>
        </p:sp>
        <p:sp>
          <p:nvSpPr>
            <p:cNvPr id="323" name="文本框 322"/>
            <p:cNvSpPr txBox="1"/>
            <p:nvPr/>
          </p:nvSpPr>
          <p:spPr>
            <a:xfrm>
              <a:off x="11906" y="4578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5</a:t>
              </a:r>
              <a:endParaRPr lang="en-US" altLang="zh-CN" sz="1400"/>
            </a:p>
          </p:txBody>
        </p:sp>
        <p:sp>
          <p:nvSpPr>
            <p:cNvPr id="324" name="文本框 323"/>
            <p:cNvSpPr txBox="1"/>
            <p:nvPr/>
          </p:nvSpPr>
          <p:spPr>
            <a:xfrm>
              <a:off x="11906" y="4968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6</a:t>
              </a:r>
              <a:endParaRPr lang="en-US" altLang="zh-CN" sz="1400"/>
            </a:p>
          </p:txBody>
        </p:sp>
        <p:sp>
          <p:nvSpPr>
            <p:cNvPr id="325" name="文本框 324"/>
            <p:cNvSpPr txBox="1"/>
            <p:nvPr/>
          </p:nvSpPr>
          <p:spPr>
            <a:xfrm>
              <a:off x="11924" y="5372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7</a:t>
              </a:r>
              <a:endParaRPr lang="en-US" altLang="zh-CN" sz="1400"/>
            </a:p>
          </p:txBody>
        </p:sp>
        <p:sp>
          <p:nvSpPr>
            <p:cNvPr id="326" name="文本框 325"/>
            <p:cNvSpPr txBox="1"/>
            <p:nvPr/>
          </p:nvSpPr>
          <p:spPr>
            <a:xfrm>
              <a:off x="11508" y="2326"/>
              <a:ext cx="1370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PTC</a:t>
              </a:r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加热器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27" name="文本框 326"/>
            <p:cNvSpPr txBox="1"/>
            <p:nvPr/>
          </p:nvSpPr>
          <p:spPr>
            <a:xfrm>
              <a:off x="13269" y="2326"/>
              <a:ext cx="148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电动压缩机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28" name="文本框 327"/>
            <p:cNvSpPr txBox="1"/>
            <p:nvPr/>
          </p:nvSpPr>
          <p:spPr>
            <a:xfrm>
              <a:off x="16386" y="4751"/>
              <a:ext cx="148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电机控制器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29" name="文本框 328"/>
            <p:cNvSpPr txBox="1"/>
            <p:nvPr/>
          </p:nvSpPr>
          <p:spPr>
            <a:xfrm>
              <a:off x="16616" y="7739"/>
              <a:ext cx="913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DC-DC</a:t>
              </a:r>
              <a:endParaRPr lang="en-US" altLang="zh-CN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30" name="文本框 329"/>
            <p:cNvSpPr txBox="1"/>
            <p:nvPr/>
          </p:nvSpPr>
          <p:spPr>
            <a:xfrm>
              <a:off x="11508" y="9814"/>
              <a:ext cx="148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直流充电口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31" name="文本框 330"/>
            <p:cNvSpPr txBox="1"/>
            <p:nvPr/>
          </p:nvSpPr>
          <p:spPr>
            <a:xfrm>
              <a:off x="13269" y="9814"/>
              <a:ext cx="148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交流充电口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cxnSp>
          <p:nvCxnSpPr>
            <p:cNvPr id="332" name="直接连接符 331"/>
            <p:cNvCxnSpPr/>
            <p:nvPr/>
          </p:nvCxnSpPr>
          <p:spPr>
            <a:xfrm flipH="1">
              <a:off x="10568" y="7912"/>
              <a:ext cx="11" cy="11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3" name="文本框 332"/>
            <p:cNvSpPr txBox="1"/>
            <p:nvPr/>
          </p:nvSpPr>
          <p:spPr>
            <a:xfrm rot="5400000">
              <a:off x="10335" y="7705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sp>
          <p:nvSpPr>
            <p:cNvPr id="334" name="文本框 333"/>
            <p:cNvSpPr txBox="1"/>
            <p:nvPr/>
          </p:nvSpPr>
          <p:spPr>
            <a:xfrm rot="5400000">
              <a:off x="9813" y="7688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cxnSp>
          <p:nvCxnSpPr>
            <p:cNvPr id="335" name="直接连接符 334"/>
            <p:cNvCxnSpPr/>
            <p:nvPr/>
          </p:nvCxnSpPr>
          <p:spPr>
            <a:xfrm>
              <a:off x="10061" y="7897"/>
              <a:ext cx="6" cy="15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>
              <a:off x="14192" y="3552"/>
              <a:ext cx="0" cy="8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7" name="文本框 336"/>
            <p:cNvSpPr txBox="1"/>
            <p:nvPr/>
          </p:nvSpPr>
          <p:spPr>
            <a:xfrm rot="16200000">
              <a:off x="13927" y="4224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sp>
          <p:nvSpPr>
            <p:cNvPr id="338" name="文本框 337"/>
            <p:cNvSpPr txBox="1"/>
            <p:nvPr/>
          </p:nvSpPr>
          <p:spPr>
            <a:xfrm rot="16200000">
              <a:off x="13463" y="4207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pic>
          <p:nvPicPr>
            <p:cNvPr id="339" name="图片 3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2" y="2891"/>
              <a:ext cx="1152" cy="715"/>
            </a:xfrm>
            <a:prstGeom prst="rect">
              <a:avLst/>
            </a:prstGeom>
          </p:spPr>
        </p:pic>
        <p:cxnSp>
          <p:nvCxnSpPr>
            <p:cNvPr id="340" name="直接连接符 339"/>
            <p:cNvCxnSpPr/>
            <p:nvPr/>
          </p:nvCxnSpPr>
          <p:spPr>
            <a:xfrm flipV="1">
              <a:off x="15170" y="5543"/>
              <a:ext cx="1218" cy="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1" name="文本框 340"/>
            <p:cNvSpPr txBox="1"/>
            <p:nvPr/>
          </p:nvSpPr>
          <p:spPr>
            <a:xfrm>
              <a:off x="14953" y="5328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sp>
          <p:nvSpPr>
            <p:cNvPr id="342" name="文本框 341"/>
            <p:cNvSpPr txBox="1"/>
            <p:nvPr/>
          </p:nvSpPr>
          <p:spPr>
            <a:xfrm>
              <a:off x="14953" y="6759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cxnSp>
          <p:nvCxnSpPr>
            <p:cNvPr id="343" name="直接连接符 342"/>
            <p:cNvCxnSpPr/>
            <p:nvPr/>
          </p:nvCxnSpPr>
          <p:spPr>
            <a:xfrm>
              <a:off x="15185" y="6437"/>
              <a:ext cx="1187" cy="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4" name="文本框 343"/>
            <p:cNvSpPr txBox="1"/>
            <p:nvPr/>
          </p:nvSpPr>
          <p:spPr>
            <a:xfrm>
              <a:off x="14953" y="6213"/>
              <a:ext cx="50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dk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sp>
          <p:nvSpPr>
            <p:cNvPr id="346" name="文本框 345"/>
            <p:cNvSpPr txBox="1"/>
            <p:nvPr/>
          </p:nvSpPr>
          <p:spPr>
            <a:xfrm>
              <a:off x="14953" y="7246"/>
              <a:ext cx="50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dk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cxnSp>
          <p:nvCxnSpPr>
            <p:cNvPr id="347" name="直接连接符 346"/>
            <p:cNvCxnSpPr/>
            <p:nvPr/>
          </p:nvCxnSpPr>
          <p:spPr>
            <a:xfrm flipV="1">
              <a:off x="15201" y="7464"/>
              <a:ext cx="1265" cy="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直接连接符 347"/>
            <p:cNvCxnSpPr/>
            <p:nvPr/>
          </p:nvCxnSpPr>
          <p:spPr>
            <a:xfrm flipV="1">
              <a:off x="15210" y="6975"/>
              <a:ext cx="1218" cy="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0" name="文本框 349"/>
            <p:cNvSpPr txBox="1"/>
            <p:nvPr/>
          </p:nvSpPr>
          <p:spPr>
            <a:xfrm rot="5400000">
              <a:off x="13548" y="7628"/>
              <a:ext cx="39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sp>
          <p:nvSpPr>
            <p:cNvPr id="351" name="文本框 350"/>
            <p:cNvSpPr txBox="1"/>
            <p:nvPr/>
          </p:nvSpPr>
          <p:spPr>
            <a:xfrm rot="5400000">
              <a:off x="13960" y="7675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cxnSp>
          <p:nvCxnSpPr>
            <p:cNvPr id="352" name="直接连接符 351"/>
            <p:cNvCxnSpPr/>
            <p:nvPr/>
          </p:nvCxnSpPr>
          <p:spPr>
            <a:xfrm flipH="1">
              <a:off x="13721" y="7878"/>
              <a:ext cx="15" cy="118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3" name="直接连接符 352"/>
            <p:cNvCxnSpPr/>
            <p:nvPr/>
          </p:nvCxnSpPr>
          <p:spPr>
            <a:xfrm flipH="1" flipV="1">
              <a:off x="14199" y="7878"/>
              <a:ext cx="2" cy="11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4" name="矩形 353"/>
            <p:cNvSpPr/>
            <p:nvPr/>
          </p:nvSpPr>
          <p:spPr>
            <a:xfrm>
              <a:off x="13456" y="8115"/>
              <a:ext cx="1048" cy="521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 w="1905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/>
                <a:t>OBC</a:t>
              </a:r>
              <a:endParaRPr lang="en-US" altLang="zh-CN"/>
            </a:p>
          </p:txBody>
        </p:sp>
        <p:pic>
          <p:nvPicPr>
            <p:cNvPr id="355" name="图片 3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08" y="8870"/>
              <a:ext cx="945" cy="855"/>
            </a:xfrm>
            <a:prstGeom prst="rect">
              <a:avLst/>
            </a:prstGeom>
          </p:spPr>
        </p:pic>
        <p:sp>
          <p:nvSpPr>
            <p:cNvPr id="356" name="文本框 355"/>
            <p:cNvSpPr txBox="1"/>
            <p:nvPr/>
          </p:nvSpPr>
          <p:spPr>
            <a:xfrm>
              <a:off x="11371" y="6868"/>
              <a:ext cx="148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</a:rPr>
                <a:t>高压配电盒</a:t>
              </a:r>
              <a:endParaRPr lang="zh-CN" altLang="en-US" sz="12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endParaRPr>
            </a:p>
          </p:txBody>
        </p:sp>
        <p:cxnSp>
          <p:nvCxnSpPr>
            <p:cNvPr id="390" name="直接连接符 389"/>
            <p:cNvCxnSpPr/>
            <p:nvPr/>
          </p:nvCxnSpPr>
          <p:spPr>
            <a:xfrm>
              <a:off x="8558" y="6424"/>
              <a:ext cx="685" cy="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1" name="直接连接符 390"/>
            <p:cNvCxnSpPr/>
            <p:nvPr/>
          </p:nvCxnSpPr>
          <p:spPr>
            <a:xfrm>
              <a:off x="8558" y="5518"/>
              <a:ext cx="685" cy="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9" name="图片 348"/>
            <p:cNvPicPr>
              <a:picLocks noChangeAspect="1"/>
            </p:cNvPicPr>
            <p:nvPr/>
          </p:nvPicPr>
          <p:blipFill>
            <a:blip r:embed="rId5"/>
            <a:srcRect l="6312" r="6312"/>
            <a:stretch>
              <a:fillRect/>
            </a:stretch>
          </p:blipFill>
          <p:spPr>
            <a:xfrm>
              <a:off x="16442" y="6838"/>
              <a:ext cx="1495" cy="833"/>
            </a:xfrm>
            <a:prstGeom prst="rect">
              <a:avLst/>
            </a:prstGeom>
          </p:spPr>
        </p:pic>
        <p:pic>
          <p:nvPicPr>
            <p:cNvPr id="345" name="图片 344"/>
            <p:cNvPicPr>
              <a:picLocks noChangeAspect="1"/>
            </p:cNvPicPr>
            <p:nvPr/>
          </p:nvPicPr>
          <p:blipFill>
            <a:blip r:embed="rId6"/>
            <a:srcRect l="7437"/>
            <a:stretch>
              <a:fillRect/>
            </a:stretch>
          </p:blipFill>
          <p:spPr>
            <a:xfrm>
              <a:off x="16400" y="5226"/>
              <a:ext cx="1730" cy="1280"/>
            </a:xfrm>
            <a:prstGeom prst="rect">
              <a:avLst/>
            </a:prstGeom>
          </p:spPr>
        </p:pic>
        <p:pic>
          <p:nvPicPr>
            <p:cNvPr id="319" name="图片 3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38" y="2905"/>
              <a:ext cx="1109" cy="693"/>
            </a:xfrm>
            <a:prstGeom prst="rect">
              <a:avLst/>
            </a:prstGeom>
          </p:spPr>
        </p:pic>
      </p:grpSp>
      <p:grpSp>
        <p:nvGrpSpPr>
          <p:cNvPr id="399" name="组合 398"/>
          <p:cNvGrpSpPr/>
          <p:nvPr/>
        </p:nvGrpSpPr>
        <p:grpSpPr>
          <a:xfrm>
            <a:off x="3790315" y="1904365"/>
            <a:ext cx="1759585" cy="4121785"/>
            <a:chOff x="5969" y="2999"/>
            <a:chExt cx="2771" cy="6491"/>
          </a:xfrm>
        </p:grpSpPr>
        <p:sp>
          <p:nvSpPr>
            <p:cNvPr id="357" name="矩形 356"/>
            <p:cNvSpPr/>
            <p:nvPr/>
          </p:nvSpPr>
          <p:spPr>
            <a:xfrm>
              <a:off x="6731" y="2999"/>
              <a:ext cx="1548" cy="588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 dirty="0"/>
            </a:p>
          </p:txBody>
        </p:sp>
        <p:cxnSp>
          <p:nvCxnSpPr>
            <p:cNvPr id="358" name="直接连接符 357"/>
            <p:cNvCxnSpPr/>
            <p:nvPr/>
          </p:nvCxnSpPr>
          <p:spPr>
            <a:xfrm flipH="1" flipV="1">
              <a:off x="7070" y="4035"/>
              <a:ext cx="2" cy="11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9" name="直接连接符 358"/>
            <p:cNvCxnSpPr/>
            <p:nvPr/>
          </p:nvCxnSpPr>
          <p:spPr>
            <a:xfrm flipV="1">
              <a:off x="7067" y="3188"/>
              <a:ext cx="876" cy="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0" name="直接连接符 359"/>
            <p:cNvCxnSpPr/>
            <p:nvPr/>
          </p:nvCxnSpPr>
          <p:spPr>
            <a:xfrm>
              <a:off x="6870" y="5220"/>
              <a:ext cx="403" cy="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直接连接符 360"/>
            <p:cNvCxnSpPr/>
            <p:nvPr/>
          </p:nvCxnSpPr>
          <p:spPr>
            <a:xfrm flipV="1">
              <a:off x="6972" y="5373"/>
              <a:ext cx="198" cy="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/>
            <p:nvPr/>
          </p:nvCxnSpPr>
          <p:spPr>
            <a:xfrm>
              <a:off x="7067" y="8611"/>
              <a:ext cx="868" cy="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/>
            <p:nvPr/>
          </p:nvCxnSpPr>
          <p:spPr>
            <a:xfrm>
              <a:off x="6870" y="3893"/>
              <a:ext cx="403" cy="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/>
            <p:nvPr/>
          </p:nvCxnSpPr>
          <p:spPr>
            <a:xfrm flipV="1">
              <a:off x="6972" y="4046"/>
              <a:ext cx="198" cy="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5" name="直接连接符 364"/>
            <p:cNvCxnSpPr/>
            <p:nvPr/>
          </p:nvCxnSpPr>
          <p:spPr>
            <a:xfrm>
              <a:off x="6870" y="7814"/>
              <a:ext cx="403" cy="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 flipV="1">
              <a:off x="6972" y="7967"/>
              <a:ext cx="198" cy="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6870" y="6459"/>
              <a:ext cx="403" cy="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/>
            <p:nvPr/>
          </p:nvCxnSpPr>
          <p:spPr>
            <a:xfrm flipV="1">
              <a:off x="6972" y="6625"/>
              <a:ext cx="198" cy="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 flipH="1" flipV="1">
              <a:off x="7072" y="6630"/>
              <a:ext cx="2" cy="11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flipH="1" flipV="1">
              <a:off x="7072" y="7952"/>
              <a:ext cx="5" cy="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 flipH="1" flipV="1">
              <a:off x="7948" y="7446"/>
              <a:ext cx="2" cy="11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 flipH="1" flipV="1">
              <a:off x="7946" y="3186"/>
              <a:ext cx="2" cy="11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flipH="1" flipV="1">
              <a:off x="7077" y="3214"/>
              <a:ext cx="5" cy="6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4" name="直接连接符 373"/>
            <p:cNvCxnSpPr/>
            <p:nvPr/>
          </p:nvCxnSpPr>
          <p:spPr>
            <a:xfrm flipV="1">
              <a:off x="7960" y="4621"/>
              <a:ext cx="0" cy="9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直接连接符 374"/>
            <p:cNvCxnSpPr/>
            <p:nvPr/>
          </p:nvCxnSpPr>
          <p:spPr>
            <a:xfrm flipH="1" flipV="1">
              <a:off x="7935" y="6410"/>
              <a:ext cx="5" cy="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/>
            <p:nvPr/>
          </p:nvCxnSpPr>
          <p:spPr>
            <a:xfrm>
              <a:off x="7946" y="4366"/>
              <a:ext cx="285" cy="2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>
              <a:off x="7930" y="7057"/>
              <a:ext cx="285" cy="2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 flipV="1">
              <a:off x="7078" y="5393"/>
              <a:ext cx="5" cy="2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 flipH="1" flipV="1">
              <a:off x="7077" y="6125"/>
              <a:ext cx="6" cy="3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0" name="直接连接符 379"/>
            <p:cNvCxnSpPr/>
            <p:nvPr/>
          </p:nvCxnSpPr>
          <p:spPr>
            <a:xfrm flipV="1">
              <a:off x="7067" y="5704"/>
              <a:ext cx="128" cy="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 flipV="1">
              <a:off x="7070" y="6116"/>
              <a:ext cx="128" cy="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2" name="文本框 381"/>
            <p:cNvSpPr txBox="1"/>
            <p:nvPr/>
          </p:nvSpPr>
          <p:spPr>
            <a:xfrm>
              <a:off x="7048" y="5461"/>
              <a:ext cx="436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 b="1" dirty="0" smtClean="0">
                  <a:solidFill>
                    <a:srgbClr val="FF0000"/>
                  </a:solidFill>
                  <a:sym typeface="+mn-ea"/>
                </a:rPr>
                <a:t>C</a:t>
              </a:r>
              <a:endParaRPr lang="en-US" altLang="zh-CN" sz="1400" b="1" dirty="0" smtClean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383" name="文本框 382"/>
            <p:cNvSpPr txBox="1"/>
            <p:nvPr/>
          </p:nvSpPr>
          <p:spPr>
            <a:xfrm>
              <a:off x="7039" y="5883"/>
              <a:ext cx="436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 b="1" dirty="0" smtClean="0">
                  <a:solidFill>
                    <a:srgbClr val="FF0000"/>
                  </a:solidFill>
                  <a:sym typeface="+mn-ea"/>
                </a:rPr>
                <a:t>C</a:t>
              </a:r>
              <a:endParaRPr lang="en-US" altLang="zh-CN" sz="1400" b="1" dirty="0" smtClean="0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384" name="直接连接符 383"/>
            <p:cNvCxnSpPr/>
            <p:nvPr/>
          </p:nvCxnSpPr>
          <p:spPr>
            <a:xfrm flipV="1">
              <a:off x="7266" y="5703"/>
              <a:ext cx="198" cy="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直接连接符 384"/>
            <p:cNvCxnSpPr/>
            <p:nvPr/>
          </p:nvCxnSpPr>
          <p:spPr>
            <a:xfrm flipV="1">
              <a:off x="7273" y="6124"/>
              <a:ext cx="198" cy="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/>
            <p:nvPr/>
          </p:nvCxnSpPr>
          <p:spPr>
            <a:xfrm flipV="1">
              <a:off x="7452" y="5688"/>
              <a:ext cx="12" cy="4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8" name="文本框 387"/>
            <p:cNvSpPr txBox="1"/>
            <p:nvPr/>
          </p:nvSpPr>
          <p:spPr>
            <a:xfrm rot="10800000">
              <a:off x="8223" y="6218"/>
              <a:ext cx="502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2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  <p:sp>
          <p:nvSpPr>
            <p:cNvPr id="389" name="文本框 388"/>
            <p:cNvSpPr txBox="1"/>
            <p:nvPr/>
          </p:nvSpPr>
          <p:spPr>
            <a:xfrm rot="10800000">
              <a:off x="8170" y="5318"/>
              <a:ext cx="570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r>
                <a:rPr lang="en-US" altLang="zh-CN" sz="1200" b="1" dirty="0" smtClean="0">
                  <a:solidFill>
                    <a:schemeClr val="accent2"/>
                  </a:solidFill>
                  <a:sym typeface="+mn-ea"/>
                </a:rPr>
                <a:t>C</a:t>
              </a:r>
              <a:endParaRPr lang="en-US" altLang="zh-CN" sz="1200" b="1" dirty="0" smtClean="0">
                <a:solidFill>
                  <a:schemeClr val="accent2"/>
                </a:solidFill>
                <a:sym typeface="+mn-ea"/>
              </a:endParaRPr>
            </a:p>
          </p:txBody>
        </p:sp>
        <p:cxnSp>
          <p:nvCxnSpPr>
            <p:cNvPr id="392" name="直接连接符 391"/>
            <p:cNvCxnSpPr/>
            <p:nvPr/>
          </p:nvCxnSpPr>
          <p:spPr>
            <a:xfrm>
              <a:off x="7950" y="5536"/>
              <a:ext cx="562" cy="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直接连接符 392"/>
            <p:cNvCxnSpPr/>
            <p:nvPr/>
          </p:nvCxnSpPr>
          <p:spPr>
            <a:xfrm>
              <a:off x="7935" y="6423"/>
              <a:ext cx="55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4" name="文本框 393"/>
            <p:cNvSpPr txBox="1"/>
            <p:nvPr/>
          </p:nvSpPr>
          <p:spPr>
            <a:xfrm>
              <a:off x="7057" y="9056"/>
              <a:ext cx="100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电池包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95" name="文本框 394"/>
            <p:cNvSpPr txBox="1"/>
            <p:nvPr/>
          </p:nvSpPr>
          <p:spPr>
            <a:xfrm>
              <a:off x="5969" y="6897"/>
              <a:ext cx="353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连接片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96" name="文本框 395"/>
            <p:cNvSpPr txBox="1"/>
            <p:nvPr/>
          </p:nvSpPr>
          <p:spPr>
            <a:xfrm>
              <a:off x="5969" y="5350"/>
              <a:ext cx="353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200" dirty="0" smtClean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+mn-ea"/>
                </a:rPr>
                <a:t>维修塞</a:t>
              </a:r>
              <a:endParaRPr lang="zh-CN" altLang="en-US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397" name="文本框 396"/>
            <p:cNvSpPr txBox="1"/>
            <p:nvPr/>
          </p:nvSpPr>
          <p:spPr>
            <a:xfrm>
              <a:off x="7625" y="4244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1</a:t>
              </a:r>
              <a:endParaRPr lang="en-US" altLang="zh-CN" sz="1400"/>
            </a:p>
          </p:txBody>
        </p:sp>
        <p:sp>
          <p:nvSpPr>
            <p:cNvPr id="398" name="文本框 397"/>
            <p:cNvSpPr txBox="1"/>
            <p:nvPr/>
          </p:nvSpPr>
          <p:spPr>
            <a:xfrm>
              <a:off x="7625" y="7003"/>
              <a:ext cx="30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2</a:t>
              </a:r>
              <a:endParaRPr lang="en-US" altLang="zh-CN" sz="1400"/>
            </a:p>
          </p:txBody>
        </p:sp>
      </p:grpSp>
      <p:sp>
        <p:nvSpPr>
          <p:cNvPr id="20" name="空心弧 19"/>
          <p:cNvSpPr/>
          <p:nvPr/>
        </p:nvSpPr>
        <p:spPr>
          <a:xfrm rot="13411477">
            <a:off x="714766" y="5430075"/>
            <a:ext cx="1043626" cy="966321"/>
          </a:xfrm>
          <a:prstGeom prst="blockArc">
            <a:avLst>
              <a:gd name="adj1" fmla="val 10800000"/>
              <a:gd name="adj2" fmla="val 277190"/>
              <a:gd name="adj3" fmla="val 208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431018"/>
            <a:ext cx="2838450" cy="3676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43195" y="2908935"/>
            <a:ext cx="59182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高压电控制</a:t>
            </a: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策略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7138" y="290907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第二部分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ags/tag1.xml><?xml version="1.0" encoding="utf-8"?>
<p:tagLst xmlns:p="http://schemas.openxmlformats.org/presentationml/2006/main">
  <p:tag name="KSO_WPP_MARK_KEY" val="d061933a-dfa3-4a10-8438-50a7741dfb83"/>
  <p:tag name="COMMONDATA" val="eyJoZGlkIjoiMWFmY2FhY2MxYzU4MTE4Nzg2Mzc1MWM5N2U3NjdjZWUifQ=="/>
  <p:tag name="commondata" val="eyJoZGlkIjoiYjlhNzRjMzFmNGM1YWI3NDg0YjJjZjY5MGU5NWRjMG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WPS 演示</Application>
  <PresentationFormat>宽屏</PresentationFormat>
  <Paragraphs>290</Paragraphs>
  <Slides>12</Slides>
  <Notes>52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等线</vt:lpstr>
      <vt:lpstr>Arial</vt:lpstr>
      <vt:lpstr>微软雅黑</vt:lpstr>
      <vt:lpstr>Impact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申保芳</cp:lastModifiedBy>
  <cp:revision>120</cp:revision>
  <dcterms:created xsi:type="dcterms:W3CDTF">2017-12-04T09:24:00Z</dcterms:created>
  <dcterms:modified xsi:type="dcterms:W3CDTF">2024-03-08T13:11:57Z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3BE459C3E33941A784FF8AF604D8941D_12</vt:lpwstr>
  </property>
</Properties>
</file>