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Lst>
  <p:notesMasterIdLst>
    <p:notesMasterId r:id="rId19"/>
  </p:notesMasterIdLst>
  <p:sldIdLst>
    <p:sldId id="418" r:id="rId4"/>
    <p:sldId id="331" r:id="rId5"/>
    <p:sldId id="356" r:id="rId6"/>
    <p:sldId id="358" r:id="rId7"/>
    <p:sldId id="359" r:id="rId8"/>
    <p:sldId id="406" r:id="rId9"/>
    <p:sldId id="407" r:id="rId10"/>
    <p:sldId id="408" r:id="rId11"/>
    <p:sldId id="409" r:id="rId12"/>
    <p:sldId id="419" r:id="rId13"/>
    <p:sldId id="387" r:id="rId14"/>
    <p:sldId id="410" r:id="rId15"/>
    <p:sldId id="411" r:id="rId16"/>
    <p:sldId id="412" r:id="rId17"/>
    <p:sldId id="420" r:id="rId18"/>
  </p:sldIdLst>
  <p:sldSz cx="12192000" cy="6858000"/>
  <p:notesSz cx="6858000" cy="9144000"/>
  <p:embeddedFontLst>
    <p:embeddedFont>
      <p:font typeface="微软雅黑" panose="020B0503020204020204" charset="-122"/>
      <p:regular r:id="rId23"/>
    </p:embeddedFont>
    <p:embeddedFont>
      <p:font typeface="Calibri" panose="020F0502020204030204" pitchFamily="34" charset="0"/>
      <p:regular r:id="rId24"/>
      <p:bold r:id="rId25"/>
      <p:italic r:id="rId26"/>
      <p:boldItalic r:id="rId27"/>
    </p:embeddedFont>
    <p:embeddedFont>
      <p:font typeface="等线 Light" panose="02010600030101010101" charset="-122"/>
      <p:regular r:id="rId28"/>
    </p:embeddedFont>
    <p:embeddedFont>
      <p:font typeface="等线" panose="02010600030101010101" charset="-122"/>
      <p:regular r:id="rId29"/>
    </p:embeddedFont>
  </p:embeddedFontLst>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24"/>
    <a:srgbClr val="1C85B6"/>
    <a:srgbClr val="4A90B4"/>
    <a:srgbClr val="3C7792"/>
    <a:srgbClr val="DDE2E6"/>
    <a:srgbClr val="2D4B41"/>
    <a:srgbClr val="375C51"/>
    <a:srgbClr val="3B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4" d="100"/>
          <a:sy n="104" d="100"/>
        </p:scale>
        <p:origin x="228" y="102"/>
      </p:cViewPr>
      <p:guideLst>
        <p:guide orient="horz" pos="2160"/>
        <p:guide pos="37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tags" Target="tags/tag1.xml"/><Relationship Id="rId3" Type="http://schemas.openxmlformats.org/officeDocument/2006/relationships/slideMaster" Target="slideMasters/slideMaster2.xml"/><Relationship Id="rId29" Type="http://schemas.openxmlformats.org/officeDocument/2006/relationships/font" Target="fonts/font7.fntdata"/><Relationship Id="rId28" Type="http://schemas.openxmlformats.org/officeDocument/2006/relationships/font" Target="fonts/font6.fntdata"/><Relationship Id="rId27" Type="http://schemas.openxmlformats.org/officeDocument/2006/relationships/font" Target="fonts/font5.fntdata"/><Relationship Id="rId26" Type="http://schemas.openxmlformats.org/officeDocument/2006/relationships/font" Target="fonts/font4.fntdata"/><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B4A7C-DDB3-4AB1-98BF-A5755F49CE2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9551B3-8219-41A0-A653-74FECC81B0E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D160CDD3-999D-4BC7-9271-13A9D289C7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18E720-D7C5-44E7-81DE-63EC611AF25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160CDD3-999D-4BC7-9271-13A9D289C7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18E720-D7C5-44E7-81DE-63EC611AF25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160CDD3-999D-4BC7-9271-13A9D289C7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18E720-D7C5-44E7-81DE-63EC611AF25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2" name="图片 31"/>
          <p:cNvPicPr>
            <a:picLocks noChangeAspect="1"/>
          </p:cNvPicPr>
          <p:nvPr userDrawn="1"/>
        </p:nvPicPr>
        <p:blipFill>
          <a:blip r:embed="rId3" cstate="screen"/>
          <a:stretch>
            <a:fillRect/>
          </a:stretch>
        </p:blipFill>
        <p:spPr>
          <a:xfrm>
            <a:off x="9601452" y="6237564"/>
            <a:ext cx="2590548" cy="6204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160CDD3-999D-4BC7-9271-13A9D289C7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18E720-D7C5-44E7-81DE-63EC611AF25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D160CDD3-999D-4BC7-9271-13A9D289C7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18E720-D7C5-44E7-81DE-63EC611AF25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160CDD3-999D-4BC7-9271-13A9D289C78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18E720-D7C5-44E7-81DE-63EC611AF25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160CDD3-999D-4BC7-9271-13A9D289C78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218E720-D7C5-44E7-81DE-63EC611AF25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160CDD3-999D-4BC7-9271-13A9D289C78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218E720-D7C5-44E7-81DE-63EC611AF25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160CDD3-999D-4BC7-9271-13A9D289C78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218E720-D7C5-44E7-81DE-63EC611AF25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D160CDD3-999D-4BC7-9271-13A9D289C78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18E720-D7C5-44E7-81DE-63EC611AF25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D160CDD3-999D-4BC7-9271-13A9D289C78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18E720-D7C5-44E7-81DE-63EC611AF25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3.jpeg"/><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0CDD3-999D-4BC7-9271-13A9D289C78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8E720-D7C5-44E7-81DE-63EC611AF25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2000"/>
    </mc:Choice>
    <mc:Fallback>
      <p:transition spd="slow" advTm="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3786" y="15911"/>
            <a:ext cx="12164429" cy="684168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userDrawn="1"/>
        </p:nvSpPr>
        <p:spPr>
          <a:xfrm>
            <a:off x="0" y="0"/>
            <a:ext cx="12192000" cy="6857597"/>
          </a:xfrm>
          <a:prstGeom prst="rect">
            <a:avLst/>
          </a:prstGeom>
          <a:solidFill>
            <a:srgbClr val="FFFFFF">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txStyles>
    <p:titleStyle>
      <a:lvl1pPr algn="ctr" rtl="0" fontAlgn="base">
        <a:spcBef>
          <a:spcPct val="0"/>
        </a:spcBef>
        <a:spcAft>
          <a:spcPct val="0"/>
        </a:spcAft>
        <a:defRPr sz="5865" kern="1200">
          <a:solidFill>
            <a:schemeClr val="tx1"/>
          </a:solidFill>
          <a:latin typeface="+mj-lt"/>
          <a:ea typeface="微软雅黑" panose="020B0503020204020204" charset="-122"/>
          <a:cs typeface="+mj-cs"/>
        </a:defRPr>
      </a:lvl1pPr>
      <a:lvl2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5pPr>
      <a:lvl6pPr marL="6096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6pPr>
      <a:lvl7pPr marL="12192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7pPr>
      <a:lvl8pPr marL="18288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8pPr>
      <a:lvl9pPr marL="24384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9pPr>
    </p:titleStyle>
    <p:bodyStyle>
      <a:lvl1pPr marL="457200" indent="-457200" algn="l" rtl="0" fontAlgn="base">
        <a:spcBef>
          <a:spcPct val="20000"/>
        </a:spcBef>
        <a:spcAft>
          <a:spcPct val="0"/>
        </a:spcAft>
        <a:buFont typeface="Arial" panose="020B0604020202020204" pitchFamily="34" charset="0"/>
        <a:buChar char="•"/>
        <a:defRPr sz="4265" kern="1200">
          <a:solidFill>
            <a:schemeClr val="tx1"/>
          </a:solidFill>
          <a:latin typeface="+mn-lt"/>
          <a:ea typeface="微软雅黑" panose="020B0503020204020204" charset="-122"/>
          <a:cs typeface="+mn-cs"/>
        </a:defRPr>
      </a:lvl1pPr>
      <a:lvl2pPr marL="990600" indent="-381000" algn="l" rtl="0" fontAlgn="base">
        <a:spcBef>
          <a:spcPct val="20000"/>
        </a:spcBef>
        <a:spcAft>
          <a:spcPct val="0"/>
        </a:spcAft>
        <a:buFont typeface="Arial" panose="020B0604020202020204" pitchFamily="34" charset="0"/>
        <a:buChar char="–"/>
        <a:defRPr sz="3735" kern="1200">
          <a:solidFill>
            <a:schemeClr val="tx1"/>
          </a:solidFill>
          <a:latin typeface="+mn-lt"/>
          <a:ea typeface="微软雅黑" panose="020B0503020204020204" charset="-122"/>
          <a:cs typeface="+mn-cs"/>
        </a:defRPr>
      </a:lvl2pPr>
      <a:lvl3pPr marL="1524000" indent="-3048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charset="-122"/>
          <a:cs typeface="+mn-cs"/>
        </a:defRPr>
      </a:lvl3pPr>
      <a:lvl4pPr marL="2133600" indent="-304800" algn="l" rtl="0" fontAlgn="base">
        <a:spcBef>
          <a:spcPct val="20000"/>
        </a:spcBef>
        <a:spcAft>
          <a:spcPct val="0"/>
        </a:spcAft>
        <a:buFont typeface="Arial" panose="020B0604020202020204" pitchFamily="34" charset="0"/>
        <a:buChar char="–"/>
        <a:defRPr sz="2665" kern="1200">
          <a:solidFill>
            <a:schemeClr val="tx1"/>
          </a:solidFill>
          <a:latin typeface="+mn-lt"/>
          <a:ea typeface="微软雅黑" panose="020B0503020204020204" charset="-122"/>
          <a:cs typeface="+mn-cs"/>
        </a:defRPr>
      </a:lvl4pPr>
      <a:lvl5pPr marL="2743200" indent="-304800" algn="l" rtl="0" fontAlgn="base">
        <a:spcBef>
          <a:spcPct val="20000"/>
        </a:spcBef>
        <a:spcAft>
          <a:spcPct val="0"/>
        </a:spcAft>
        <a:buFont typeface="Arial" panose="020B0604020202020204" pitchFamily="34" charset="0"/>
        <a:buChar char="»"/>
        <a:defRPr sz="2665" kern="1200">
          <a:solidFill>
            <a:schemeClr val="tx1"/>
          </a:solidFill>
          <a:latin typeface="+mn-lt"/>
          <a:ea typeface="微软雅黑" panose="020B0503020204020204" charset="-122"/>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9" Type="http://schemas.openxmlformats.org/officeDocument/2006/relationships/image" Target="../media/image13.wmf"/><Relationship Id="rId8" Type="http://schemas.openxmlformats.org/officeDocument/2006/relationships/oleObject" Target="../embeddings/oleObject1.bin"/><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1" Type="http://schemas.openxmlformats.org/officeDocument/2006/relationships/vmlDrawing" Target="../drawings/vmlDrawing1.vml"/><Relationship Id="rId10" Type="http://schemas.openxmlformats.org/officeDocument/2006/relationships/slideLayout" Target="../slideLayouts/slideLayout12.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08025" y="1105535"/>
            <a:ext cx="9006840" cy="2816225"/>
          </a:xfrm>
          <a:prstGeom prst="rect">
            <a:avLst/>
          </a:prstGeom>
          <a:noFill/>
        </p:spPr>
        <p:txBody>
          <a:bodyPr wrap="square" lIns="0" tIns="0" rIns="0" bIns="0" rtlCol="0">
            <a:noAutofit/>
          </a:bodyPr>
          <a:p>
            <a:r>
              <a:rPr lang="zh-CN" altLang="zh-CN" sz="8800" b="1" dirty="0" smtClean="0">
                <a:solidFill>
                  <a:schemeClr val="accent6"/>
                </a:solidFill>
                <a:latin typeface="微软雅黑" panose="020B0503020204020204" charset="-122"/>
                <a:ea typeface="微软雅黑" panose="020B0503020204020204" charset="-122"/>
              </a:rPr>
              <a:t>电动汽车</a:t>
            </a:r>
            <a:endParaRPr lang="zh-CN" altLang="zh-CN" sz="4400" b="1" dirty="0" smtClean="0">
              <a:solidFill>
                <a:srgbClr val="FF0000"/>
              </a:solidFill>
              <a:latin typeface="微软雅黑" panose="020B0503020204020204" charset="-122"/>
              <a:ea typeface="微软雅黑" panose="020B0503020204020204" charset="-122"/>
            </a:endParaRPr>
          </a:p>
        </p:txBody>
      </p:sp>
      <p:pic>
        <p:nvPicPr>
          <p:cNvPr id="3" name="图片 2" descr="ccbbe6716aa247889e59ec2cb0bfd45a"/>
          <p:cNvPicPr>
            <a:picLocks noChangeAspect="1"/>
          </p:cNvPicPr>
          <p:nvPr/>
        </p:nvPicPr>
        <p:blipFill>
          <a:blip r:embed="rId1"/>
          <a:stretch>
            <a:fillRect/>
          </a:stretch>
        </p:blipFill>
        <p:spPr>
          <a:xfrm>
            <a:off x="1679575" y="2784475"/>
            <a:ext cx="2526030" cy="1852930"/>
          </a:xfrm>
          <a:prstGeom prst="rect">
            <a:avLst/>
          </a:prstGeom>
        </p:spPr>
      </p:pic>
      <p:sp>
        <p:nvSpPr>
          <p:cNvPr id="4" name="矩形 3"/>
          <p:cNvSpPr/>
          <p:nvPr/>
        </p:nvSpPr>
        <p:spPr>
          <a:xfrm>
            <a:off x="5140960" y="3249930"/>
            <a:ext cx="4983480" cy="922020"/>
          </a:xfrm>
          <a:prstGeom prst="rect">
            <a:avLst/>
          </a:prstGeom>
          <a:noFill/>
          <a:ln>
            <a:noFill/>
          </a:ln>
        </p:spPr>
        <p:txBody>
          <a:bodyPr wrap="none" rtlCol="0" anchor="t">
            <a:spAutoFit/>
          </a:bodyPr>
          <a:p>
            <a:pPr algn="ctr"/>
            <a:r>
              <a:rPr lang="zh-CN" altLang="zh-CN" sz="5400" b="1" dirty="0" smtClean="0">
                <a:solidFill>
                  <a:srgbClr val="FF0000"/>
                </a:solidFill>
                <a:latin typeface="微软雅黑" panose="020B0503020204020204" charset="-122"/>
                <a:ea typeface="微软雅黑" panose="020B0503020204020204" charset="-122"/>
                <a:sym typeface="+mn-ea"/>
              </a:rPr>
              <a:t>高压系统的组成</a:t>
            </a:r>
            <a:endParaRPr lang="zh-CN" altLang="en-US" sz="5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矩形 4"/>
          <p:cNvSpPr/>
          <p:nvPr/>
        </p:nvSpPr>
        <p:spPr>
          <a:xfrm>
            <a:off x="8540750" y="5389245"/>
            <a:ext cx="3575685" cy="753745"/>
          </a:xfrm>
          <a:prstGeom prst="rect">
            <a:avLst/>
          </a:prstGeom>
          <a:noFill/>
          <a:ln>
            <a:noFill/>
          </a:ln>
        </p:spPr>
        <p:txBody>
          <a:bodyPr wrap="none" rtlCol="0" anchor="t">
            <a:noAutofit/>
          </a:bodyPr>
          <a:p>
            <a:pPr algn="ctr"/>
            <a:r>
              <a:rPr lang="zh-CN" altLang="en-US" sz="3200" b="1">
                <a:ln/>
                <a:solidFill>
                  <a:schemeClr val="tx1"/>
                </a:solidFill>
                <a:effectLst>
                  <a:outerShdw blurRad="38100" dist="19050" dir="2700000" algn="tl" rotWithShape="0">
                    <a:schemeClr val="dk1">
                      <a:alpha val="40000"/>
                    </a:schemeClr>
                  </a:outerShdw>
                </a:effectLst>
              </a:rPr>
              <a:t>沈阳：刘恒源</a:t>
            </a:r>
            <a:endParaRPr lang="zh-CN" altLang="en-US" sz="3200" b="1">
              <a:ln/>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540385" y="709295"/>
            <a:ext cx="2368550" cy="1301750"/>
          </a:xfrm>
          <a:prstGeom prst="rect">
            <a:avLst/>
          </a:prstGeom>
        </p:spPr>
      </p:pic>
      <p:pic>
        <p:nvPicPr>
          <p:cNvPr id="3" name="图片 2"/>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9331325" y="2818130"/>
            <a:ext cx="2112010" cy="1699260"/>
          </a:xfrm>
          <a:prstGeom prst="rect">
            <a:avLst/>
          </a:prstGeom>
        </p:spPr>
      </p:pic>
      <p:pic>
        <p:nvPicPr>
          <p:cNvPr id="4" name="图片 3"/>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8938260" y="419735"/>
            <a:ext cx="2140585" cy="1881505"/>
          </a:xfrm>
          <a:prstGeom prst="rect">
            <a:avLst/>
          </a:prstGeom>
        </p:spPr>
      </p:pic>
      <p:pic>
        <p:nvPicPr>
          <p:cNvPr id="5" name="图片 4"/>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4285615" y="1694180"/>
            <a:ext cx="3669665" cy="3348990"/>
          </a:xfrm>
          <a:prstGeom prst="rect">
            <a:avLst/>
          </a:prstGeom>
        </p:spPr>
      </p:pic>
      <p:pic>
        <p:nvPicPr>
          <p:cNvPr id="6" name="图片 5"/>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735330" y="2987040"/>
            <a:ext cx="2173605" cy="1530350"/>
          </a:xfrm>
          <a:prstGeom prst="rect">
            <a:avLst/>
          </a:prstGeom>
        </p:spPr>
      </p:pic>
      <p:pic>
        <p:nvPicPr>
          <p:cNvPr id="7" name="图片 6"/>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835025" y="5323205"/>
            <a:ext cx="2268220" cy="1394460"/>
          </a:xfrm>
          <a:prstGeom prst="rect">
            <a:avLst/>
          </a:prstGeom>
        </p:spPr>
      </p:pic>
      <p:pic>
        <p:nvPicPr>
          <p:cNvPr id="8" name="图片 7"/>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9331325" y="5233035"/>
            <a:ext cx="2091055" cy="1484630"/>
          </a:xfrm>
          <a:prstGeom prst="rect">
            <a:avLst/>
          </a:prstGeom>
        </p:spPr>
      </p:pic>
      <p:sp>
        <p:nvSpPr>
          <p:cNvPr id="11" name="直角上箭头 10"/>
          <p:cNvSpPr/>
          <p:nvPr/>
        </p:nvSpPr>
        <p:spPr>
          <a:xfrm rot="5400000" flipH="1">
            <a:off x="7461885" y="181610"/>
            <a:ext cx="977900" cy="1668145"/>
          </a:xfrm>
          <a:prstGeom prst="ben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方正黑体简体" panose="02010601030101010101" pitchFamily="2" charset="-122"/>
              <a:ea typeface="方正黑体简体" panose="02010601030101010101" pitchFamily="2" charset="-122"/>
              <a:sym typeface="方正黑体简体" panose="02010601030101010101" pitchFamily="2" charset="-122"/>
            </a:endParaRPr>
          </a:p>
        </p:txBody>
      </p:sp>
      <p:sp>
        <p:nvSpPr>
          <p:cNvPr id="12" name="上箭头 11"/>
          <p:cNvSpPr/>
          <p:nvPr/>
        </p:nvSpPr>
        <p:spPr>
          <a:xfrm flipV="1">
            <a:off x="10542270" y="1938655"/>
            <a:ext cx="393065" cy="879475"/>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方正黑体简体" panose="02010601030101010101" pitchFamily="2" charset="-122"/>
              <a:ea typeface="方正黑体简体" panose="02010601030101010101" pitchFamily="2" charset="-122"/>
              <a:sym typeface="方正黑体简体" panose="02010601030101010101" pitchFamily="2" charset="-122"/>
            </a:endParaRPr>
          </a:p>
        </p:txBody>
      </p:sp>
      <p:sp>
        <p:nvSpPr>
          <p:cNvPr id="13" name="左箭头 12"/>
          <p:cNvSpPr/>
          <p:nvPr/>
        </p:nvSpPr>
        <p:spPr>
          <a:xfrm>
            <a:off x="3107690" y="3429000"/>
            <a:ext cx="979170" cy="481965"/>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方正黑体简体" panose="02010601030101010101" pitchFamily="2" charset="-122"/>
              <a:ea typeface="方正黑体简体" panose="02010601030101010101" pitchFamily="2" charset="-122"/>
              <a:sym typeface="方正黑体简体" panose="02010601030101010101" pitchFamily="2" charset="-122"/>
            </a:endParaRPr>
          </a:p>
        </p:txBody>
      </p:sp>
      <p:sp>
        <p:nvSpPr>
          <p:cNvPr id="14" name="直角上箭头 13"/>
          <p:cNvSpPr/>
          <p:nvPr/>
        </p:nvSpPr>
        <p:spPr>
          <a:xfrm rot="5400000" flipV="1">
            <a:off x="3893185" y="4993005"/>
            <a:ext cx="788035" cy="1459865"/>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方正黑体简体" panose="02010601030101010101" pitchFamily="2" charset="-122"/>
              <a:ea typeface="方正黑体简体" panose="02010601030101010101" pitchFamily="2" charset="-122"/>
              <a:sym typeface="方正黑体简体" panose="02010601030101010101" pitchFamily="2" charset="-122"/>
            </a:endParaRPr>
          </a:p>
        </p:txBody>
      </p:sp>
      <p:sp>
        <p:nvSpPr>
          <p:cNvPr id="15" name="直角上箭头 14"/>
          <p:cNvSpPr/>
          <p:nvPr/>
        </p:nvSpPr>
        <p:spPr>
          <a:xfrm rot="10800000" flipV="1">
            <a:off x="6953250" y="5232400"/>
            <a:ext cx="2156460" cy="885190"/>
          </a:xfrm>
          <a:prstGeom prst="bentUpArrow">
            <a:avLst>
              <a:gd name="adj1" fmla="val 19901"/>
              <a:gd name="adj2" fmla="val 25000"/>
              <a:gd name="adj3" fmla="val 25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方正黑体简体" panose="02010601030101010101" pitchFamily="2" charset="-122"/>
              <a:ea typeface="方正黑体简体" panose="02010601030101010101" pitchFamily="2" charset="-122"/>
              <a:sym typeface="方正黑体简体" panose="02010601030101010101" pitchFamily="2" charset="-122"/>
            </a:endParaRPr>
          </a:p>
        </p:txBody>
      </p:sp>
      <p:sp>
        <p:nvSpPr>
          <p:cNvPr id="16" name="直角双向箭头 15"/>
          <p:cNvSpPr/>
          <p:nvPr/>
        </p:nvSpPr>
        <p:spPr>
          <a:xfrm rot="16200000">
            <a:off x="3716655" y="337820"/>
            <a:ext cx="906780" cy="1693545"/>
          </a:xfrm>
          <a:prstGeom prst="lef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方正黑体简体" panose="02010601030101010101" pitchFamily="2" charset="-122"/>
              <a:ea typeface="方正黑体简体" panose="02010601030101010101" pitchFamily="2" charset="-122"/>
              <a:sym typeface="方正黑体简体" panose="02010601030101010101" pitchFamily="2" charset="-122"/>
            </a:endParaRPr>
          </a:p>
        </p:txBody>
      </p:sp>
      <p:graphicFrame>
        <p:nvGraphicFramePr>
          <p:cNvPr id="17" name="对象 16"/>
          <p:cNvGraphicFramePr/>
          <p:nvPr/>
        </p:nvGraphicFramePr>
        <p:xfrm>
          <a:off x="5134610" y="5734050"/>
          <a:ext cx="1701165" cy="1123950"/>
        </p:xfrm>
        <a:graphic>
          <a:graphicData uri="http://schemas.openxmlformats.org/presentationml/2006/ole">
            <mc:AlternateContent xmlns:mc="http://schemas.openxmlformats.org/markup-compatibility/2006">
              <mc:Choice xmlns:v="urn:schemas-microsoft-com:vml" Requires="v">
                <p:oleObj spid="_x0000_s18" name="" r:id="rId8" imgW="2543175" imgH="2924175" progId="Paint.Picture">
                  <p:embed/>
                </p:oleObj>
              </mc:Choice>
              <mc:Fallback>
                <p:oleObj name="" r:id="rId8" imgW="2543175" imgH="2924175" progId="Paint.Picture">
                  <p:embed/>
                  <p:pic>
                    <p:nvPicPr>
                      <p:cNvPr id="0" name="图片 17"/>
                      <p:cNvPicPr/>
                      <p:nvPr/>
                    </p:nvPicPr>
                    <p:blipFill>
                      <a:blip r:embed="rId9"/>
                      <a:stretch>
                        <a:fillRect/>
                      </a:stretch>
                    </p:blipFill>
                    <p:spPr>
                      <a:xfrm>
                        <a:off x="5134610" y="5734050"/>
                        <a:ext cx="1701165" cy="1123950"/>
                      </a:xfrm>
                      <a:prstGeom prst="rect">
                        <a:avLst/>
                      </a:prstGeom>
                    </p:spPr>
                  </p:pic>
                </p:oleObj>
              </mc:Fallback>
            </mc:AlternateContent>
          </a:graphicData>
        </a:graphic>
      </p:graphicFrame>
      <p:sp>
        <p:nvSpPr>
          <p:cNvPr id="19" name="下箭头 18"/>
          <p:cNvSpPr/>
          <p:nvPr/>
        </p:nvSpPr>
        <p:spPr>
          <a:xfrm>
            <a:off x="5877560" y="5015230"/>
            <a:ext cx="334645" cy="7188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方正黑体简体" panose="02010601030101010101" pitchFamily="2" charset="-122"/>
              <a:ea typeface="方正黑体简体" panose="02010601030101010101" pitchFamily="2" charset="-122"/>
              <a:sym typeface="方正黑体简体" panose="02010601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ppt_x</p:attrName>
                                        </p:attrNameLst>
                                      </p:cBhvr>
                                      <p:tavLst>
                                        <p:tav tm="0">
                                          <p:val>
                                            <p:strVal val="#ppt_x-#ppt_w*1.125000"/>
                                          </p:val>
                                        </p:tav>
                                        <p:tav tm="100000">
                                          <p:val>
                                            <p:strVal val="#ppt_x"/>
                                          </p:val>
                                        </p:tav>
                                      </p:tavLst>
                                    </p:anim>
                                    <p:animEffect transition="in" filter="wipe(righ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ppt_x</p:attrName>
                                        </p:attrNameLst>
                                      </p:cBhvr>
                                      <p:tavLst>
                                        <p:tav tm="0">
                                          <p:val>
                                            <p:strVal val="#ppt_x+#ppt_w*1.125000"/>
                                          </p:val>
                                        </p:tav>
                                        <p:tav tm="100000">
                                          <p:val>
                                            <p:strVal val="#ppt_x"/>
                                          </p:val>
                                        </p:tav>
                                      </p:tavLst>
                                    </p:anim>
                                    <p:animEffect transition="in" filter="wipe(left)">
                                      <p:cBhvr>
                                        <p:cTn id="26" dur="500"/>
                                        <p:tgtEl>
                                          <p:spTgt spid="13"/>
                                        </p:tgtEl>
                                      </p:cBhvr>
                                    </p:animEffect>
                                  </p:childTnLst>
                                </p:cTn>
                              </p:par>
                              <p:par>
                                <p:cTn id="27" presetID="12" presetClass="entr" presetSubtype="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p:tgtEl>
                                          <p:spTgt spid="14"/>
                                        </p:tgtEl>
                                        <p:attrNameLst>
                                          <p:attrName>ppt_x</p:attrName>
                                        </p:attrNameLst>
                                      </p:cBhvr>
                                      <p:tavLst>
                                        <p:tav tm="0">
                                          <p:val>
                                            <p:strVal val="#ppt_x+#ppt_w*1.125000"/>
                                          </p:val>
                                        </p:tav>
                                        <p:tav tm="100000">
                                          <p:val>
                                            <p:strVal val="#ppt_x"/>
                                          </p:val>
                                        </p:tav>
                                      </p:tavLst>
                                    </p:anim>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2"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p:tgtEl>
                                          <p:spTgt spid="15"/>
                                        </p:tgtEl>
                                        <p:attrNameLst>
                                          <p:attrName>ppt_x</p:attrName>
                                        </p:attrNameLst>
                                      </p:cBhvr>
                                      <p:tavLst>
                                        <p:tav tm="0">
                                          <p:val>
                                            <p:strVal val="#ppt_x+#ppt_w*1.125000"/>
                                          </p:val>
                                        </p:tav>
                                        <p:tav tm="100000">
                                          <p:val>
                                            <p:strVal val="#ppt_x"/>
                                          </p:val>
                                        </p:tav>
                                      </p:tavLst>
                                    </p:anim>
                                    <p:animEffect transition="in" filter="wipe(left)">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p:tgtEl>
                                          <p:spTgt spid="19"/>
                                        </p:tgtEl>
                                        <p:attrNameLst>
                                          <p:attrName>ppt_y</p:attrName>
                                        </p:attrNameLst>
                                      </p:cBhvr>
                                      <p:tavLst>
                                        <p:tav tm="0">
                                          <p:val>
                                            <p:strVal val="#ppt_y-#ppt_h*1.125000"/>
                                          </p:val>
                                        </p:tav>
                                        <p:tav tm="100000">
                                          <p:val>
                                            <p:strVal val="#ppt_y"/>
                                          </p:val>
                                        </p:tav>
                                      </p:tavLst>
                                    </p:anim>
                                    <p:animEffect transition="in" filter="wipe(down)">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1" grpId="0" bldLvl="0" animBg="1"/>
      <p:bldP spid="12" grpId="0" animBg="1"/>
      <p:bldP spid="13" grpId="0" animBg="1"/>
      <p:bldP spid="14" grpId="0" animBg="1"/>
      <p:bldP spid="15"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p:nvPr/>
        </p:nvPicPr>
        <p:blipFill>
          <a:blip r:embed="rId1" cstate="print"/>
          <a:srcRect/>
          <a:stretch>
            <a:fillRect/>
          </a:stretch>
        </p:blipFill>
        <p:spPr bwMode="auto">
          <a:xfrm>
            <a:off x="1524000" y="1857364"/>
            <a:ext cx="5562623" cy="3019438"/>
          </a:xfrm>
          <a:prstGeom prst="rect">
            <a:avLst/>
          </a:prstGeom>
          <a:noFill/>
          <a:ln w="9525">
            <a:noFill/>
            <a:miter lim="800000"/>
            <a:headEnd/>
            <a:tailEnd/>
          </a:ln>
        </p:spPr>
      </p:pic>
      <p:sp>
        <p:nvSpPr>
          <p:cNvPr id="3" name="矩形 2"/>
          <p:cNvSpPr/>
          <p:nvPr/>
        </p:nvSpPr>
        <p:spPr>
          <a:xfrm>
            <a:off x="3167042" y="5429264"/>
            <a:ext cx="2541270" cy="368300"/>
          </a:xfrm>
          <a:prstGeom prst="rect">
            <a:avLst/>
          </a:prstGeom>
        </p:spPr>
        <p:txBody>
          <a:bodyPr wrap="none">
            <a:spAutoFit/>
          </a:bodyPr>
          <a:lstStyle/>
          <a:p>
            <a:r>
              <a:rPr lang="zh-CN" altLang="zh-CN" dirty="0"/>
              <a:t>图</a:t>
            </a:r>
            <a:r>
              <a:rPr lang="en-US" altLang="zh-CN" dirty="0"/>
              <a:t>6-1</a:t>
            </a:r>
            <a:r>
              <a:rPr lang="zh-CN" altLang="zh-CN" dirty="0"/>
              <a:t>分体式的高压系统</a:t>
            </a:r>
            <a:endParaRPr lang="zh-CN" altLang="en-US" dirty="0"/>
          </a:p>
        </p:txBody>
      </p:sp>
      <p:pic>
        <p:nvPicPr>
          <p:cNvPr id="4" name="图片 3"/>
          <p:cNvPicPr/>
          <p:nvPr/>
        </p:nvPicPr>
        <p:blipFill>
          <a:blip r:embed="rId2" cstate="print"/>
          <a:srcRect l="3790" t="6075" r="7581" b="11140"/>
          <a:stretch>
            <a:fillRect/>
          </a:stretch>
        </p:blipFill>
        <p:spPr bwMode="auto">
          <a:xfrm>
            <a:off x="7381884" y="928670"/>
            <a:ext cx="2767945" cy="2071702"/>
          </a:xfrm>
          <a:prstGeom prst="rect">
            <a:avLst/>
          </a:prstGeom>
          <a:noFill/>
          <a:ln w="9525">
            <a:noFill/>
            <a:miter lim="800000"/>
            <a:headEnd/>
            <a:tailEnd/>
          </a:ln>
        </p:spPr>
      </p:pic>
      <p:sp>
        <p:nvSpPr>
          <p:cNvPr id="5" name="矩形 4"/>
          <p:cNvSpPr/>
          <p:nvPr/>
        </p:nvSpPr>
        <p:spPr>
          <a:xfrm>
            <a:off x="7524760" y="3143248"/>
            <a:ext cx="2582545" cy="368300"/>
          </a:xfrm>
          <a:prstGeom prst="rect">
            <a:avLst/>
          </a:prstGeom>
        </p:spPr>
        <p:txBody>
          <a:bodyPr wrap="none">
            <a:spAutoFit/>
          </a:bodyPr>
          <a:lstStyle/>
          <a:p>
            <a:r>
              <a:rPr lang="zh-CN" altLang="zh-CN" dirty="0"/>
              <a:t>图</a:t>
            </a:r>
            <a:r>
              <a:rPr lang="en-US" altLang="zh-CN" dirty="0"/>
              <a:t>6-2  </a:t>
            </a:r>
            <a:r>
              <a:rPr lang="zh-CN" altLang="zh-CN" dirty="0"/>
              <a:t>集成式高压系统</a:t>
            </a:r>
            <a:r>
              <a:rPr lang="en-US" altLang="zh-CN" dirty="0"/>
              <a:t>1 </a:t>
            </a:r>
            <a:endParaRPr lang="zh-CN" altLang="en-US" dirty="0"/>
          </a:p>
        </p:txBody>
      </p:sp>
      <p:pic>
        <p:nvPicPr>
          <p:cNvPr id="6" name="图片 5"/>
          <p:cNvPicPr/>
          <p:nvPr/>
        </p:nvPicPr>
        <p:blipFill>
          <a:blip r:embed="rId3" cstate="print"/>
          <a:srcRect b="53859"/>
          <a:stretch>
            <a:fillRect/>
          </a:stretch>
        </p:blipFill>
        <p:spPr bwMode="auto">
          <a:xfrm>
            <a:off x="7596198" y="3500438"/>
            <a:ext cx="2571768" cy="1928826"/>
          </a:xfrm>
          <a:prstGeom prst="roundRect">
            <a:avLst/>
          </a:prstGeom>
          <a:noFill/>
          <a:ln>
            <a:noFill/>
          </a:ln>
        </p:spPr>
      </p:pic>
      <p:sp>
        <p:nvSpPr>
          <p:cNvPr id="7" name="TextBox 6"/>
          <p:cNvSpPr txBox="1"/>
          <p:nvPr/>
        </p:nvSpPr>
        <p:spPr>
          <a:xfrm>
            <a:off x="7667636" y="5643578"/>
            <a:ext cx="2786050" cy="368300"/>
          </a:xfrm>
          <a:prstGeom prst="rect">
            <a:avLst/>
          </a:prstGeom>
          <a:noFill/>
        </p:spPr>
        <p:txBody>
          <a:bodyPr wrap="square" rtlCol="0">
            <a:spAutoFit/>
          </a:bodyPr>
          <a:lstStyle/>
          <a:p>
            <a:r>
              <a:rPr lang="zh-CN" altLang="zh-CN" dirty="0"/>
              <a:t>图</a:t>
            </a:r>
            <a:r>
              <a:rPr lang="en-US" altLang="zh-CN" dirty="0"/>
              <a:t>6-3  </a:t>
            </a:r>
            <a:r>
              <a:rPr lang="zh-CN" altLang="zh-CN" dirty="0"/>
              <a:t>集成式高压系统</a:t>
            </a:r>
            <a:r>
              <a:rPr lang="en-US" altLang="zh-CN" dirty="0"/>
              <a:t>2</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74700" y="1649095"/>
            <a:ext cx="6588125" cy="3853815"/>
          </a:xfrm>
          <a:prstGeom prst="rect">
            <a:avLst/>
          </a:prstGeom>
          <a:noFill/>
          <a:ln w="9525">
            <a:noFill/>
          </a:ln>
        </p:spPr>
        <p:txBody>
          <a:bodyPr wrap="square">
            <a:spAutoFit/>
          </a:bodyPr>
          <a:lstStyle/>
          <a:p>
            <a:pPr indent="575945" algn="l" fontAlgn="auto">
              <a:lnSpc>
                <a:spcPct val="150000"/>
              </a:lnSpc>
              <a:buClrTx/>
              <a:buSzTx/>
              <a:buFontTx/>
            </a:pPr>
            <a:r>
              <a:rPr lang="zh-CN" altLang="en-US" sz="2500" b="1" dirty="0">
                <a:solidFill>
                  <a:srgbClr val="005CAF"/>
                </a:solidFill>
                <a:latin typeface="Arial" panose="020B0604020202020204" pitchFamily="34" charset="0"/>
                <a:ea typeface="微软雅黑" panose="020B0503020204020204" charset="-122"/>
              </a:rPr>
              <a:t>9. 高压维修开关</a:t>
            </a:r>
            <a:endParaRPr lang="zh-CN" altLang="en-US" sz="2500" b="1" dirty="0">
              <a:solidFill>
                <a:srgbClr val="005CAF"/>
              </a:solidFill>
              <a:latin typeface="Arial" panose="020B0604020202020204" pitchFamily="34" charset="0"/>
              <a:ea typeface="微软雅黑" panose="020B0503020204020204" charset="-122"/>
            </a:endParaRPr>
          </a:p>
          <a:p>
            <a:pPr indent="575945" algn="l" fontAlgn="auto">
              <a:lnSpc>
                <a:spcPct val="150000"/>
              </a:lnSpc>
              <a:buClrTx/>
              <a:buSzTx/>
              <a:buNone/>
            </a:pPr>
            <a:r>
              <a:rPr lang="zh-CN" altLang="en-US" sz="2300" dirty="0">
                <a:solidFill>
                  <a:schemeClr val="tx1">
                    <a:lumMod val="75000"/>
                    <a:lumOff val="25000"/>
                  </a:schemeClr>
                </a:solidFill>
                <a:latin typeface="Arial" panose="020B0604020202020204" pitchFamily="34" charset="0"/>
                <a:ea typeface="微软雅黑" panose="020B0503020204020204" charset="-122"/>
              </a:rPr>
              <a:t>新能源车上的高压维修塞，也称为高压维修开关，它可以为纯电动及混合动力汽车的高压电力系统在维修时提供安全的维修环境，也可以对电力系统起到安全保护的功能。一般在新能源汽车保养及维修时，都要先断开高压维修开关，这可以在维修时起到防短路的保护作用。</a:t>
            </a: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8061960" y="2415540"/>
            <a:ext cx="3027045" cy="3021330"/>
          </a:xfrm>
          <a:prstGeom prst="rect">
            <a:avLst/>
          </a:prstGeom>
        </p:spPr>
      </p:pic>
    </p:spTree>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74700" y="1649095"/>
            <a:ext cx="6588125" cy="2792095"/>
          </a:xfrm>
          <a:prstGeom prst="rect">
            <a:avLst/>
          </a:prstGeom>
          <a:noFill/>
          <a:ln w="9525">
            <a:noFill/>
          </a:ln>
        </p:spPr>
        <p:txBody>
          <a:bodyPr wrap="square">
            <a:spAutoFit/>
          </a:bodyPr>
          <a:lstStyle/>
          <a:p>
            <a:pPr indent="575945" algn="l" fontAlgn="auto">
              <a:lnSpc>
                <a:spcPct val="150000"/>
              </a:lnSpc>
              <a:buClrTx/>
              <a:buSzTx/>
              <a:buFontTx/>
            </a:pPr>
            <a:r>
              <a:rPr lang="zh-CN" altLang="en-US" sz="2500" b="1" dirty="0">
                <a:solidFill>
                  <a:srgbClr val="005CAF"/>
                </a:solidFill>
                <a:latin typeface="Arial" panose="020B0604020202020204" pitchFamily="34" charset="0"/>
                <a:ea typeface="微软雅黑" panose="020B0503020204020204" charset="-122"/>
              </a:rPr>
              <a:t>10. 高压线束</a:t>
            </a:r>
            <a:endParaRPr lang="zh-CN" altLang="en-US" sz="2500" b="1" dirty="0">
              <a:solidFill>
                <a:srgbClr val="005CAF"/>
              </a:solidFill>
              <a:latin typeface="Arial" panose="020B0604020202020204" pitchFamily="34" charset="0"/>
              <a:ea typeface="微软雅黑" panose="020B0503020204020204" charset="-122"/>
            </a:endParaRPr>
          </a:p>
          <a:p>
            <a:pPr indent="575945" algn="l" fontAlgn="auto">
              <a:lnSpc>
                <a:spcPct val="150000"/>
              </a:lnSpc>
              <a:buClrTx/>
              <a:buSzTx/>
              <a:buNone/>
            </a:pPr>
            <a:r>
              <a:rPr lang="zh-CN" altLang="en-US" sz="2300" dirty="0">
                <a:solidFill>
                  <a:schemeClr val="tx1">
                    <a:lumMod val="75000"/>
                    <a:lumOff val="25000"/>
                  </a:schemeClr>
                </a:solidFill>
                <a:latin typeface="Arial" panose="020B0604020202020204" pitchFamily="34" charset="0"/>
                <a:ea typeface="微软雅黑" panose="020B0503020204020204" charset="-122"/>
              </a:rPr>
              <a:t>高压线束是高压电源传输的媒介，可以将高压系统上各个部件相连。</a:t>
            </a: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a:p>
            <a:pPr indent="575945" algn="l" fontAlgn="auto">
              <a:lnSpc>
                <a:spcPct val="150000"/>
              </a:lnSpc>
              <a:buClrTx/>
              <a:buSzTx/>
              <a:buNone/>
            </a:pPr>
            <a:r>
              <a:rPr lang="zh-CN" altLang="en-US" sz="2300" dirty="0">
                <a:solidFill>
                  <a:schemeClr val="tx1">
                    <a:lumMod val="75000"/>
                    <a:lumOff val="25000"/>
                  </a:schemeClr>
                </a:solidFill>
                <a:latin typeface="Arial" panose="020B0604020202020204" pitchFamily="34" charset="0"/>
                <a:ea typeface="微软雅黑" panose="020B0503020204020204" charset="-122"/>
              </a:rPr>
              <a:t>高压线束与低压线束的区别是带有高压电，它的输电能力对整车高压系统的稳定性影响很大。</a:t>
            </a: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628890" y="2136140"/>
            <a:ext cx="3782060" cy="285686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00">
                                            <p:txEl>
                                              <p:pRg st="1" end="1"/>
                                            </p:txEl>
                                          </p:spTgt>
                                        </p:tgtEl>
                                        <p:attrNameLst>
                                          <p:attrName>style.visibility</p:attrName>
                                        </p:attrNameLst>
                                      </p:cBhvr>
                                      <p:to>
                                        <p:strVal val="visible"/>
                                      </p:to>
                                    </p:set>
                                    <p:anim calcmode="lin" valueType="num">
                                      <p:cBhvr additive="base">
                                        <p:cTn id="7" dur="500" fill="hold"/>
                                        <p:tgtEl>
                                          <p:spTgt spid="100">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00">
                                            <p:txEl>
                                              <p:pRg st="2" end="2"/>
                                            </p:txEl>
                                          </p:spTgt>
                                        </p:tgtEl>
                                        <p:attrNameLst>
                                          <p:attrName>style.visibility</p:attrName>
                                        </p:attrNameLst>
                                      </p:cBhvr>
                                      <p:to>
                                        <p:strVal val="visible"/>
                                      </p:to>
                                    </p:set>
                                    <p:anim calcmode="lin" valueType="num">
                                      <p:cBhvr additive="base">
                                        <p:cTn id="11" dur="500" fill="hold"/>
                                        <p:tgtEl>
                                          <p:spTgt spid="100">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628890" y="2317115"/>
            <a:ext cx="3747770" cy="3294380"/>
          </a:xfrm>
          <a:prstGeom prst="rect">
            <a:avLst/>
          </a:prstGeom>
        </p:spPr>
      </p:pic>
      <p:sp>
        <p:nvSpPr>
          <p:cNvPr id="100" name="文本框 99"/>
          <p:cNvSpPr txBox="1"/>
          <p:nvPr/>
        </p:nvSpPr>
        <p:spPr>
          <a:xfrm>
            <a:off x="774700" y="1649095"/>
            <a:ext cx="6588125" cy="3853815"/>
          </a:xfrm>
          <a:prstGeom prst="rect">
            <a:avLst/>
          </a:prstGeom>
          <a:noFill/>
          <a:ln w="9525">
            <a:noFill/>
          </a:ln>
        </p:spPr>
        <p:txBody>
          <a:bodyPr wrap="square">
            <a:spAutoFit/>
          </a:bodyPr>
          <a:lstStyle/>
          <a:p>
            <a:pPr indent="575945" algn="l" fontAlgn="auto">
              <a:lnSpc>
                <a:spcPct val="150000"/>
              </a:lnSpc>
              <a:buClrTx/>
              <a:buSzTx/>
              <a:buFontTx/>
            </a:pPr>
            <a:r>
              <a:rPr lang="zh-CN" altLang="en-US" sz="2500" b="1" dirty="0">
                <a:solidFill>
                  <a:srgbClr val="005CAF"/>
                </a:solidFill>
                <a:latin typeface="Arial" panose="020B0604020202020204" pitchFamily="34" charset="0"/>
                <a:ea typeface="微软雅黑" panose="020B0503020204020204" charset="-122"/>
              </a:rPr>
              <a:t>11. 充电接口</a:t>
            </a:r>
            <a:endParaRPr lang="zh-CN" altLang="en-US" sz="2500" b="1" dirty="0">
              <a:solidFill>
                <a:srgbClr val="005CAF"/>
              </a:solidFill>
              <a:latin typeface="Arial" panose="020B0604020202020204" pitchFamily="34" charset="0"/>
              <a:ea typeface="微软雅黑" panose="020B0503020204020204" charset="-122"/>
            </a:endParaRPr>
          </a:p>
          <a:p>
            <a:pPr indent="575945" algn="l" fontAlgn="auto">
              <a:lnSpc>
                <a:spcPct val="150000"/>
              </a:lnSpc>
              <a:buClrTx/>
              <a:buSzTx/>
              <a:buNone/>
            </a:pPr>
            <a:r>
              <a:rPr lang="zh-CN" altLang="en-US" sz="2300" dirty="0">
                <a:solidFill>
                  <a:schemeClr val="tx1">
                    <a:lumMod val="75000"/>
                    <a:lumOff val="25000"/>
                  </a:schemeClr>
                </a:solidFill>
                <a:latin typeface="Arial" panose="020B0604020202020204" pitchFamily="34" charset="0"/>
                <a:ea typeface="微软雅黑" panose="020B0503020204020204" charset="-122"/>
              </a:rPr>
              <a:t>充电接口是指用于连接活动电缆和电动汽车的充电部件，由充电插座和充电插头两部分构成。其中，充电插头用于电动汽车传导充电，它与充电插座的结构耦合，并与活动电缆装配连接；充电插座是安装在电动汽车上用于耦合充电插头的部件。</a:t>
            </a: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00">
                                            <p:txEl>
                                              <p:pRg st="1" end="1"/>
                                            </p:txEl>
                                          </p:spTgt>
                                        </p:tgtEl>
                                        <p:attrNameLst>
                                          <p:attrName>style.visibility</p:attrName>
                                        </p:attrNameLst>
                                      </p:cBhvr>
                                      <p:to>
                                        <p:strVal val="visible"/>
                                      </p:to>
                                    </p:set>
                                    <p:anim calcmode="lin" valueType="num">
                                      <p:cBhvr additive="base">
                                        <p:cTn id="7" dur="500" fill="hold"/>
                                        <p:tgtEl>
                                          <p:spTgt spid="100">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4338955" y="2045970"/>
            <a:ext cx="4114800" cy="1982470"/>
          </a:xfrm>
          <a:prstGeom prst="rect">
            <a:avLst/>
          </a:prstGeom>
          <a:noFill/>
          <a:ln>
            <a:noFill/>
          </a:ln>
        </p:spPr>
        <p:txBody>
          <a:bodyPr wrap="none" rtlCol="0" anchor="t">
            <a:noAutofit/>
          </a:bodyPr>
          <a:p>
            <a:pPr algn="ctr"/>
            <a:r>
              <a:rPr lang="zh-CN" altLang="en-US" sz="88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谢</a:t>
            </a:r>
            <a:r>
              <a:rPr lang="en-US" altLang="zh-CN" sz="88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en-US" sz="88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谢！</a:t>
            </a:r>
            <a:r>
              <a:rPr lang="en-US" altLang="zh-CN" sz="88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endParaRPr lang="en-US" altLang="zh-CN" sz="88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74700" y="1365250"/>
            <a:ext cx="6530340" cy="3923030"/>
          </a:xfrm>
          <a:prstGeom prst="rect">
            <a:avLst/>
          </a:prstGeom>
          <a:noFill/>
          <a:ln w="9525">
            <a:noFill/>
          </a:ln>
        </p:spPr>
        <p:txBody>
          <a:bodyPr wrap="square">
            <a:spAutoFit/>
          </a:bodyPr>
          <a:lstStyle/>
          <a:p>
            <a:pPr indent="-457200" fontAlgn="auto">
              <a:lnSpc>
                <a:spcPct val="150000"/>
              </a:lnSpc>
            </a:pPr>
            <a:endParaRPr lang="zh-CN" altLang="en-US" sz="2600" b="1" dirty="0">
              <a:solidFill>
                <a:srgbClr val="CC9924"/>
              </a:solidFill>
              <a:latin typeface="Arial" panose="020B0604020202020204" pitchFamily="34" charset="0"/>
              <a:ea typeface="微软雅黑" panose="020B0503020204020204" charset="-122"/>
            </a:endParaRPr>
          </a:p>
          <a:p>
            <a:pPr indent="575945" algn="l" fontAlgn="auto">
              <a:lnSpc>
                <a:spcPct val="150000"/>
              </a:lnSpc>
              <a:buClrTx/>
              <a:buSzTx/>
              <a:buFontTx/>
            </a:pPr>
            <a:r>
              <a:rPr lang="zh-CN" altLang="en-US" sz="2500" b="1" dirty="0">
                <a:solidFill>
                  <a:srgbClr val="005CAF"/>
                </a:solidFill>
                <a:latin typeface="Arial" panose="020B0604020202020204" pitchFamily="34" charset="0"/>
                <a:ea typeface="微软雅黑" panose="020B0503020204020204" charset="-122"/>
              </a:rPr>
              <a:t>1. 动力电池</a:t>
            </a:r>
            <a:endParaRPr lang="zh-CN" altLang="en-US" sz="2500" b="1" dirty="0">
              <a:solidFill>
                <a:srgbClr val="005CAF"/>
              </a:solidFill>
              <a:latin typeface="Arial" panose="020B0604020202020204" pitchFamily="34" charset="0"/>
              <a:ea typeface="微软雅黑" panose="020B0503020204020204" charset="-122"/>
            </a:endParaRPr>
          </a:p>
          <a:p>
            <a:pPr indent="575945" algn="l" fontAlgn="auto">
              <a:lnSpc>
                <a:spcPct val="150000"/>
              </a:lnSpc>
              <a:buClrTx/>
              <a:buSzTx/>
              <a:buNone/>
            </a:pPr>
            <a:r>
              <a:rPr lang="zh-CN" altLang="en-US" sz="2300" dirty="0">
                <a:solidFill>
                  <a:schemeClr val="tx1">
                    <a:lumMod val="75000"/>
                    <a:lumOff val="25000"/>
                  </a:schemeClr>
                </a:solidFill>
                <a:latin typeface="Arial" panose="020B0604020202020204" pitchFamily="34" charset="0"/>
                <a:ea typeface="微软雅黑" panose="020B0503020204020204" charset="-122"/>
              </a:rPr>
              <a:t>新能源电动车的整车动力来源是动力电池。动力电池的电压一般为100~400V的高压，其输出电流能够达到300A。目前锂离子动力电池是主流，受目前技术的影响，当前绝大多数的新能源汽车均采用锂离子动力电池。</a:t>
            </a: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600950" y="3086735"/>
            <a:ext cx="4020820" cy="259270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2" end="2"/>
                                            </p:txEl>
                                          </p:spTgt>
                                        </p:tgtEl>
                                        <p:attrNameLst>
                                          <p:attrName>style.visibility</p:attrName>
                                        </p:attrNameLst>
                                      </p:cBhvr>
                                      <p:to>
                                        <p:strVal val="visible"/>
                                      </p:to>
                                    </p:set>
                                    <p:anim calcmode="lin" valueType="num">
                                      <p:cBhvr additive="base">
                                        <p:cTn id="7"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74700" y="1649095"/>
            <a:ext cx="6965950" cy="3322955"/>
          </a:xfrm>
          <a:prstGeom prst="rect">
            <a:avLst/>
          </a:prstGeom>
          <a:noFill/>
          <a:ln w="9525">
            <a:noFill/>
          </a:ln>
        </p:spPr>
        <p:txBody>
          <a:bodyPr wrap="square">
            <a:spAutoFit/>
          </a:bodyPr>
          <a:lstStyle/>
          <a:p>
            <a:pPr indent="575945" algn="l" fontAlgn="auto">
              <a:lnSpc>
                <a:spcPct val="150000"/>
              </a:lnSpc>
              <a:buClrTx/>
              <a:buSzTx/>
              <a:buFontTx/>
            </a:pPr>
            <a:r>
              <a:rPr lang="zh-CN" altLang="en-US" sz="2500" b="1" dirty="0">
                <a:solidFill>
                  <a:srgbClr val="005CAF"/>
                </a:solidFill>
                <a:latin typeface="Arial" panose="020B0604020202020204" pitchFamily="34" charset="0"/>
                <a:ea typeface="微软雅黑" panose="020B0503020204020204" charset="-122"/>
              </a:rPr>
              <a:t>2. 驱动电机</a:t>
            </a:r>
            <a:endParaRPr lang="zh-CN" altLang="en-US" sz="2500" b="1" dirty="0">
              <a:solidFill>
                <a:srgbClr val="005CAF"/>
              </a:solidFill>
              <a:latin typeface="Arial" panose="020B0604020202020204" pitchFamily="34" charset="0"/>
              <a:ea typeface="微软雅黑" panose="020B0503020204020204" charset="-122"/>
            </a:endParaRPr>
          </a:p>
          <a:p>
            <a:pPr indent="575945" algn="l" fontAlgn="auto">
              <a:lnSpc>
                <a:spcPct val="150000"/>
              </a:lnSpc>
              <a:buClrTx/>
              <a:buSzTx/>
              <a:buNone/>
            </a:pPr>
            <a:r>
              <a:rPr lang="zh-CN" altLang="en-US" sz="2300" dirty="0">
                <a:solidFill>
                  <a:schemeClr val="tx1">
                    <a:lumMod val="75000"/>
                    <a:lumOff val="25000"/>
                  </a:schemeClr>
                </a:solidFill>
                <a:latin typeface="Arial" panose="020B0604020202020204" pitchFamily="34" charset="0"/>
                <a:ea typeface="微软雅黑" panose="020B0503020204020204" charset="-122"/>
              </a:rPr>
              <a:t>驱动电机以车载电源为动力，将电能转化为机械能，通过传动装置或直接驱动汽车车轮行驶。与传统燃油车的发动机将燃料燃烧的化学能转化为机械能不同，其工作效率更高，能达到85%以上，相比传统汽车，其能量利用率更高，能够减少资源的浪费。</a:t>
            </a: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8049260" y="2174875"/>
            <a:ext cx="3401695" cy="274320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00">
                                            <p:txEl>
                                              <p:pRg st="1" end="1"/>
                                            </p:txEl>
                                          </p:spTgt>
                                        </p:tgtEl>
                                        <p:attrNameLst>
                                          <p:attrName>style.visibility</p:attrName>
                                        </p:attrNameLst>
                                      </p:cBhvr>
                                      <p:to>
                                        <p:strVal val="visible"/>
                                      </p:to>
                                    </p:set>
                                    <p:anim calcmode="lin" valueType="num">
                                      <p:cBhvr additive="base">
                                        <p:cTn id="7" dur="500" fill="hold"/>
                                        <p:tgtEl>
                                          <p:spTgt spid="100">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74700" y="1649095"/>
            <a:ext cx="6965950" cy="3853815"/>
          </a:xfrm>
          <a:prstGeom prst="rect">
            <a:avLst/>
          </a:prstGeom>
          <a:noFill/>
          <a:ln w="9525">
            <a:noFill/>
          </a:ln>
        </p:spPr>
        <p:txBody>
          <a:bodyPr wrap="square">
            <a:spAutoFit/>
          </a:bodyPr>
          <a:lstStyle/>
          <a:p>
            <a:pPr indent="575945" algn="l" fontAlgn="auto">
              <a:lnSpc>
                <a:spcPct val="150000"/>
              </a:lnSpc>
              <a:buClrTx/>
              <a:buSzTx/>
              <a:buFontTx/>
            </a:pPr>
            <a:r>
              <a:rPr lang="zh-CN" altLang="en-US" sz="2500" b="1" dirty="0">
                <a:solidFill>
                  <a:srgbClr val="005CAF"/>
                </a:solidFill>
                <a:latin typeface="Arial" panose="020B0604020202020204" pitchFamily="34" charset="0"/>
                <a:ea typeface="微软雅黑" panose="020B0503020204020204" charset="-122"/>
              </a:rPr>
              <a:t>3. 电机控制器（MCU）</a:t>
            </a:r>
            <a:endParaRPr lang="zh-CN" altLang="en-US" sz="2500" b="1" dirty="0">
              <a:solidFill>
                <a:srgbClr val="005CAF"/>
              </a:solidFill>
              <a:latin typeface="Arial" panose="020B0604020202020204" pitchFamily="34" charset="0"/>
              <a:ea typeface="微软雅黑" panose="020B0503020204020204" charset="-122"/>
            </a:endParaRPr>
          </a:p>
          <a:p>
            <a:pPr indent="575945" algn="l" fontAlgn="auto">
              <a:lnSpc>
                <a:spcPct val="150000"/>
              </a:lnSpc>
              <a:buClrTx/>
              <a:buSzTx/>
              <a:buNone/>
            </a:pPr>
            <a:r>
              <a:rPr lang="zh-CN" altLang="en-US" sz="2300" dirty="0">
                <a:solidFill>
                  <a:schemeClr val="tx1">
                    <a:lumMod val="75000"/>
                    <a:lumOff val="25000"/>
                  </a:schemeClr>
                </a:solidFill>
                <a:latin typeface="Arial" panose="020B0604020202020204" pitchFamily="34" charset="0"/>
                <a:ea typeface="微软雅黑" panose="020B0503020204020204" charset="-122"/>
              </a:rPr>
              <a:t>电机控制器是电动车辆的关键零部件之一，其功能是根据挡位、加速、制动等指令，将动力电池所存储的电能转化为驱动电机所需的电能，以控制电动车辆的</a:t>
            </a:r>
            <a:r>
              <a:rPr lang="zh-CN" altLang="en-US" sz="2300" dirty="0">
                <a:solidFill>
                  <a:schemeClr val="tx1">
                    <a:lumMod val="75000"/>
                    <a:lumOff val="25000"/>
                  </a:schemeClr>
                </a:solidFill>
                <a:latin typeface="Arial" panose="020B0604020202020204" pitchFamily="34" charset="0"/>
                <a:ea typeface="微软雅黑" panose="020B0503020204020204" charset="-122"/>
              </a:rPr>
              <a:t>启动运行、进退速度、爬坡力度等行驶状态，或者帮助电动车辆制动，并将部分制动能量存储到动力电池中。</a:t>
            </a: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8134985" y="2391410"/>
            <a:ext cx="3286125" cy="288861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00">
                                            <p:txEl>
                                              <p:pRg st="1" end="1"/>
                                            </p:txEl>
                                          </p:spTgt>
                                        </p:tgtEl>
                                        <p:attrNameLst>
                                          <p:attrName>style.visibility</p:attrName>
                                        </p:attrNameLst>
                                      </p:cBhvr>
                                      <p:to>
                                        <p:strVal val="visible"/>
                                      </p:to>
                                    </p:set>
                                    <p:anim calcmode="lin" valueType="num">
                                      <p:cBhvr additive="base">
                                        <p:cTn id="7" dur="500" fill="hold"/>
                                        <p:tgtEl>
                                          <p:spTgt spid="100">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74700" y="1649095"/>
            <a:ext cx="6057265" cy="3853815"/>
          </a:xfrm>
          <a:prstGeom prst="rect">
            <a:avLst/>
          </a:prstGeom>
          <a:noFill/>
          <a:ln w="9525">
            <a:noFill/>
          </a:ln>
        </p:spPr>
        <p:txBody>
          <a:bodyPr wrap="square">
            <a:spAutoFit/>
          </a:bodyPr>
          <a:lstStyle/>
          <a:p>
            <a:pPr indent="575945" algn="l" fontAlgn="auto">
              <a:lnSpc>
                <a:spcPct val="150000"/>
              </a:lnSpc>
              <a:buClrTx/>
              <a:buSzTx/>
              <a:buFontTx/>
            </a:pPr>
            <a:r>
              <a:rPr lang="zh-CN" altLang="en-US" sz="2500" b="1" dirty="0">
                <a:solidFill>
                  <a:srgbClr val="005CAF"/>
                </a:solidFill>
                <a:latin typeface="Arial" panose="020B0604020202020204" pitchFamily="34" charset="0"/>
                <a:ea typeface="微软雅黑" panose="020B0503020204020204" charset="-122"/>
              </a:rPr>
              <a:t>4. 高压配电箱（PDU）</a:t>
            </a:r>
            <a:endParaRPr lang="zh-CN" altLang="en-US" sz="2500" b="1" dirty="0">
              <a:solidFill>
                <a:srgbClr val="005CAF"/>
              </a:solidFill>
              <a:latin typeface="Arial" panose="020B0604020202020204" pitchFamily="34" charset="0"/>
              <a:ea typeface="微软雅黑" panose="020B0503020204020204" charset="-122"/>
            </a:endParaRPr>
          </a:p>
          <a:p>
            <a:pPr indent="575945" algn="l" fontAlgn="auto">
              <a:lnSpc>
                <a:spcPct val="150000"/>
              </a:lnSpc>
              <a:buClrTx/>
              <a:buSzTx/>
              <a:buNone/>
            </a:pPr>
            <a:r>
              <a:rPr lang="zh-CN" altLang="en-US" sz="2300" dirty="0">
                <a:solidFill>
                  <a:schemeClr val="tx1">
                    <a:lumMod val="75000"/>
                    <a:lumOff val="25000"/>
                  </a:schemeClr>
                </a:solidFill>
                <a:latin typeface="Arial" panose="020B0604020202020204" pitchFamily="34" charset="0"/>
                <a:ea typeface="微软雅黑" panose="020B0503020204020204" charset="-122"/>
              </a:rPr>
              <a:t>高压配电箱是整车高压电的一个电源分配装置，类似于低压电路系统中的电器熔丝盒（保险</a:t>
            </a:r>
            <a:r>
              <a:rPr lang="zh-CN" altLang="en-US" sz="2300" dirty="0">
                <a:solidFill>
                  <a:schemeClr val="tx1">
                    <a:lumMod val="75000"/>
                    <a:lumOff val="25000"/>
                  </a:schemeClr>
                </a:solidFill>
                <a:latin typeface="Arial" panose="020B0604020202020204" pitchFamily="34" charset="0"/>
                <a:ea typeface="微软雅黑" panose="020B0503020204020204" charset="-122"/>
              </a:rPr>
              <a:t>继电器盘）。高压配电箱由很多高压继电器、高压熔丝组成，它内部还有相关的芯片，以便同相关模块实现信号通信，确保整车高压用电安全。</a:t>
            </a: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10755" y="2239645"/>
            <a:ext cx="4149090" cy="302196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00">
                                            <p:txEl>
                                              <p:pRg st="1" end="1"/>
                                            </p:txEl>
                                          </p:spTgt>
                                        </p:tgtEl>
                                        <p:attrNameLst>
                                          <p:attrName>style.visibility</p:attrName>
                                        </p:attrNameLst>
                                      </p:cBhvr>
                                      <p:to>
                                        <p:strVal val="visible"/>
                                      </p:to>
                                    </p:set>
                                    <p:anim calcmode="lin" valueType="num">
                                      <p:cBhvr additive="base">
                                        <p:cTn id="7" dur="500" fill="hold"/>
                                        <p:tgtEl>
                                          <p:spTgt spid="100">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10120" y="2240915"/>
            <a:ext cx="4149725" cy="2851785"/>
          </a:xfrm>
          <a:prstGeom prst="rect">
            <a:avLst/>
          </a:prstGeom>
        </p:spPr>
      </p:pic>
      <p:sp>
        <p:nvSpPr>
          <p:cNvPr id="100" name="文本框 99"/>
          <p:cNvSpPr txBox="1"/>
          <p:nvPr/>
        </p:nvSpPr>
        <p:spPr>
          <a:xfrm>
            <a:off x="774700" y="1649095"/>
            <a:ext cx="6057265" cy="2792095"/>
          </a:xfrm>
          <a:prstGeom prst="rect">
            <a:avLst/>
          </a:prstGeom>
          <a:noFill/>
          <a:ln w="9525">
            <a:noFill/>
          </a:ln>
        </p:spPr>
        <p:txBody>
          <a:bodyPr wrap="square">
            <a:spAutoFit/>
          </a:bodyPr>
          <a:lstStyle/>
          <a:p>
            <a:pPr indent="575945" algn="l" fontAlgn="auto">
              <a:lnSpc>
                <a:spcPct val="150000"/>
              </a:lnSpc>
              <a:buClrTx/>
              <a:buSzTx/>
              <a:buFontTx/>
            </a:pPr>
            <a:r>
              <a:rPr lang="zh-CN" altLang="en-US" sz="2500" b="1" dirty="0">
                <a:solidFill>
                  <a:srgbClr val="005CAF"/>
                </a:solidFill>
                <a:latin typeface="Arial" panose="020B0604020202020204" pitchFamily="34" charset="0"/>
                <a:ea typeface="微软雅黑" panose="020B0503020204020204" charset="-122"/>
              </a:rPr>
              <a:t>5. 电动压缩机</a:t>
            </a:r>
            <a:endParaRPr lang="zh-CN" altLang="en-US" sz="2500" b="1" dirty="0">
              <a:solidFill>
                <a:srgbClr val="005CAF"/>
              </a:solidFill>
              <a:latin typeface="Arial" panose="020B0604020202020204" pitchFamily="34" charset="0"/>
              <a:ea typeface="微软雅黑" panose="020B0503020204020204" charset="-122"/>
            </a:endParaRPr>
          </a:p>
          <a:p>
            <a:pPr indent="575945" algn="l" fontAlgn="auto">
              <a:lnSpc>
                <a:spcPct val="150000"/>
              </a:lnSpc>
              <a:buClrTx/>
              <a:buSzTx/>
              <a:buNone/>
            </a:pPr>
            <a:r>
              <a:rPr lang="zh-CN" altLang="en-US" sz="2300" dirty="0">
                <a:solidFill>
                  <a:schemeClr val="tx1">
                    <a:lumMod val="75000"/>
                    <a:lumOff val="25000"/>
                  </a:schemeClr>
                </a:solidFill>
                <a:latin typeface="Arial" panose="020B0604020202020204" pitchFamily="34" charset="0"/>
                <a:ea typeface="微软雅黑" panose="020B0503020204020204" charset="-122"/>
              </a:rPr>
              <a:t>传统车的压缩机是通过压缩机电磁离合器的吸合，促使发动机带动压缩机运转。电动车没有发动机，它的压缩机是通过高压电源直接驱动的。</a:t>
            </a: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00">
                                            <p:txEl>
                                              <p:pRg st="1" end="1"/>
                                            </p:txEl>
                                          </p:spTgt>
                                        </p:tgtEl>
                                        <p:attrNameLst>
                                          <p:attrName>style.visibility</p:attrName>
                                        </p:attrNameLst>
                                      </p:cBhvr>
                                      <p:to>
                                        <p:strVal val="visible"/>
                                      </p:to>
                                    </p:set>
                                    <p:anim calcmode="lin" valueType="num">
                                      <p:cBhvr additive="base">
                                        <p:cTn id="7" dur="500" fill="hold"/>
                                        <p:tgtEl>
                                          <p:spTgt spid="100">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74700" y="1649095"/>
            <a:ext cx="6520815" cy="4384675"/>
          </a:xfrm>
          <a:prstGeom prst="rect">
            <a:avLst/>
          </a:prstGeom>
          <a:noFill/>
          <a:ln w="9525">
            <a:noFill/>
          </a:ln>
        </p:spPr>
        <p:txBody>
          <a:bodyPr wrap="square">
            <a:spAutoFit/>
          </a:bodyPr>
          <a:lstStyle/>
          <a:p>
            <a:pPr indent="575945" algn="l" fontAlgn="auto">
              <a:lnSpc>
                <a:spcPct val="150000"/>
              </a:lnSpc>
              <a:buClrTx/>
              <a:buSzTx/>
              <a:buFontTx/>
            </a:pPr>
            <a:r>
              <a:rPr lang="zh-CN" altLang="en-US" sz="2500" b="1" dirty="0">
                <a:solidFill>
                  <a:srgbClr val="005CAF"/>
                </a:solidFill>
                <a:latin typeface="Arial" panose="020B0604020202020204" pitchFamily="34" charset="0"/>
                <a:ea typeface="微软雅黑" panose="020B0503020204020204" charset="-122"/>
              </a:rPr>
              <a:t>6. PTC加热器</a:t>
            </a:r>
            <a:endParaRPr lang="zh-CN" altLang="en-US" sz="2500" b="1" dirty="0">
              <a:solidFill>
                <a:srgbClr val="005CAF"/>
              </a:solidFill>
              <a:latin typeface="Arial" panose="020B0604020202020204" pitchFamily="34" charset="0"/>
              <a:ea typeface="微软雅黑" panose="020B0503020204020204" charset="-122"/>
            </a:endParaRPr>
          </a:p>
          <a:p>
            <a:pPr indent="575945" algn="l" fontAlgn="auto">
              <a:lnSpc>
                <a:spcPct val="150000"/>
              </a:lnSpc>
              <a:buClrTx/>
              <a:buSzTx/>
              <a:buNone/>
            </a:pPr>
            <a:r>
              <a:rPr lang="zh-CN" altLang="en-US" sz="2300" dirty="0">
                <a:solidFill>
                  <a:schemeClr val="tx1">
                    <a:lumMod val="75000"/>
                    <a:lumOff val="25000"/>
                  </a:schemeClr>
                </a:solidFill>
                <a:latin typeface="Arial" panose="020B0604020202020204" pitchFamily="34" charset="0"/>
                <a:ea typeface="微软雅黑" panose="020B0503020204020204" charset="-122"/>
              </a:rPr>
              <a:t>传统汽车上空调暖风系统的热源是引入发动机冷却后的冷却液的热量，这个在新能源车上是不存在的，因此需要专门的制热装置，这个装置被称为PTC。PTC的作用就是制热。当低温的时候，电池包需要一定的热量才能正常工作，这时候就需要PTC加热器给电池包进行预热，同时可以为驾驶室提供持续的热</a:t>
            </a:r>
            <a:r>
              <a:rPr lang="zh-CN" altLang="en-US" sz="2300" dirty="0">
                <a:solidFill>
                  <a:schemeClr val="tx1">
                    <a:lumMod val="75000"/>
                    <a:lumOff val="25000"/>
                  </a:schemeClr>
                </a:solidFill>
                <a:latin typeface="Arial" panose="020B0604020202020204" pitchFamily="34" charset="0"/>
                <a:ea typeface="微软雅黑" panose="020B0503020204020204" charset="-122"/>
              </a:rPr>
              <a:t>源。</a:t>
            </a: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792085" y="2416810"/>
            <a:ext cx="3667125" cy="297624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00">
                                            <p:txEl>
                                              <p:pRg st="1" end="1"/>
                                            </p:txEl>
                                          </p:spTgt>
                                        </p:tgtEl>
                                        <p:attrNameLst>
                                          <p:attrName>style.visibility</p:attrName>
                                        </p:attrNameLst>
                                      </p:cBhvr>
                                      <p:to>
                                        <p:strVal val="visible"/>
                                      </p:to>
                                    </p:set>
                                    <p:anim calcmode="lin" valueType="num">
                                      <p:cBhvr additive="base">
                                        <p:cTn id="7" dur="500" fill="hold"/>
                                        <p:tgtEl>
                                          <p:spTgt spid="100">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74700" y="1649095"/>
            <a:ext cx="6350635" cy="3322955"/>
          </a:xfrm>
          <a:prstGeom prst="rect">
            <a:avLst/>
          </a:prstGeom>
          <a:noFill/>
          <a:ln w="9525">
            <a:noFill/>
          </a:ln>
        </p:spPr>
        <p:txBody>
          <a:bodyPr wrap="square">
            <a:spAutoFit/>
          </a:bodyPr>
          <a:lstStyle/>
          <a:p>
            <a:pPr indent="575945" algn="l" fontAlgn="auto">
              <a:lnSpc>
                <a:spcPct val="150000"/>
              </a:lnSpc>
              <a:buClrTx/>
              <a:buSzTx/>
              <a:buFontTx/>
            </a:pPr>
            <a:r>
              <a:rPr lang="zh-CN" altLang="en-US" sz="2500" b="1" dirty="0">
                <a:solidFill>
                  <a:srgbClr val="005CAF"/>
                </a:solidFill>
                <a:latin typeface="Arial" panose="020B0604020202020204" pitchFamily="34" charset="0"/>
                <a:ea typeface="微软雅黑" panose="020B0503020204020204" charset="-122"/>
              </a:rPr>
              <a:t>7. 车载充电器（OBC）</a:t>
            </a:r>
            <a:endParaRPr lang="zh-CN" altLang="en-US" sz="2500" b="1" dirty="0">
              <a:solidFill>
                <a:srgbClr val="005CAF"/>
              </a:solidFill>
              <a:latin typeface="Arial" panose="020B0604020202020204" pitchFamily="34" charset="0"/>
              <a:ea typeface="微软雅黑" panose="020B0503020204020204" charset="-122"/>
            </a:endParaRPr>
          </a:p>
          <a:p>
            <a:pPr indent="575945" algn="l" fontAlgn="auto">
              <a:lnSpc>
                <a:spcPct val="150000"/>
              </a:lnSpc>
              <a:buClrTx/>
              <a:buSzTx/>
              <a:buNone/>
            </a:pPr>
            <a:r>
              <a:rPr lang="zh-CN" altLang="en-US" sz="2300" dirty="0">
                <a:solidFill>
                  <a:schemeClr val="tx1">
                    <a:lumMod val="75000"/>
                    <a:lumOff val="25000"/>
                  </a:schemeClr>
                </a:solidFill>
                <a:latin typeface="Arial" panose="020B0604020202020204" pitchFamily="34" charset="0"/>
                <a:ea typeface="微软雅黑" panose="020B0503020204020204" charset="-122"/>
              </a:rPr>
              <a:t>OBC是一个将交流电转为直流电的装置。因为电池包是一个高压直流电源，当使用交流电进行充电的时候，交流电传输的电能不能直接被电池包储存，因此需要OBC装置将高压交流电转为高压直流电，从而给动力电池进行充电。</a:t>
            </a: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10120" y="2240915"/>
            <a:ext cx="4149725" cy="294576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00">
                                            <p:txEl>
                                              <p:pRg st="1" end="1"/>
                                            </p:txEl>
                                          </p:spTgt>
                                        </p:tgtEl>
                                        <p:attrNameLst>
                                          <p:attrName>style.visibility</p:attrName>
                                        </p:attrNameLst>
                                      </p:cBhvr>
                                      <p:to>
                                        <p:strVal val="visible"/>
                                      </p:to>
                                    </p:set>
                                    <p:anim calcmode="lin" valueType="num">
                                      <p:cBhvr additive="base">
                                        <p:cTn id="7" dur="500" fill="hold"/>
                                        <p:tgtEl>
                                          <p:spTgt spid="100">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74700" y="1649095"/>
            <a:ext cx="5650865" cy="3853815"/>
          </a:xfrm>
          <a:prstGeom prst="rect">
            <a:avLst/>
          </a:prstGeom>
          <a:noFill/>
          <a:ln w="9525">
            <a:noFill/>
          </a:ln>
        </p:spPr>
        <p:txBody>
          <a:bodyPr wrap="square">
            <a:spAutoFit/>
          </a:bodyPr>
          <a:lstStyle/>
          <a:p>
            <a:pPr indent="575945" algn="l" fontAlgn="auto">
              <a:lnSpc>
                <a:spcPct val="150000"/>
              </a:lnSpc>
              <a:buClrTx/>
              <a:buSzTx/>
              <a:buFontTx/>
            </a:pPr>
            <a:r>
              <a:rPr lang="zh-CN" altLang="en-US" sz="2500" b="1" dirty="0">
                <a:solidFill>
                  <a:srgbClr val="005CAF"/>
                </a:solidFill>
                <a:latin typeface="Arial" panose="020B0604020202020204" pitchFamily="34" charset="0"/>
                <a:ea typeface="微软雅黑" panose="020B0503020204020204" charset="-122"/>
              </a:rPr>
              <a:t>8. DC/DC转换器</a:t>
            </a:r>
            <a:endParaRPr lang="zh-CN" altLang="en-US" sz="2500" b="1" dirty="0">
              <a:solidFill>
                <a:srgbClr val="005CAF"/>
              </a:solidFill>
              <a:latin typeface="Arial" panose="020B0604020202020204" pitchFamily="34" charset="0"/>
              <a:ea typeface="微软雅黑" panose="020B0503020204020204" charset="-122"/>
            </a:endParaRPr>
          </a:p>
          <a:p>
            <a:pPr indent="575945" algn="l" fontAlgn="auto">
              <a:lnSpc>
                <a:spcPct val="150000"/>
              </a:lnSpc>
              <a:buClrTx/>
              <a:buSzTx/>
              <a:buNone/>
            </a:pPr>
            <a:r>
              <a:rPr lang="zh-CN" altLang="en-US" sz="2300" dirty="0">
                <a:solidFill>
                  <a:schemeClr val="tx1">
                    <a:lumMod val="75000"/>
                    <a:lumOff val="25000"/>
                  </a:schemeClr>
                </a:solidFill>
                <a:latin typeface="Arial" panose="020B0604020202020204" pitchFamily="34" charset="0"/>
                <a:ea typeface="微软雅黑" panose="020B0503020204020204" charset="-122"/>
              </a:rPr>
              <a:t>在新能源汽车上，DC/DC转换器是一个将高压直流电转换为低压直流电的装置。由于整车用电器的额定电压是低压电，因此需要DC/DC装置来将高压直流电转</a:t>
            </a:r>
            <a:r>
              <a:rPr lang="zh-CN" altLang="en-US" sz="2300" dirty="0">
                <a:solidFill>
                  <a:schemeClr val="tx1">
                    <a:lumMod val="75000"/>
                    <a:lumOff val="25000"/>
                  </a:schemeClr>
                </a:solidFill>
                <a:latin typeface="Arial" panose="020B0604020202020204" pitchFamily="34" charset="0"/>
                <a:ea typeface="微软雅黑" panose="020B0503020204020204" charset="-122"/>
              </a:rPr>
              <a:t>换为低压直流电，这样才能够保持整车用电平衡。</a:t>
            </a: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6627495" y="2554605"/>
            <a:ext cx="5071110" cy="249745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00">
                                            <p:txEl>
                                              <p:pRg st="1" end="1"/>
                                            </p:txEl>
                                          </p:spTgt>
                                        </p:tgtEl>
                                        <p:attrNameLst>
                                          <p:attrName>style.visibility</p:attrName>
                                        </p:attrNameLst>
                                      </p:cBhvr>
                                      <p:to>
                                        <p:strVal val="visible"/>
                                      </p:to>
                                    </p:set>
                                    <p:anim calcmode="lin" valueType="num">
                                      <p:cBhvr additive="base">
                                        <p:cTn id="7" dur="500" fill="hold"/>
                                        <p:tgtEl>
                                          <p:spTgt spid="100">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ISPRING_PRESENTATION_TITLE" val="PowerPoint 演示文稿"/>
  <p:tag name="commondata" val="eyJoZGlkIjoiYzk4N2FiZWExOWRjMjAyMmRmMWQ5NGFhN2Q4NGM4YzMifQ=="/>
</p:tagLst>
</file>

<file path=ppt/theme/theme1.xml><?xml version="1.0" encoding="utf-8"?>
<a:theme xmlns:a="http://schemas.openxmlformats.org/drawingml/2006/main" name="摄图网​​">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时尚混搭风">
      <a:dk1>
        <a:srgbClr val="000000"/>
      </a:dk1>
      <a:lt1>
        <a:srgbClr val="FFFFFF"/>
      </a:lt1>
      <a:dk2>
        <a:srgbClr val="5EA9C1"/>
      </a:dk2>
      <a:lt2>
        <a:srgbClr val="4E889C"/>
      </a:lt2>
      <a:accent1>
        <a:srgbClr val="3D6D84"/>
      </a:accent1>
      <a:accent2>
        <a:srgbClr val="243848"/>
      </a:accent2>
      <a:accent3>
        <a:srgbClr val="BDC7B7"/>
      </a:accent3>
      <a:accent4>
        <a:srgbClr val="9FC5BB"/>
      </a:accent4>
      <a:accent5>
        <a:srgbClr val="E18786"/>
      </a:accent5>
      <a:accent6>
        <a:srgbClr val="518C67"/>
      </a:accent6>
      <a:hlink>
        <a:srgbClr val="C6CBBB"/>
      </a:hlink>
      <a:folHlink>
        <a:srgbClr val="5799AA"/>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75000"/>
          </a:schemeClr>
        </a:solidFill>
        <a:ln>
          <a:noFill/>
        </a:ln>
      </a:spPr>
      <a:bodyPr rtlCol="0" anchor="ctr"/>
      <a:lstStyle>
        <a:defPPr algn="ctr">
          <a:defRPr lang="zh-CN" altLang="en-US">
            <a:latin typeface="方正黑体简体" panose="02010601030101010101" pitchFamily="2" charset="-122"/>
            <a:ea typeface="方正黑体简体" panose="02010601030101010101" pitchFamily="2" charset="-122"/>
            <a:sym typeface="方正黑体简体" panose="02010601030101010101" pitchFamily="2"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600" b="1" dirty="0" smtClean="0">
            <a:solidFill>
              <a:schemeClr val="accent6"/>
            </a:solidFill>
            <a:latin typeface="微软雅黑" panose="020B0503020204020204" charset="-122"/>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1299</Words>
  <Application>WPS 演示</Application>
  <PresentationFormat>宽屏</PresentationFormat>
  <Paragraphs>48</Paragraphs>
  <Slides>15</Slides>
  <Notes>2</Notes>
  <HiddenSlides>0</HiddenSlides>
  <MMClips>0</MMClips>
  <ScaleCrop>false</ScaleCrop>
  <HeadingPairs>
    <vt:vector size="8" baseType="variant">
      <vt:variant>
        <vt:lpstr>已用的字体</vt:lpstr>
      </vt:variant>
      <vt:variant>
        <vt:i4>9</vt:i4>
      </vt:variant>
      <vt:variant>
        <vt:lpstr>主题</vt:lpstr>
      </vt:variant>
      <vt:variant>
        <vt:i4>2</vt:i4>
      </vt:variant>
      <vt:variant>
        <vt:lpstr>嵌入 OLE 服务器</vt:lpstr>
      </vt:variant>
      <vt:variant>
        <vt:i4>1</vt:i4>
      </vt:variant>
      <vt:variant>
        <vt:lpstr>幻灯片标题</vt:lpstr>
      </vt:variant>
      <vt:variant>
        <vt:i4>15</vt:i4>
      </vt:variant>
    </vt:vector>
  </HeadingPairs>
  <TitlesOfParts>
    <vt:vector size="27" baseType="lpstr">
      <vt:lpstr>Arial</vt:lpstr>
      <vt:lpstr>宋体</vt:lpstr>
      <vt:lpstr>Wingdings</vt:lpstr>
      <vt:lpstr>方正黑体简体</vt:lpstr>
      <vt:lpstr>微软雅黑</vt:lpstr>
      <vt:lpstr>Calibri</vt:lpstr>
      <vt:lpstr>Arial Unicode MS</vt:lpstr>
      <vt:lpstr>等线 Light</vt:lpstr>
      <vt:lpstr>等线</vt:lpstr>
      <vt:lpstr>摄图网​​</vt:lpstr>
      <vt:lpstr>1_Office 主题​​</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摄图网</dc:creator>
  <cp:lastModifiedBy>Kiss</cp:lastModifiedBy>
  <cp:revision>47</cp:revision>
  <dcterms:created xsi:type="dcterms:W3CDTF">2018-03-26T10:12:00Z</dcterms:created>
  <dcterms:modified xsi:type="dcterms:W3CDTF">2024-03-11T13:50:27Z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A27E4D85C5FE4DC8BAAE3008E085B789_13</vt:lpwstr>
  </property>
  <property fmtid="{D5CDD505-2E9C-101B-9397-08002B2CF9AE}" pid="3" name="KSOProductBuildVer">
    <vt:lpwstr>2052-12.1.0.16120</vt:lpwstr>
  </property>
  <property fmtid="{D5CDD505-2E9C-101B-9397-08002B2CF9AE}" pid="4" name="KSOSaveFontToCloudKey">
    <vt:lpwstr>386239231_embed</vt:lpwstr>
  </property>
</Properties>
</file>