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4" r:id="rId3"/>
    <p:sldId id="266" r:id="rId5"/>
    <p:sldId id="280" r:id="rId6"/>
    <p:sldId id="268" r:id="rId7"/>
    <p:sldId id="323" r:id="rId8"/>
    <p:sldId id="258" r:id="rId9"/>
    <p:sldId id="269" r:id="rId10"/>
    <p:sldId id="267" r:id="rId11"/>
    <p:sldId id="277" r:id="rId12"/>
    <p:sldId id="264" r:id="rId13"/>
    <p:sldId id="265" r:id="rId14"/>
    <p:sldId id="257" r:id="rId15"/>
    <p:sldId id="270" r:id="rId16"/>
    <p:sldId id="282" r:id="rId17"/>
    <p:sldId id="283" r:id="rId18"/>
    <p:sldId id="279" r:id="rId19"/>
    <p:sldId id="284" r:id="rId20"/>
    <p:sldId id="276" r:id="rId21"/>
    <p:sldId id="278" r:id="rId22"/>
    <p:sldId id="262" r:id="rId23"/>
    <p:sldId id="260" r:id="rId24"/>
    <p:sldId id="259" r:id="rId25"/>
    <p:sldId id="263" r:id="rId26"/>
    <p:sldId id="281" r:id="rId27"/>
    <p:sldId id="322"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png"/><Relationship Id="rId10" Type="http://schemas.openxmlformats.org/officeDocument/2006/relationships/notesSlide" Target="../notesSlides/notesSlide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tags" Target="../tags/tag12.xml"/><Relationship Id="rId2" Type="http://schemas.openxmlformats.org/officeDocument/2006/relationships/image" Target="../media/image14.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4.png"/><Relationship Id="rId2" Type="http://schemas.openxmlformats.org/officeDocument/2006/relationships/tags" Target="../tags/tag13.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tags" Target="../tags/tag8.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4" name="图片 103"/>
          <p:cNvPicPr/>
          <p:nvPr/>
        </p:nvPicPr>
        <p:blipFill>
          <a:blip r:embed="rId2"/>
          <a:stretch>
            <a:fillRect/>
          </a:stretch>
        </p:blipFill>
        <p:spPr>
          <a:xfrm>
            <a:off x="250190" y="1062355"/>
            <a:ext cx="7376795" cy="4473575"/>
          </a:xfrm>
          <a:prstGeom prst="rect">
            <a:avLst/>
          </a:prstGeom>
          <a:noFill/>
          <a:ln w="9525">
            <a:noFill/>
          </a:ln>
        </p:spPr>
      </p:pic>
      <p:sp>
        <p:nvSpPr>
          <p:cNvPr id="2" name="文本框 1"/>
          <p:cNvSpPr txBox="1"/>
          <p:nvPr/>
        </p:nvSpPr>
        <p:spPr>
          <a:xfrm>
            <a:off x="7872730" y="1412875"/>
            <a:ext cx="4064000" cy="2245360"/>
          </a:xfrm>
          <a:prstGeom prst="rect">
            <a:avLst/>
          </a:prstGeom>
          <a:noFill/>
        </p:spPr>
        <p:txBody>
          <a:bodyPr wrap="square" rtlCol="0">
            <a:spAutoFit/>
          </a:bodyPr>
          <a:p>
            <a:r>
              <a:rPr lang="zh-CN" altLang="en-US" sz="4000"/>
              <a:t>新能源系列课程</a:t>
            </a:r>
            <a:br>
              <a:rPr lang="zh-CN" altLang="en-US"/>
            </a:br>
            <a:br>
              <a:rPr lang="zh-CN" altLang="en-US"/>
            </a:br>
            <a:br>
              <a:rPr lang="zh-CN" altLang="en-US"/>
            </a:br>
            <a:br>
              <a:rPr lang="zh-CN" altLang="en-US"/>
            </a:br>
            <a:r>
              <a:rPr lang="zh-CN" altLang="en-US"/>
              <a:t> </a:t>
            </a:r>
            <a:r>
              <a:rPr lang="en-US" altLang="zh-CN"/>
              <a:t>                              </a:t>
            </a:r>
            <a:endParaRPr lang="en-US" altLang="zh-CN"/>
          </a:p>
          <a:p>
            <a:r>
              <a:rPr lang="en-US" altLang="zh-CN"/>
              <a:t>                     </a:t>
            </a:r>
            <a:r>
              <a:rPr lang="zh-CN" altLang="en-US" sz="2800"/>
              <a:t>电流传感器</a:t>
            </a:r>
            <a:endParaRPr lang="zh-CN" altLang="en-US" sz="2800"/>
          </a:p>
        </p:txBody>
      </p:sp>
      <p:sp>
        <p:nvSpPr>
          <p:cNvPr id="5" name="文本框 4"/>
          <p:cNvSpPr txBox="1"/>
          <p:nvPr/>
        </p:nvSpPr>
        <p:spPr>
          <a:xfrm>
            <a:off x="8999855" y="4874260"/>
            <a:ext cx="4064000" cy="368300"/>
          </a:xfrm>
          <a:prstGeom prst="rect">
            <a:avLst/>
          </a:prstGeom>
          <a:noFill/>
        </p:spPr>
        <p:txBody>
          <a:bodyPr wrap="square" rtlCol="0">
            <a:spAutoFit/>
          </a:bodyPr>
          <a:p>
            <a:r>
              <a:rPr lang="zh-CN" altLang="en-US"/>
              <a:t>赵</a:t>
            </a:r>
            <a:r>
              <a:rPr lang="en-US" altLang="zh-CN"/>
              <a:t>  </a:t>
            </a:r>
            <a:r>
              <a:rPr lang="zh-CN" altLang="en-US"/>
              <a:t>岩</a:t>
            </a:r>
            <a:r>
              <a:rPr lang="en-US" altLang="zh-CN"/>
              <a:t>     2024.3.19</a:t>
            </a:r>
            <a:endParaRPr lang="en-US" altLang="zh-C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6563" name="图片 4"/>
          <p:cNvPicPr>
            <a:picLocks noChangeAspect="1"/>
          </p:cNvPicPr>
          <p:nvPr/>
        </p:nvPicPr>
        <p:blipFill>
          <a:blip r:embed="rId2"/>
          <a:srcRect b="13185"/>
          <a:stretch>
            <a:fillRect/>
          </a:stretch>
        </p:blipFill>
        <p:spPr>
          <a:xfrm>
            <a:off x="916940" y="1539875"/>
            <a:ext cx="10358120" cy="4648200"/>
          </a:xfrm>
          <a:prstGeom prst="rect">
            <a:avLst/>
          </a:prstGeom>
          <a:noFill/>
          <a:ln w="9525">
            <a:noFill/>
          </a:ln>
        </p:spPr>
      </p:pic>
      <p:sp>
        <p:nvSpPr>
          <p:cNvPr id="2" name="文本框 1"/>
          <p:cNvSpPr txBox="1"/>
          <p:nvPr/>
        </p:nvSpPr>
        <p:spPr>
          <a:xfrm>
            <a:off x="916940" y="823595"/>
            <a:ext cx="4900930" cy="768985"/>
          </a:xfrm>
          <a:prstGeom prst="rect">
            <a:avLst/>
          </a:prstGeom>
          <a:noFill/>
        </p:spPr>
        <p:txBody>
          <a:bodyPr wrap="square" rtlCol="0" anchor="t">
            <a:noAutofit/>
          </a:bodyPr>
          <a:p>
            <a:pPr algn="l"/>
            <a:r>
              <a:rPr lang="en-US" altLang="zh-CN" sz="3600" dirty="0">
                <a:solidFill>
                  <a:schemeClr val="tx1">
                    <a:lumMod val="85000"/>
                    <a:lumOff val="15000"/>
                  </a:schemeClr>
                </a:solidFill>
                <a:sym typeface="+mn-ea"/>
              </a:rPr>
              <a:t>  </a:t>
            </a:r>
            <a:r>
              <a:rPr lang="en-US" altLang="zh-CN" sz="3200" dirty="0">
                <a:solidFill>
                  <a:schemeClr val="tx1">
                    <a:lumMod val="85000"/>
                    <a:lumOff val="15000"/>
                  </a:schemeClr>
                </a:solidFill>
                <a:sym typeface="+mn-ea"/>
              </a:rPr>
              <a:t>  </a:t>
            </a:r>
            <a:r>
              <a:rPr lang="zh-CN" altLang="en-US" sz="3200" dirty="0">
                <a:solidFill>
                  <a:schemeClr val="tx1">
                    <a:lumMod val="85000"/>
                    <a:lumOff val="15000"/>
                  </a:schemeClr>
                </a:solidFill>
                <a:sym typeface="+mn-ea"/>
              </a:rPr>
              <a:t>分流电阻式电流传感器</a:t>
            </a:r>
            <a:endParaRPr lang="zh-CN" altLang="en-US" sz="3200" dirty="0">
              <a:solidFill>
                <a:schemeClr val="tx1">
                  <a:lumMod val="85000"/>
                  <a:lumOff val="15000"/>
                </a:schemeClr>
              </a:solidFill>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p:cTn id="7" dur="500" fill="hold"/>
                                        <p:tgtEl>
                                          <p:spTgt spid="66563"/>
                                        </p:tgtEl>
                                        <p:attrNameLst>
                                          <p:attrName>ppt_w</p:attrName>
                                        </p:attrNameLst>
                                      </p:cBhvr>
                                      <p:tavLst>
                                        <p:tav tm="0">
                                          <p:val>
                                            <p:fltVal val="0.000000"/>
                                          </p:val>
                                        </p:tav>
                                        <p:tav tm="100000">
                                          <p:val>
                                            <p:strVal val="#ppt_w"/>
                                          </p:val>
                                        </p:tav>
                                      </p:tavLst>
                                    </p:anim>
                                    <p:anim calcmode="lin" valueType="num">
                                      <p:cBhvr>
                                        <p:cTn id="8" dur="500" fill="hold"/>
                                        <p:tgtEl>
                                          <p:spTgt spid="66563"/>
                                        </p:tgtEl>
                                        <p:attrNameLst>
                                          <p:attrName>ppt_h</p:attrName>
                                        </p:attrNameLst>
                                      </p:cBhvr>
                                      <p:tavLst>
                                        <p:tav tm="0">
                                          <p:val>
                                            <p:fltVal val="0.000000"/>
                                          </p:val>
                                        </p:tav>
                                        <p:tav tm="100000">
                                          <p:val>
                                            <p:strVal val="#ppt_h"/>
                                          </p:val>
                                        </p:tav>
                                      </p:tavLst>
                                    </p:anim>
                                    <p:animEffect transition="in" filter="fade">
                                      <p:cBhvr>
                                        <p:cTn id="9" dur="500"/>
                                        <p:tgtEl>
                                          <p:spTgt spid="665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6563"/>
                                        </p:tgtEl>
                                      </p:cBhvr>
                                    </p:animEffect>
                                    <p:set>
                                      <p:cBhvr>
                                        <p:cTn id="14" dur="1" fill="hold">
                                          <p:stCondLst>
                                            <p:cond delay="499"/>
                                          </p:stCondLst>
                                        </p:cTn>
                                        <p:tgtEl>
                                          <p:spTgt spid="66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848360" y="1211580"/>
            <a:ext cx="10204450" cy="2520950"/>
          </a:xfrm>
          <a:prstGeom prst="rect">
            <a:avLst/>
          </a:prstGeom>
          <a:noFill/>
        </p:spPr>
        <p:txBody>
          <a:bodyPr wrap="square" rtlCol="0">
            <a:noAutofit/>
          </a:bodyPr>
          <a:p>
            <a:r>
              <a:rPr lang="en-US" altLang="zh-CN" sz="2800"/>
              <a:t>      </a:t>
            </a:r>
            <a:r>
              <a:rPr lang="zh-CN" altLang="en-US" sz="2800"/>
              <a:t>分流电阻采用锰铜、康铜材料制作电流传感器,</a:t>
            </a:r>
            <a:r>
              <a:rPr lang="en-US" altLang="zh-CN" sz="2800"/>
              <a:t>  </a:t>
            </a:r>
            <a:r>
              <a:rPr lang="zh-CN" altLang="en-US" sz="2800"/>
              <a:t>制作精密，成本较</a:t>
            </a:r>
            <a:r>
              <a:rPr lang="zh-CN" altLang="en-US" sz="2800"/>
              <a:t>低，由于测量电流一般在几十安，甚至上百安。分流电阻的体积比较大,电阻阻值一般在100微欧姆左右。</a:t>
            </a:r>
            <a:endParaRPr lang="zh-CN" altLang="en-US" sz="2800"/>
          </a:p>
          <a:p>
            <a:r>
              <a:rPr lang="zh-CN" altLang="en-US" sz="2800"/>
              <a:t>材质</a:t>
            </a:r>
            <a:r>
              <a:rPr lang="zh-CN" altLang="en-US" sz="2800"/>
              <a:t>特殊，电阻值不受温度所影响</a:t>
            </a:r>
            <a:br>
              <a:rPr lang="zh-CN" altLang="en-US" sz="2800"/>
            </a:br>
            <a:r>
              <a:rPr lang="zh-CN" altLang="en-US" sz="2800"/>
              <a:t>不受电磁现象影响，性能</a:t>
            </a:r>
            <a:r>
              <a:rPr lang="zh-CN" altLang="en-US" sz="2800"/>
              <a:t>稳定！</a:t>
            </a:r>
            <a:endParaRPr lang="zh-CN" altLang="en-US" sz="2800"/>
          </a:p>
        </p:txBody>
      </p:sp>
      <p:pic>
        <p:nvPicPr>
          <p:cNvPr id="7" name="图片 6"/>
          <p:cNvPicPr>
            <a:picLocks noChangeAspect="1"/>
          </p:cNvPicPr>
          <p:nvPr/>
        </p:nvPicPr>
        <p:blipFill>
          <a:blip r:embed="rId2"/>
          <a:srcRect b="14662"/>
          <a:stretch>
            <a:fillRect/>
          </a:stretch>
        </p:blipFill>
        <p:spPr>
          <a:xfrm>
            <a:off x="250190" y="3965575"/>
            <a:ext cx="5338445" cy="2121535"/>
          </a:xfrm>
          <a:prstGeom prst="rect">
            <a:avLst/>
          </a:prstGeom>
        </p:spPr>
      </p:pic>
      <p:pic>
        <p:nvPicPr>
          <p:cNvPr id="5" name="图片 4"/>
          <p:cNvPicPr>
            <a:picLocks noChangeAspect="1"/>
          </p:cNvPicPr>
          <p:nvPr/>
        </p:nvPicPr>
        <p:blipFill>
          <a:blip r:embed="rId3"/>
          <a:stretch>
            <a:fillRect/>
          </a:stretch>
        </p:blipFill>
        <p:spPr>
          <a:xfrm>
            <a:off x="5977890" y="3964940"/>
            <a:ext cx="5074920" cy="21107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387985" y="957580"/>
            <a:ext cx="4900930" cy="768985"/>
          </a:xfrm>
          <a:prstGeom prst="rect">
            <a:avLst/>
          </a:prstGeom>
          <a:noFill/>
        </p:spPr>
        <p:txBody>
          <a:bodyPr wrap="square" rtlCol="0" anchor="t">
            <a:noAutofit/>
          </a:bodyPr>
          <a:p>
            <a:pPr algn="l"/>
            <a:r>
              <a:rPr lang="en-US" altLang="zh-CN" sz="3600" dirty="0">
                <a:solidFill>
                  <a:schemeClr val="tx1">
                    <a:lumMod val="85000"/>
                    <a:lumOff val="15000"/>
                  </a:schemeClr>
                </a:solidFill>
                <a:sym typeface="+mn-ea"/>
              </a:rPr>
              <a:t>  </a:t>
            </a:r>
            <a:r>
              <a:rPr lang="en-US" altLang="zh-CN" sz="3200" dirty="0">
                <a:solidFill>
                  <a:schemeClr val="tx1">
                    <a:lumMod val="85000"/>
                    <a:lumOff val="15000"/>
                  </a:schemeClr>
                </a:solidFill>
                <a:sym typeface="+mn-ea"/>
              </a:rPr>
              <a:t>  </a:t>
            </a:r>
            <a:r>
              <a:rPr lang="zh-CN" altLang="en-US" sz="3200" dirty="0">
                <a:solidFill>
                  <a:schemeClr val="tx1">
                    <a:lumMod val="85000"/>
                    <a:lumOff val="15000"/>
                  </a:schemeClr>
                </a:solidFill>
                <a:sym typeface="+mn-ea"/>
              </a:rPr>
              <a:t>分流电阻式电流传感器</a:t>
            </a:r>
            <a:endParaRPr lang="zh-CN" altLang="en-US" sz="3200" dirty="0">
              <a:solidFill>
                <a:schemeClr val="tx1">
                  <a:lumMod val="85000"/>
                  <a:lumOff val="15000"/>
                </a:schemeClr>
              </a:solidFill>
              <a:sym typeface="+mn-ea"/>
            </a:endParaRPr>
          </a:p>
        </p:txBody>
      </p:sp>
      <p:grpSp>
        <p:nvGrpSpPr>
          <p:cNvPr id="40" name="组合 39"/>
          <p:cNvGrpSpPr/>
          <p:nvPr/>
        </p:nvGrpSpPr>
        <p:grpSpPr>
          <a:xfrm>
            <a:off x="2491105" y="2512695"/>
            <a:ext cx="7091045" cy="2618740"/>
            <a:chOff x="4439" y="2387"/>
            <a:chExt cx="11167" cy="4124"/>
          </a:xfrm>
        </p:grpSpPr>
        <p:cxnSp>
          <p:nvCxnSpPr>
            <p:cNvPr id="7" name="直接连接符 6"/>
            <p:cNvCxnSpPr/>
            <p:nvPr/>
          </p:nvCxnSpPr>
          <p:spPr>
            <a:xfrm>
              <a:off x="5417" y="2757"/>
              <a:ext cx="8966" cy="8"/>
            </a:xfrm>
            <a:prstGeom prst="line">
              <a:avLst/>
            </a:prstGeom>
            <a:ln w="28575"/>
          </p:spPr>
          <p:style>
            <a:lnRef idx="1">
              <a:schemeClr val="dk1"/>
            </a:lnRef>
            <a:fillRef idx="0">
              <a:schemeClr val="dk1"/>
            </a:fillRef>
            <a:effectRef idx="0">
              <a:schemeClr val="dk1"/>
            </a:effectRef>
            <a:fontRef idx="minor">
              <a:schemeClr val="tx1"/>
            </a:fontRef>
          </p:style>
        </p:cxnSp>
        <p:sp>
          <p:nvSpPr>
            <p:cNvPr id="8" name="矩形 7"/>
            <p:cNvSpPr/>
            <p:nvPr/>
          </p:nvSpPr>
          <p:spPr>
            <a:xfrm>
              <a:off x="13116" y="3662"/>
              <a:ext cx="2490" cy="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直流用电设备</a:t>
              </a:r>
              <a:endParaRPr lang="zh-CN" altLang="en-US" sz="1600"/>
            </a:p>
          </p:txBody>
        </p:sp>
        <p:cxnSp>
          <p:nvCxnSpPr>
            <p:cNvPr id="2" name="直接连接符 1"/>
            <p:cNvCxnSpPr>
              <a:endCxn id="24" idx="1"/>
            </p:cNvCxnSpPr>
            <p:nvPr/>
          </p:nvCxnSpPr>
          <p:spPr>
            <a:xfrm>
              <a:off x="5476" y="5690"/>
              <a:ext cx="2826" cy="3"/>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10187" y="5687"/>
              <a:ext cx="4196" cy="13"/>
            </a:xfrm>
            <a:prstGeom prst="line">
              <a:avLst/>
            </a:prstGeom>
            <a:ln w="28575"/>
          </p:spPr>
          <p:style>
            <a:lnRef idx="1">
              <a:schemeClr val="dk1"/>
            </a:lnRef>
            <a:fillRef idx="0">
              <a:schemeClr val="dk1"/>
            </a:fillRef>
            <a:effectRef idx="0">
              <a:schemeClr val="dk1"/>
            </a:effectRef>
            <a:fontRef idx="minor">
              <a:schemeClr val="tx1"/>
            </a:fontRef>
          </p:style>
        </p:cxnSp>
        <p:grpSp>
          <p:nvGrpSpPr>
            <p:cNvPr id="26" name="组合 25"/>
            <p:cNvGrpSpPr/>
            <p:nvPr/>
          </p:nvGrpSpPr>
          <p:grpSpPr>
            <a:xfrm>
              <a:off x="8302" y="5509"/>
              <a:ext cx="1885" cy="366"/>
              <a:chOff x="8302" y="5509"/>
              <a:chExt cx="1885" cy="366"/>
            </a:xfrm>
          </p:grpSpPr>
          <p:grpSp>
            <p:nvGrpSpPr>
              <p:cNvPr id="15" name="组合 14"/>
              <p:cNvGrpSpPr/>
              <p:nvPr/>
            </p:nvGrpSpPr>
            <p:grpSpPr>
              <a:xfrm>
                <a:off x="8302" y="5509"/>
                <a:ext cx="605" cy="365"/>
                <a:chOff x="8485" y="4626"/>
                <a:chExt cx="558" cy="365"/>
              </a:xfrm>
            </p:grpSpPr>
            <p:sp>
              <p:nvSpPr>
                <p:cNvPr id="24" name="矩形 23"/>
                <p:cNvSpPr/>
                <p:nvPr/>
              </p:nvSpPr>
              <p:spPr>
                <a:xfrm>
                  <a:off x="8485" y="4628"/>
                  <a:ext cx="558" cy="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cxnSp>
              <p:nvCxnSpPr>
                <p:cNvPr id="25" name="直接连接符 24"/>
                <p:cNvCxnSpPr/>
                <p:nvPr/>
              </p:nvCxnSpPr>
              <p:spPr>
                <a:xfrm flipH="1">
                  <a:off x="8949" y="4626"/>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900" y="4627"/>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rot="10800000">
                <a:off x="9629" y="5509"/>
                <a:ext cx="558" cy="366"/>
                <a:chOff x="8485" y="4626"/>
                <a:chExt cx="558" cy="365"/>
              </a:xfrm>
            </p:grpSpPr>
            <p:sp>
              <p:nvSpPr>
                <p:cNvPr id="29" name="矩形 28"/>
                <p:cNvSpPr/>
                <p:nvPr/>
              </p:nvSpPr>
              <p:spPr>
                <a:xfrm>
                  <a:off x="8485" y="4628"/>
                  <a:ext cx="558" cy="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cxnSp>
              <p:nvCxnSpPr>
                <p:cNvPr id="30" name="直接连接符 29"/>
                <p:cNvCxnSpPr/>
                <p:nvPr/>
              </p:nvCxnSpPr>
              <p:spPr>
                <a:xfrm flipH="1">
                  <a:off x="8949" y="4626"/>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8900" y="4627"/>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a:off x="8922" y="5535"/>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923" y="5615"/>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924" y="5700"/>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925" y="5770"/>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21" y="5840"/>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a:endCxn id="8" idx="2"/>
            </p:cNvCxnSpPr>
            <p:nvPr/>
          </p:nvCxnSpPr>
          <p:spPr>
            <a:xfrm flipH="1" flipV="1">
              <a:off x="14361" y="4790"/>
              <a:ext cx="7" cy="89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H="1" flipV="1">
              <a:off x="14354" y="2771"/>
              <a:ext cx="7" cy="891"/>
            </a:xfrm>
            <a:prstGeom prst="line">
              <a:avLst/>
            </a:prstGeom>
            <a:ln w="28575"/>
          </p:spPr>
          <p:style>
            <a:lnRef idx="1">
              <a:schemeClr val="dk1"/>
            </a:lnRef>
            <a:fillRef idx="0">
              <a:schemeClr val="dk1"/>
            </a:fillRef>
            <a:effectRef idx="0">
              <a:schemeClr val="dk1"/>
            </a:effectRef>
            <a:fontRef idx="minor">
              <a:schemeClr val="tx1"/>
            </a:fontRef>
          </p:style>
        </p:cxnSp>
        <p:sp>
          <p:nvSpPr>
            <p:cNvPr id="39" name="椭圆 38"/>
            <p:cNvSpPr/>
            <p:nvPr/>
          </p:nvSpPr>
          <p:spPr>
            <a:xfrm>
              <a:off x="5235" y="2667"/>
              <a:ext cx="181" cy="166"/>
            </a:xfrm>
            <a:prstGeom prst="ellips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5289" y="5604"/>
              <a:ext cx="181" cy="166"/>
            </a:xfrm>
            <a:prstGeom prst="ellips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4612" y="2387"/>
              <a:ext cx="527" cy="725"/>
            </a:xfrm>
            <a:prstGeom prst="rect">
              <a:avLst/>
            </a:prstGeom>
            <a:noFill/>
          </p:spPr>
          <p:txBody>
            <a:bodyPr wrap="none" rtlCol="0" anchor="t">
              <a:spAutoFit/>
            </a:bodyPr>
            <a:p>
              <a:r>
                <a:rPr lang="en-US" altLang="zh-CN" sz="2400">
                  <a:sym typeface="+mn-ea"/>
                </a:rPr>
                <a:t>+</a:t>
              </a:r>
              <a:endParaRPr lang="en-US" altLang="zh-CN" sz="2400">
                <a:sym typeface="+mn-ea"/>
              </a:endParaRPr>
            </a:p>
          </p:txBody>
        </p:sp>
        <p:sp>
          <p:nvSpPr>
            <p:cNvPr id="43" name="文本框 42"/>
            <p:cNvSpPr txBox="1"/>
            <p:nvPr/>
          </p:nvSpPr>
          <p:spPr>
            <a:xfrm>
              <a:off x="4695" y="5157"/>
              <a:ext cx="484" cy="919"/>
            </a:xfrm>
            <a:prstGeom prst="rect">
              <a:avLst/>
            </a:prstGeom>
            <a:noFill/>
          </p:spPr>
          <p:txBody>
            <a:bodyPr wrap="none" rtlCol="0" anchor="t">
              <a:spAutoFit/>
            </a:bodyPr>
            <a:p>
              <a:r>
                <a:rPr lang="en-US" altLang="zh-CN" sz="3200">
                  <a:sym typeface="+mn-ea"/>
                </a:rPr>
                <a:t>-</a:t>
              </a:r>
              <a:endParaRPr lang="en-US" altLang="zh-CN" sz="3200">
                <a:sym typeface="+mn-ea"/>
              </a:endParaRPr>
            </a:p>
          </p:txBody>
        </p:sp>
        <p:cxnSp>
          <p:nvCxnSpPr>
            <p:cNvPr id="44" name="直接连接符 43"/>
            <p:cNvCxnSpPr/>
            <p:nvPr/>
          </p:nvCxnSpPr>
          <p:spPr>
            <a:xfrm>
              <a:off x="8834" y="4663"/>
              <a:ext cx="831"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8844" y="4659"/>
              <a:ext cx="15" cy="1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9652" y="4647"/>
              <a:ext cx="13" cy="1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流程图: 联系 46"/>
            <p:cNvSpPr/>
            <p:nvPr/>
          </p:nvSpPr>
          <p:spPr>
            <a:xfrm>
              <a:off x="8695" y="4937"/>
              <a:ext cx="343" cy="300"/>
            </a:xfrm>
            <a:prstGeom prst="flowChartConnector">
              <a:avLst/>
            </a:prstGeom>
            <a:solidFill>
              <a:schemeClr val="accent3"/>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cxnSp>
          <p:nvCxnSpPr>
            <p:cNvPr id="48" name="直接箭头连接符 47"/>
            <p:cNvCxnSpPr/>
            <p:nvPr/>
          </p:nvCxnSpPr>
          <p:spPr>
            <a:xfrm flipV="1">
              <a:off x="8693" y="4855"/>
              <a:ext cx="437" cy="407"/>
            </a:xfrm>
            <a:prstGeom prst="straightConnector1">
              <a:avLst/>
            </a:prstGeom>
            <a:ln w="19050">
              <a:tailEnd type="arrow" w="med" len="med"/>
            </a:ln>
          </p:spPr>
          <p:style>
            <a:lnRef idx="1">
              <a:schemeClr val="dk1"/>
            </a:lnRef>
            <a:fillRef idx="0">
              <a:schemeClr val="dk1"/>
            </a:fillRef>
            <a:effectRef idx="0">
              <a:schemeClr val="dk1"/>
            </a:effectRef>
            <a:fontRef idx="minor">
              <a:schemeClr val="tx1"/>
            </a:fontRef>
          </p:style>
        </p:cxnSp>
        <p:sp>
          <p:nvSpPr>
            <p:cNvPr id="49" name="文本框 48"/>
            <p:cNvSpPr txBox="1"/>
            <p:nvPr/>
          </p:nvSpPr>
          <p:spPr>
            <a:xfrm>
              <a:off x="8654" y="5980"/>
              <a:ext cx="1248" cy="531"/>
            </a:xfrm>
            <a:prstGeom prst="rect">
              <a:avLst/>
            </a:prstGeom>
            <a:noFill/>
          </p:spPr>
          <p:txBody>
            <a:bodyPr wrap="none" rtlCol="0" anchor="t">
              <a:spAutoFit/>
            </a:bodyPr>
            <a:p>
              <a:r>
                <a:rPr lang="zh-CN" altLang="en-US" sz="1600">
                  <a:sym typeface="+mn-ea"/>
                </a:rPr>
                <a:t>分流器</a:t>
              </a:r>
              <a:endParaRPr lang="zh-CN" altLang="en-US" sz="1600">
                <a:sym typeface="+mn-ea"/>
              </a:endParaRPr>
            </a:p>
          </p:txBody>
        </p:sp>
        <p:sp>
          <p:nvSpPr>
            <p:cNvPr id="50" name="文本框 49"/>
            <p:cNvSpPr txBox="1"/>
            <p:nvPr/>
          </p:nvSpPr>
          <p:spPr>
            <a:xfrm>
              <a:off x="4439" y="3373"/>
              <a:ext cx="608" cy="1695"/>
            </a:xfrm>
            <a:prstGeom prst="rect">
              <a:avLst/>
            </a:prstGeom>
            <a:noFill/>
          </p:spPr>
          <p:txBody>
            <a:bodyPr wrap="none" rtlCol="0" anchor="t">
              <a:spAutoFit/>
            </a:bodyPr>
            <a:p>
              <a:r>
                <a:rPr lang="zh-CN" altLang="en-US" sz="1600">
                  <a:sym typeface="+mn-ea"/>
                </a:rPr>
                <a:t>直</a:t>
              </a:r>
              <a:endParaRPr lang="zh-CN" altLang="en-US" sz="1600">
                <a:sym typeface="+mn-ea"/>
              </a:endParaRPr>
            </a:p>
            <a:p>
              <a:r>
                <a:rPr lang="zh-CN" altLang="en-US" sz="1600">
                  <a:sym typeface="+mn-ea"/>
                </a:rPr>
                <a:t>流</a:t>
              </a:r>
              <a:endParaRPr lang="zh-CN" altLang="en-US" sz="1600">
                <a:sym typeface="+mn-ea"/>
              </a:endParaRPr>
            </a:p>
            <a:p>
              <a:r>
                <a:rPr lang="zh-CN" altLang="en-US" sz="1600">
                  <a:sym typeface="+mn-ea"/>
                </a:rPr>
                <a:t>电</a:t>
              </a:r>
              <a:endParaRPr lang="zh-CN" altLang="en-US" sz="1600">
                <a:sym typeface="+mn-ea"/>
              </a:endParaRPr>
            </a:p>
            <a:p>
              <a:r>
                <a:rPr lang="zh-CN" altLang="en-US" sz="1600">
                  <a:sym typeface="+mn-ea"/>
                </a:rPr>
                <a:t>源</a:t>
              </a:r>
              <a:endParaRPr lang="zh-CN" altLang="en-US" sz="1600">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986280" y="2503170"/>
            <a:ext cx="387350" cy="1356360"/>
          </a:xfrm>
          <a:prstGeom prst="roundRect">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a:solidFill>
                  <a:schemeClr val="tx1"/>
                </a:solidFill>
                <a:effectLst>
                  <a:outerShdw blurRad="38100" dist="19050" dir="2700000" algn="tl" rotWithShape="0">
                    <a:schemeClr val="dk1">
                      <a:alpha val="40000"/>
                    </a:schemeClr>
                  </a:outerShdw>
                </a:effectLst>
              </a:rPr>
              <a:t>电瓶</a:t>
            </a:r>
            <a:endParaRPr lang="zh-CN" altLang="en-US">
              <a:solidFill>
                <a:schemeClr val="tx1"/>
              </a:solidFill>
              <a:effectLst>
                <a:outerShdw blurRad="38100" dist="19050" dir="2700000" algn="tl" rotWithShape="0">
                  <a:schemeClr val="dk1">
                    <a:alpha val="40000"/>
                  </a:schemeClr>
                </a:outerShdw>
              </a:effectLst>
            </a:endParaRPr>
          </a:p>
        </p:txBody>
      </p:sp>
      <p:cxnSp>
        <p:nvCxnSpPr>
          <p:cNvPr id="33" name="直接连接符 32"/>
          <p:cNvCxnSpPr/>
          <p:nvPr/>
        </p:nvCxnSpPr>
        <p:spPr>
          <a:xfrm>
            <a:off x="2170430" y="1989455"/>
            <a:ext cx="5715" cy="5575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a:off x="2176145" y="3859530"/>
            <a:ext cx="5715" cy="5575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32" name="直接连接符 31"/>
          <p:cNvCxnSpPr/>
          <p:nvPr/>
        </p:nvCxnSpPr>
        <p:spPr>
          <a:xfrm flipV="1">
            <a:off x="2179955" y="1979930"/>
            <a:ext cx="3459480" cy="1905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flipV="1">
            <a:off x="2170430" y="4385310"/>
            <a:ext cx="2284095" cy="3937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65" name="圆角矩形 64"/>
          <p:cNvSpPr/>
          <p:nvPr>
            <p:custDataLst>
              <p:tags r:id="rId2"/>
            </p:custDataLst>
          </p:nvPr>
        </p:nvSpPr>
        <p:spPr>
          <a:xfrm rot="5400000">
            <a:off x="6958330" y="3934460"/>
            <a:ext cx="348615" cy="929640"/>
          </a:xfrm>
          <a:prstGeom prst="roundRect">
            <a:avLst/>
          </a:prstGeom>
          <a:solidFill>
            <a:schemeClr val="accent5">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连接符 9"/>
          <p:cNvCxnSpPr/>
          <p:nvPr/>
        </p:nvCxnSpPr>
        <p:spPr>
          <a:xfrm flipV="1">
            <a:off x="5898515" y="1960880"/>
            <a:ext cx="3459480" cy="1905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1" name="直接连接符 10"/>
          <p:cNvCxnSpPr/>
          <p:nvPr/>
        </p:nvCxnSpPr>
        <p:spPr>
          <a:xfrm>
            <a:off x="9351645" y="1946910"/>
            <a:ext cx="31115" cy="245872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2" name="直接连接符 11"/>
          <p:cNvCxnSpPr>
            <a:stCxn id="65" idx="0"/>
          </p:cNvCxnSpPr>
          <p:nvPr/>
        </p:nvCxnSpPr>
        <p:spPr>
          <a:xfrm flipV="1">
            <a:off x="7597775" y="4395470"/>
            <a:ext cx="1764665" cy="381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3" name="直接连接符 12"/>
          <p:cNvCxnSpPr>
            <a:stCxn id="63" idx="6"/>
          </p:cNvCxnSpPr>
          <p:nvPr/>
        </p:nvCxnSpPr>
        <p:spPr>
          <a:xfrm>
            <a:off x="4961255" y="4362450"/>
            <a:ext cx="1437640" cy="1206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4" name="直接连接符 13"/>
          <p:cNvCxnSpPr/>
          <p:nvPr/>
        </p:nvCxnSpPr>
        <p:spPr>
          <a:xfrm flipH="1">
            <a:off x="5648960" y="1799590"/>
            <a:ext cx="208915" cy="19939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63" name="椭圆 62"/>
          <p:cNvSpPr/>
          <p:nvPr/>
        </p:nvSpPr>
        <p:spPr>
          <a:xfrm>
            <a:off x="4499610" y="4150360"/>
            <a:ext cx="461645" cy="423545"/>
          </a:xfrm>
          <a:prstGeom prst="ellipse">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5" name="直接连接符 14"/>
          <p:cNvCxnSpPr/>
          <p:nvPr/>
        </p:nvCxnSpPr>
        <p:spPr>
          <a:xfrm flipH="1">
            <a:off x="4586605" y="4248150"/>
            <a:ext cx="208915" cy="19939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H="1" flipV="1">
            <a:off x="4583430" y="4248150"/>
            <a:ext cx="261620" cy="18859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20" name="文本框 19"/>
          <p:cNvSpPr txBox="1"/>
          <p:nvPr/>
        </p:nvSpPr>
        <p:spPr>
          <a:xfrm>
            <a:off x="3748405" y="5680075"/>
            <a:ext cx="544195" cy="1033780"/>
          </a:xfrm>
          <a:prstGeom prst="rect">
            <a:avLst/>
          </a:prstGeom>
          <a:noFill/>
        </p:spPr>
        <p:txBody>
          <a:bodyPr wrap="square" rtlCol="0">
            <a:noAutofit/>
          </a:bodyPr>
          <a:p>
            <a:r>
              <a:rPr lang="en-US" altLang="zh-CN" sz="3600"/>
              <a:t>B</a:t>
            </a:r>
            <a:endParaRPr lang="en-US" altLang="zh-CN" sz="3600"/>
          </a:p>
        </p:txBody>
      </p:sp>
      <p:sp>
        <p:nvSpPr>
          <p:cNvPr id="22" name="加号 21"/>
          <p:cNvSpPr/>
          <p:nvPr/>
        </p:nvSpPr>
        <p:spPr>
          <a:xfrm>
            <a:off x="1704975" y="2192655"/>
            <a:ext cx="234950" cy="213360"/>
          </a:xfrm>
          <a:prstGeom prst="mathPl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减号 22"/>
          <p:cNvSpPr/>
          <p:nvPr/>
        </p:nvSpPr>
        <p:spPr>
          <a:xfrm>
            <a:off x="1704975" y="4049395"/>
            <a:ext cx="194310" cy="266700"/>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 name="直接连接符 23"/>
          <p:cNvCxnSpPr/>
          <p:nvPr/>
        </p:nvCxnSpPr>
        <p:spPr>
          <a:xfrm flipV="1">
            <a:off x="4485640" y="4312920"/>
            <a:ext cx="10160" cy="10287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flipH="1" flipV="1">
            <a:off x="6677025" y="4241165"/>
            <a:ext cx="10160" cy="154305"/>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sp>
        <p:nvSpPr>
          <p:cNvPr id="27" name="椭圆 26"/>
          <p:cNvSpPr/>
          <p:nvPr/>
        </p:nvSpPr>
        <p:spPr>
          <a:xfrm>
            <a:off x="4495800" y="5256530"/>
            <a:ext cx="461645" cy="423545"/>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solidFill>
                  <a:srgbClr val="FF0000"/>
                </a:solidFill>
              </a:rPr>
              <a:t>V</a:t>
            </a:r>
            <a:endParaRPr lang="en-US" altLang="zh-CN" sz="2800">
              <a:solidFill>
                <a:srgbClr val="FF0000"/>
              </a:solidFill>
            </a:endParaRPr>
          </a:p>
        </p:txBody>
      </p:sp>
      <p:sp>
        <p:nvSpPr>
          <p:cNvPr id="28" name="椭圆 27"/>
          <p:cNvSpPr/>
          <p:nvPr/>
        </p:nvSpPr>
        <p:spPr>
          <a:xfrm>
            <a:off x="6764655" y="5247640"/>
            <a:ext cx="461645" cy="423545"/>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文本框 28"/>
          <p:cNvSpPr txBox="1"/>
          <p:nvPr/>
        </p:nvSpPr>
        <p:spPr>
          <a:xfrm>
            <a:off x="6764655" y="5256530"/>
            <a:ext cx="461010" cy="521970"/>
          </a:xfrm>
          <a:prstGeom prst="rect">
            <a:avLst/>
          </a:prstGeom>
          <a:noFill/>
        </p:spPr>
        <p:txBody>
          <a:bodyPr wrap="square" rtlCol="0" anchor="t">
            <a:spAutoFit/>
          </a:bodyPr>
          <a:p>
            <a:pPr algn="ctr"/>
            <a:r>
              <a:rPr lang="en-US" altLang="zh-CN" sz="2800">
                <a:solidFill>
                  <a:srgbClr val="FF0000"/>
                </a:solidFill>
                <a:sym typeface="+mn-ea"/>
              </a:rPr>
              <a:t>V</a:t>
            </a:r>
            <a:endParaRPr lang="en-US" altLang="zh-CN" sz="2800">
              <a:solidFill>
                <a:srgbClr val="FF0000"/>
              </a:solidFill>
              <a:sym typeface="+mn-ea"/>
            </a:endParaRPr>
          </a:p>
        </p:txBody>
      </p:sp>
      <p:sp>
        <p:nvSpPr>
          <p:cNvPr id="31" name="文本框 30"/>
          <p:cNvSpPr txBox="1"/>
          <p:nvPr/>
        </p:nvSpPr>
        <p:spPr>
          <a:xfrm>
            <a:off x="1080135" y="1915795"/>
            <a:ext cx="4064000" cy="368300"/>
          </a:xfrm>
          <a:prstGeom prst="rect">
            <a:avLst/>
          </a:prstGeom>
          <a:noFill/>
        </p:spPr>
        <p:txBody>
          <a:bodyPr wrap="square" rtlCol="0">
            <a:spAutoFit/>
          </a:bodyPr>
          <a:p>
            <a:r>
              <a:rPr lang="en-US" altLang="zh-CN"/>
              <a:t>12V</a:t>
            </a:r>
            <a:endParaRPr lang="en-US" altLang="zh-CN"/>
          </a:p>
        </p:txBody>
      </p:sp>
      <p:cxnSp>
        <p:nvCxnSpPr>
          <p:cNvPr id="37" name="直接箭头连接符 36"/>
          <p:cNvCxnSpPr>
            <a:endCxn id="29" idx="3"/>
          </p:cNvCxnSpPr>
          <p:nvPr/>
        </p:nvCxnSpPr>
        <p:spPr>
          <a:xfrm flipH="1">
            <a:off x="7225665" y="4405630"/>
            <a:ext cx="716915" cy="11118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7942580" y="4179570"/>
            <a:ext cx="10795" cy="22606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1" name="直接箭头连接符 40"/>
          <p:cNvCxnSpPr/>
          <p:nvPr/>
        </p:nvCxnSpPr>
        <p:spPr>
          <a:xfrm>
            <a:off x="7119620" y="3881120"/>
            <a:ext cx="0" cy="328930"/>
          </a:xfrm>
          <a:prstGeom prst="straightConnector1">
            <a:avLst/>
          </a:prstGeom>
          <a:ln w="31750" cap="rnd">
            <a:solidFill>
              <a:schemeClr val="accent5"/>
            </a:solidFill>
            <a:round/>
            <a:tailEnd type="arrow" w="med" len="med"/>
          </a:ln>
        </p:spPr>
        <p:style>
          <a:lnRef idx="0">
            <a:srgbClr val="FFFFFF"/>
          </a:lnRef>
          <a:fillRef idx="0">
            <a:srgbClr val="FFFFFF"/>
          </a:fillRef>
          <a:effectRef idx="0">
            <a:srgbClr val="FFFFFF"/>
          </a:effectRef>
          <a:fontRef idx="minor">
            <a:schemeClr val="tx1"/>
          </a:fontRef>
        </p:style>
      </p:cxnSp>
      <p:cxnSp>
        <p:nvCxnSpPr>
          <p:cNvPr id="42" name="直接连接符 41"/>
          <p:cNvCxnSpPr/>
          <p:nvPr/>
        </p:nvCxnSpPr>
        <p:spPr>
          <a:xfrm flipH="1">
            <a:off x="6388735" y="3829685"/>
            <a:ext cx="10160" cy="586105"/>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43" name="直接连接符 42"/>
          <p:cNvCxnSpPr/>
          <p:nvPr/>
        </p:nvCxnSpPr>
        <p:spPr>
          <a:xfrm>
            <a:off x="6398895" y="3840480"/>
            <a:ext cx="751205" cy="9525"/>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45" name="直接连接符 44"/>
          <p:cNvCxnSpPr/>
          <p:nvPr/>
        </p:nvCxnSpPr>
        <p:spPr>
          <a:xfrm>
            <a:off x="5668645" y="4107180"/>
            <a:ext cx="8890" cy="29210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6" name="直接连接符 45"/>
          <p:cNvCxnSpPr/>
          <p:nvPr/>
        </p:nvCxnSpPr>
        <p:spPr>
          <a:xfrm>
            <a:off x="3739515" y="4107180"/>
            <a:ext cx="8890" cy="29210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7" name="直接箭头连接符 46"/>
          <p:cNvCxnSpPr/>
          <p:nvPr/>
        </p:nvCxnSpPr>
        <p:spPr>
          <a:xfrm flipH="1">
            <a:off x="4921885" y="4364355"/>
            <a:ext cx="726440" cy="11639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8" name="直接箭头连接符 47"/>
          <p:cNvCxnSpPr>
            <a:endCxn id="27" idx="2"/>
          </p:cNvCxnSpPr>
          <p:nvPr/>
        </p:nvCxnSpPr>
        <p:spPr>
          <a:xfrm>
            <a:off x="3734435" y="4385310"/>
            <a:ext cx="761365" cy="10833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9" name="直接箭头连接符 48"/>
          <p:cNvCxnSpPr>
            <a:endCxn id="29" idx="1"/>
          </p:cNvCxnSpPr>
          <p:nvPr/>
        </p:nvCxnSpPr>
        <p:spPr>
          <a:xfrm>
            <a:off x="5658485" y="4385310"/>
            <a:ext cx="1106170" cy="11322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0" name="文本框 49"/>
          <p:cNvSpPr txBox="1"/>
          <p:nvPr/>
        </p:nvSpPr>
        <p:spPr>
          <a:xfrm>
            <a:off x="7462520" y="5593715"/>
            <a:ext cx="822960" cy="553085"/>
          </a:xfrm>
          <a:prstGeom prst="rect">
            <a:avLst/>
          </a:prstGeom>
          <a:noFill/>
        </p:spPr>
        <p:txBody>
          <a:bodyPr wrap="square" rtlCol="0">
            <a:noAutofit/>
          </a:bodyPr>
          <a:p>
            <a:r>
              <a:rPr lang="en-US" altLang="zh-CN" sz="3200"/>
              <a:t>A</a:t>
            </a:r>
            <a:endParaRPr lang="en-US" altLang="zh-CN" sz="3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986280" y="1639570"/>
            <a:ext cx="387350" cy="1356360"/>
          </a:xfrm>
          <a:prstGeom prst="roundRect">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a:solidFill>
                  <a:schemeClr val="tx1"/>
                </a:solidFill>
                <a:effectLst>
                  <a:outerShdw blurRad="38100" dist="19050" dir="2700000" algn="tl" rotWithShape="0">
                    <a:schemeClr val="dk1">
                      <a:alpha val="40000"/>
                    </a:schemeClr>
                  </a:outerShdw>
                </a:effectLst>
              </a:rPr>
              <a:t>电瓶</a:t>
            </a:r>
            <a:endParaRPr lang="zh-CN" altLang="en-US">
              <a:solidFill>
                <a:schemeClr val="tx1"/>
              </a:solidFill>
              <a:effectLst>
                <a:outerShdw blurRad="38100" dist="19050" dir="2700000" algn="tl" rotWithShape="0">
                  <a:schemeClr val="dk1">
                    <a:alpha val="40000"/>
                  </a:schemeClr>
                </a:outerShdw>
              </a:effectLst>
            </a:endParaRPr>
          </a:p>
        </p:txBody>
      </p:sp>
      <p:cxnSp>
        <p:nvCxnSpPr>
          <p:cNvPr id="33" name="直接连接符 32"/>
          <p:cNvCxnSpPr/>
          <p:nvPr/>
        </p:nvCxnSpPr>
        <p:spPr>
          <a:xfrm>
            <a:off x="2170430" y="1125855"/>
            <a:ext cx="5715" cy="5575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a:off x="2176145" y="2995930"/>
            <a:ext cx="5715" cy="5575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32" name="直接连接符 31"/>
          <p:cNvCxnSpPr/>
          <p:nvPr/>
        </p:nvCxnSpPr>
        <p:spPr>
          <a:xfrm flipV="1">
            <a:off x="2179955" y="1116330"/>
            <a:ext cx="3459480" cy="1905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flipV="1">
            <a:off x="2170430" y="3521710"/>
            <a:ext cx="2284095" cy="3937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65" name="圆角矩形 64"/>
          <p:cNvSpPr/>
          <p:nvPr>
            <p:custDataLst>
              <p:tags r:id="rId2"/>
            </p:custDataLst>
          </p:nvPr>
        </p:nvSpPr>
        <p:spPr>
          <a:xfrm rot="5400000">
            <a:off x="6958330" y="3070860"/>
            <a:ext cx="348615" cy="929640"/>
          </a:xfrm>
          <a:prstGeom prst="roundRect">
            <a:avLst/>
          </a:prstGeom>
          <a:solidFill>
            <a:schemeClr val="accent5">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连接符 9"/>
          <p:cNvCxnSpPr/>
          <p:nvPr/>
        </p:nvCxnSpPr>
        <p:spPr>
          <a:xfrm flipV="1">
            <a:off x="5898515" y="1097280"/>
            <a:ext cx="3459480" cy="1905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1" name="直接连接符 10"/>
          <p:cNvCxnSpPr/>
          <p:nvPr/>
        </p:nvCxnSpPr>
        <p:spPr>
          <a:xfrm>
            <a:off x="9351645" y="1083310"/>
            <a:ext cx="31115" cy="245872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2" name="直接连接符 11"/>
          <p:cNvCxnSpPr>
            <a:stCxn id="65" idx="0"/>
          </p:cNvCxnSpPr>
          <p:nvPr/>
        </p:nvCxnSpPr>
        <p:spPr>
          <a:xfrm flipV="1">
            <a:off x="7597775" y="3531870"/>
            <a:ext cx="1764665" cy="381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3" name="直接连接符 12"/>
          <p:cNvCxnSpPr>
            <a:stCxn id="63" idx="6"/>
          </p:cNvCxnSpPr>
          <p:nvPr/>
        </p:nvCxnSpPr>
        <p:spPr>
          <a:xfrm>
            <a:off x="4961255" y="3498850"/>
            <a:ext cx="1437640" cy="1206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4" name="直接连接符 13"/>
          <p:cNvCxnSpPr/>
          <p:nvPr/>
        </p:nvCxnSpPr>
        <p:spPr>
          <a:xfrm flipH="1">
            <a:off x="5648960" y="935990"/>
            <a:ext cx="208915" cy="19939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63" name="椭圆 62"/>
          <p:cNvSpPr/>
          <p:nvPr/>
        </p:nvSpPr>
        <p:spPr>
          <a:xfrm>
            <a:off x="4499610" y="3286760"/>
            <a:ext cx="461645" cy="423545"/>
          </a:xfrm>
          <a:prstGeom prst="ellipse">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5" name="直接连接符 14"/>
          <p:cNvCxnSpPr/>
          <p:nvPr/>
        </p:nvCxnSpPr>
        <p:spPr>
          <a:xfrm flipH="1">
            <a:off x="4586605" y="3384550"/>
            <a:ext cx="208915" cy="19939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H="1" flipV="1">
            <a:off x="4583430" y="3384550"/>
            <a:ext cx="261620" cy="18859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22" name="加号 21"/>
          <p:cNvSpPr/>
          <p:nvPr/>
        </p:nvSpPr>
        <p:spPr>
          <a:xfrm>
            <a:off x="1704975" y="1329055"/>
            <a:ext cx="234950" cy="213360"/>
          </a:xfrm>
          <a:prstGeom prst="mathPl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减号 22"/>
          <p:cNvSpPr/>
          <p:nvPr/>
        </p:nvSpPr>
        <p:spPr>
          <a:xfrm>
            <a:off x="1704975" y="3185795"/>
            <a:ext cx="194310" cy="266700"/>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 name="直接连接符 23"/>
          <p:cNvCxnSpPr/>
          <p:nvPr/>
        </p:nvCxnSpPr>
        <p:spPr>
          <a:xfrm flipV="1">
            <a:off x="4485640" y="3449320"/>
            <a:ext cx="10160" cy="10287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flipH="1" flipV="1">
            <a:off x="6677025" y="3377565"/>
            <a:ext cx="10160" cy="154305"/>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sp>
        <p:nvSpPr>
          <p:cNvPr id="27" name="椭圆 26"/>
          <p:cNvSpPr/>
          <p:nvPr/>
        </p:nvSpPr>
        <p:spPr>
          <a:xfrm>
            <a:off x="4495800" y="4392930"/>
            <a:ext cx="461645" cy="423545"/>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solidFill>
                  <a:srgbClr val="FF0000"/>
                </a:solidFill>
              </a:rPr>
              <a:t>V</a:t>
            </a:r>
            <a:endParaRPr lang="en-US" altLang="zh-CN" sz="2800">
              <a:solidFill>
                <a:srgbClr val="FF0000"/>
              </a:solidFill>
            </a:endParaRPr>
          </a:p>
        </p:txBody>
      </p:sp>
      <p:sp>
        <p:nvSpPr>
          <p:cNvPr id="28" name="椭圆 27"/>
          <p:cNvSpPr/>
          <p:nvPr/>
        </p:nvSpPr>
        <p:spPr>
          <a:xfrm>
            <a:off x="6764655" y="4384040"/>
            <a:ext cx="461645" cy="423545"/>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文本框 28"/>
          <p:cNvSpPr txBox="1"/>
          <p:nvPr/>
        </p:nvSpPr>
        <p:spPr>
          <a:xfrm>
            <a:off x="6764655" y="4392930"/>
            <a:ext cx="461010" cy="521970"/>
          </a:xfrm>
          <a:prstGeom prst="rect">
            <a:avLst/>
          </a:prstGeom>
          <a:noFill/>
        </p:spPr>
        <p:txBody>
          <a:bodyPr wrap="square" rtlCol="0" anchor="t">
            <a:spAutoFit/>
          </a:bodyPr>
          <a:p>
            <a:pPr algn="ctr"/>
            <a:r>
              <a:rPr lang="en-US" altLang="zh-CN" sz="2800">
                <a:solidFill>
                  <a:srgbClr val="FF0000"/>
                </a:solidFill>
                <a:sym typeface="+mn-ea"/>
              </a:rPr>
              <a:t>V</a:t>
            </a:r>
            <a:endParaRPr lang="en-US" altLang="zh-CN" sz="2800">
              <a:solidFill>
                <a:srgbClr val="FF0000"/>
              </a:solidFill>
              <a:sym typeface="+mn-ea"/>
            </a:endParaRPr>
          </a:p>
        </p:txBody>
      </p:sp>
      <p:sp>
        <p:nvSpPr>
          <p:cNvPr id="31" name="文本框 30"/>
          <p:cNvSpPr txBox="1"/>
          <p:nvPr/>
        </p:nvSpPr>
        <p:spPr>
          <a:xfrm>
            <a:off x="1080135" y="1052195"/>
            <a:ext cx="4064000" cy="368300"/>
          </a:xfrm>
          <a:prstGeom prst="rect">
            <a:avLst/>
          </a:prstGeom>
          <a:noFill/>
        </p:spPr>
        <p:txBody>
          <a:bodyPr wrap="square" rtlCol="0">
            <a:spAutoFit/>
          </a:bodyPr>
          <a:p>
            <a:r>
              <a:rPr lang="en-US" altLang="zh-CN"/>
              <a:t>12V</a:t>
            </a:r>
            <a:endParaRPr lang="en-US" altLang="zh-CN"/>
          </a:p>
        </p:txBody>
      </p:sp>
      <p:cxnSp>
        <p:nvCxnSpPr>
          <p:cNvPr id="37" name="直接箭头连接符 36"/>
          <p:cNvCxnSpPr>
            <a:endCxn id="29" idx="3"/>
          </p:cNvCxnSpPr>
          <p:nvPr/>
        </p:nvCxnSpPr>
        <p:spPr>
          <a:xfrm flipH="1">
            <a:off x="7225665" y="3542030"/>
            <a:ext cx="716915" cy="11118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7942580" y="3315970"/>
            <a:ext cx="10795" cy="22606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1" name="直接箭头连接符 40"/>
          <p:cNvCxnSpPr/>
          <p:nvPr/>
        </p:nvCxnSpPr>
        <p:spPr>
          <a:xfrm flipH="1">
            <a:off x="7561580" y="2955290"/>
            <a:ext cx="10160" cy="406400"/>
          </a:xfrm>
          <a:prstGeom prst="straightConnector1">
            <a:avLst/>
          </a:prstGeom>
          <a:ln w="31750" cap="rnd">
            <a:solidFill>
              <a:schemeClr val="accent5"/>
            </a:solidFill>
            <a:round/>
            <a:tailEnd type="arrow" w="med" len="med"/>
          </a:ln>
        </p:spPr>
        <p:style>
          <a:lnRef idx="0">
            <a:srgbClr val="FFFFFF"/>
          </a:lnRef>
          <a:fillRef idx="0">
            <a:srgbClr val="FFFFFF"/>
          </a:fillRef>
          <a:effectRef idx="0">
            <a:srgbClr val="FFFFFF"/>
          </a:effectRef>
          <a:fontRef idx="minor">
            <a:schemeClr val="tx1"/>
          </a:fontRef>
        </p:style>
      </p:cxnSp>
      <p:cxnSp>
        <p:nvCxnSpPr>
          <p:cNvPr id="42" name="直接连接符 41"/>
          <p:cNvCxnSpPr/>
          <p:nvPr/>
        </p:nvCxnSpPr>
        <p:spPr>
          <a:xfrm flipH="1">
            <a:off x="6388735" y="2966085"/>
            <a:ext cx="10160" cy="586105"/>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43" name="直接连接符 42"/>
          <p:cNvCxnSpPr/>
          <p:nvPr/>
        </p:nvCxnSpPr>
        <p:spPr>
          <a:xfrm>
            <a:off x="6398895" y="2976880"/>
            <a:ext cx="1193800" cy="8890"/>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45" name="直接连接符 44"/>
          <p:cNvCxnSpPr/>
          <p:nvPr/>
        </p:nvCxnSpPr>
        <p:spPr>
          <a:xfrm>
            <a:off x="5668645" y="3243580"/>
            <a:ext cx="8890" cy="29210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6" name="直接连接符 45"/>
          <p:cNvCxnSpPr/>
          <p:nvPr/>
        </p:nvCxnSpPr>
        <p:spPr>
          <a:xfrm>
            <a:off x="3739515" y="3243580"/>
            <a:ext cx="8890" cy="29210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7" name="直接箭头连接符 46"/>
          <p:cNvCxnSpPr/>
          <p:nvPr/>
        </p:nvCxnSpPr>
        <p:spPr>
          <a:xfrm flipH="1">
            <a:off x="4921885" y="3500755"/>
            <a:ext cx="726440" cy="11639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8" name="直接箭头连接符 47"/>
          <p:cNvCxnSpPr>
            <a:endCxn id="27" idx="2"/>
          </p:cNvCxnSpPr>
          <p:nvPr/>
        </p:nvCxnSpPr>
        <p:spPr>
          <a:xfrm>
            <a:off x="3734435" y="3521710"/>
            <a:ext cx="761365" cy="10833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9" name="直接箭头连接符 48"/>
          <p:cNvCxnSpPr>
            <a:endCxn id="29" idx="1"/>
          </p:cNvCxnSpPr>
          <p:nvPr/>
        </p:nvCxnSpPr>
        <p:spPr>
          <a:xfrm>
            <a:off x="5658485" y="3521710"/>
            <a:ext cx="1106170" cy="11322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0" name="文本框 49"/>
          <p:cNvSpPr txBox="1"/>
          <p:nvPr/>
        </p:nvSpPr>
        <p:spPr>
          <a:xfrm>
            <a:off x="7462520" y="4730115"/>
            <a:ext cx="822960" cy="553085"/>
          </a:xfrm>
          <a:prstGeom prst="rect">
            <a:avLst/>
          </a:prstGeom>
          <a:noFill/>
        </p:spPr>
        <p:txBody>
          <a:bodyPr wrap="square" rtlCol="0">
            <a:noAutofit/>
          </a:bodyPr>
          <a:p>
            <a:r>
              <a:rPr lang="en-US" altLang="zh-CN" sz="3200"/>
              <a:t>A</a:t>
            </a:r>
            <a:endParaRPr lang="en-US" altLang="zh-CN" sz="3200"/>
          </a:p>
        </p:txBody>
      </p:sp>
      <p:cxnSp>
        <p:nvCxnSpPr>
          <p:cNvPr id="2" name="直接连接符 1"/>
          <p:cNvCxnSpPr/>
          <p:nvPr/>
        </p:nvCxnSpPr>
        <p:spPr>
          <a:xfrm flipH="1" flipV="1">
            <a:off x="5781675" y="917575"/>
            <a:ext cx="123825" cy="18542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17" name="文本框 16"/>
          <p:cNvSpPr txBox="1"/>
          <p:nvPr/>
        </p:nvSpPr>
        <p:spPr>
          <a:xfrm>
            <a:off x="6398895" y="2078990"/>
            <a:ext cx="827405" cy="521970"/>
          </a:xfrm>
          <a:prstGeom prst="rect">
            <a:avLst/>
          </a:prstGeom>
          <a:noFill/>
        </p:spPr>
        <p:txBody>
          <a:bodyPr wrap="square" rtlCol="0">
            <a:spAutoFit/>
          </a:bodyPr>
          <a:p>
            <a:r>
              <a:rPr lang="en-US" altLang="zh-CN" sz="2800"/>
              <a:t>10Ω</a:t>
            </a:r>
            <a:endParaRPr lang="en-US" altLang="zh-CN" sz="2800"/>
          </a:p>
        </p:txBody>
      </p:sp>
      <p:sp>
        <p:nvSpPr>
          <p:cNvPr id="19" name="文本框 18"/>
          <p:cNvSpPr txBox="1"/>
          <p:nvPr/>
        </p:nvSpPr>
        <p:spPr>
          <a:xfrm>
            <a:off x="4221480" y="2148205"/>
            <a:ext cx="690245" cy="953135"/>
          </a:xfrm>
          <a:prstGeom prst="rect">
            <a:avLst/>
          </a:prstGeom>
          <a:noFill/>
        </p:spPr>
        <p:txBody>
          <a:bodyPr wrap="square" rtlCol="0">
            <a:spAutoFit/>
          </a:bodyPr>
          <a:p>
            <a:r>
              <a:rPr lang="en-US" altLang="zh-CN" sz="2800"/>
              <a:t>2</a:t>
            </a:r>
            <a:r>
              <a:rPr lang="en-US" altLang="zh-CN" sz="2800">
                <a:sym typeface="+mn-ea"/>
              </a:rPr>
              <a:t>Ω</a:t>
            </a:r>
            <a:endParaRPr lang="en-US" altLang="zh-CN" sz="2800"/>
          </a:p>
          <a:p>
            <a:endParaRPr lang="en-US" altLang="zh-CN" sz="2800"/>
          </a:p>
        </p:txBody>
      </p:sp>
      <p:sp>
        <p:nvSpPr>
          <p:cNvPr id="20" name="文本框 19"/>
          <p:cNvSpPr txBox="1"/>
          <p:nvPr/>
        </p:nvSpPr>
        <p:spPr>
          <a:xfrm>
            <a:off x="3734435" y="4730115"/>
            <a:ext cx="463550" cy="583565"/>
          </a:xfrm>
          <a:prstGeom prst="rect">
            <a:avLst/>
          </a:prstGeom>
          <a:noFill/>
        </p:spPr>
        <p:txBody>
          <a:bodyPr wrap="square" rtlCol="0">
            <a:spAutoFit/>
          </a:bodyPr>
          <a:p>
            <a:r>
              <a:rPr lang="en-US" altLang="zh-CN" sz="3200"/>
              <a:t>B</a:t>
            </a:r>
            <a:endParaRPr lang="en-US" altLang="zh-CN" sz="3200"/>
          </a:p>
        </p:txBody>
      </p:sp>
      <p:sp>
        <p:nvSpPr>
          <p:cNvPr id="21" name="文本框 20"/>
          <p:cNvSpPr txBox="1"/>
          <p:nvPr/>
        </p:nvSpPr>
        <p:spPr>
          <a:xfrm>
            <a:off x="9845675" y="1986915"/>
            <a:ext cx="4064000" cy="2061210"/>
          </a:xfrm>
          <a:prstGeom prst="rect">
            <a:avLst/>
          </a:prstGeom>
          <a:noFill/>
        </p:spPr>
        <p:txBody>
          <a:bodyPr wrap="square" rtlCol="0">
            <a:spAutoFit/>
          </a:bodyPr>
          <a:p>
            <a:r>
              <a:rPr lang="zh-CN" altLang="en-US" sz="3200"/>
              <a:t>灯泡暗亮</a:t>
            </a:r>
            <a:endParaRPr lang="zh-CN" altLang="en-US" sz="3200"/>
          </a:p>
          <a:p>
            <a:r>
              <a:rPr lang="en-US" altLang="zh-CN" sz="3200"/>
              <a:t>Va=10v</a:t>
            </a:r>
            <a:endParaRPr lang="en-US" altLang="zh-CN" sz="3200"/>
          </a:p>
          <a:p>
            <a:r>
              <a:rPr lang="en-US" altLang="zh-CN" sz="3200"/>
              <a:t>Vb=2v</a:t>
            </a:r>
            <a:endParaRPr lang="en-US" altLang="zh-CN" sz="3200"/>
          </a:p>
          <a:p>
            <a:r>
              <a:rPr lang="en-US" altLang="zh-CN" sz="3200"/>
              <a:t>I=1a</a:t>
            </a:r>
            <a:endParaRPr lang="en-US" altLang="zh-CN" sz="3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986280" y="1639570"/>
            <a:ext cx="387350" cy="1356360"/>
          </a:xfrm>
          <a:prstGeom prst="roundRect">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a:solidFill>
                  <a:schemeClr val="tx1"/>
                </a:solidFill>
                <a:effectLst>
                  <a:outerShdw blurRad="38100" dist="19050" dir="2700000" algn="tl" rotWithShape="0">
                    <a:schemeClr val="dk1">
                      <a:alpha val="40000"/>
                    </a:schemeClr>
                  </a:outerShdw>
                </a:effectLst>
              </a:rPr>
              <a:t>电瓶</a:t>
            </a:r>
            <a:endParaRPr lang="zh-CN" altLang="en-US">
              <a:solidFill>
                <a:schemeClr val="tx1"/>
              </a:solidFill>
              <a:effectLst>
                <a:outerShdw blurRad="38100" dist="19050" dir="2700000" algn="tl" rotWithShape="0">
                  <a:schemeClr val="dk1">
                    <a:alpha val="40000"/>
                  </a:schemeClr>
                </a:outerShdw>
              </a:effectLst>
            </a:endParaRPr>
          </a:p>
        </p:txBody>
      </p:sp>
      <p:cxnSp>
        <p:nvCxnSpPr>
          <p:cNvPr id="33" name="直接连接符 32"/>
          <p:cNvCxnSpPr/>
          <p:nvPr/>
        </p:nvCxnSpPr>
        <p:spPr>
          <a:xfrm>
            <a:off x="2170430" y="1125855"/>
            <a:ext cx="5715" cy="5575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a:off x="2176145" y="2995930"/>
            <a:ext cx="5715" cy="5575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32" name="直接连接符 31"/>
          <p:cNvCxnSpPr/>
          <p:nvPr/>
        </p:nvCxnSpPr>
        <p:spPr>
          <a:xfrm flipV="1">
            <a:off x="2179955" y="1116330"/>
            <a:ext cx="3459480" cy="1905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flipV="1">
            <a:off x="2170430" y="3521710"/>
            <a:ext cx="2284095" cy="3937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65" name="圆角矩形 64"/>
          <p:cNvSpPr/>
          <p:nvPr>
            <p:custDataLst>
              <p:tags r:id="rId2"/>
            </p:custDataLst>
          </p:nvPr>
        </p:nvSpPr>
        <p:spPr>
          <a:xfrm rot="5400000">
            <a:off x="6958330" y="3070860"/>
            <a:ext cx="348615" cy="929640"/>
          </a:xfrm>
          <a:prstGeom prst="roundRect">
            <a:avLst/>
          </a:prstGeom>
          <a:solidFill>
            <a:schemeClr val="accent5">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连接符 9"/>
          <p:cNvCxnSpPr/>
          <p:nvPr/>
        </p:nvCxnSpPr>
        <p:spPr>
          <a:xfrm flipV="1">
            <a:off x="5898515" y="1097280"/>
            <a:ext cx="3459480" cy="1905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1" name="直接连接符 10"/>
          <p:cNvCxnSpPr/>
          <p:nvPr/>
        </p:nvCxnSpPr>
        <p:spPr>
          <a:xfrm>
            <a:off x="9351645" y="1083310"/>
            <a:ext cx="31115" cy="245872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2" name="直接连接符 11"/>
          <p:cNvCxnSpPr>
            <a:stCxn id="65" idx="0"/>
          </p:cNvCxnSpPr>
          <p:nvPr/>
        </p:nvCxnSpPr>
        <p:spPr>
          <a:xfrm flipV="1">
            <a:off x="7597775" y="3531870"/>
            <a:ext cx="1764665" cy="381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3" name="直接连接符 12"/>
          <p:cNvCxnSpPr>
            <a:stCxn id="63" idx="6"/>
          </p:cNvCxnSpPr>
          <p:nvPr/>
        </p:nvCxnSpPr>
        <p:spPr>
          <a:xfrm>
            <a:off x="4961255" y="3498850"/>
            <a:ext cx="1437640" cy="1206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4" name="直接连接符 13"/>
          <p:cNvCxnSpPr/>
          <p:nvPr/>
        </p:nvCxnSpPr>
        <p:spPr>
          <a:xfrm flipH="1">
            <a:off x="5648960" y="935990"/>
            <a:ext cx="208915" cy="19939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63" name="椭圆 62"/>
          <p:cNvSpPr/>
          <p:nvPr/>
        </p:nvSpPr>
        <p:spPr>
          <a:xfrm>
            <a:off x="4499610" y="3286760"/>
            <a:ext cx="461645" cy="423545"/>
          </a:xfrm>
          <a:prstGeom prst="ellipse">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5" name="直接连接符 14"/>
          <p:cNvCxnSpPr/>
          <p:nvPr/>
        </p:nvCxnSpPr>
        <p:spPr>
          <a:xfrm flipH="1">
            <a:off x="4586605" y="3384550"/>
            <a:ext cx="208915" cy="19939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H="1" flipV="1">
            <a:off x="4583430" y="3384550"/>
            <a:ext cx="261620" cy="18859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sp>
        <p:nvSpPr>
          <p:cNvPr id="22" name="加号 21"/>
          <p:cNvSpPr/>
          <p:nvPr/>
        </p:nvSpPr>
        <p:spPr>
          <a:xfrm>
            <a:off x="1704975" y="1329055"/>
            <a:ext cx="234950" cy="213360"/>
          </a:xfrm>
          <a:prstGeom prst="mathPl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减号 22"/>
          <p:cNvSpPr/>
          <p:nvPr/>
        </p:nvSpPr>
        <p:spPr>
          <a:xfrm>
            <a:off x="1704975" y="3185795"/>
            <a:ext cx="194310" cy="266700"/>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 name="直接连接符 23"/>
          <p:cNvCxnSpPr/>
          <p:nvPr/>
        </p:nvCxnSpPr>
        <p:spPr>
          <a:xfrm flipV="1">
            <a:off x="4485640" y="3449320"/>
            <a:ext cx="10160" cy="10287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flipH="1" flipV="1">
            <a:off x="6677025" y="3377565"/>
            <a:ext cx="10160" cy="154305"/>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sp>
        <p:nvSpPr>
          <p:cNvPr id="27" name="椭圆 26"/>
          <p:cNvSpPr/>
          <p:nvPr/>
        </p:nvSpPr>
        <p:spPr>
          <a:xfrm>
            <a:off x="4495800" y="4392930"/>
            <a:ext cx="461645" cy="423545"/>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solidFill>
                  <a:srgbClr val="FF0000"/>
                </a:solidFill>
              </a:rPr>
              <a:t>V</a:t>
            </a:r>
            <a:endParaRPr lang="en-US" altLang="zh-CN" sz="2800">
              <a:solidFill>
                <a:srgbClr val="FF0000"/>
              </a:solidFill>
            </a:endParaRPr>
          </a:p>
        </p:txBody>
      </p:sp>
      <p:sp>
        <p:nvSpPr>
          <p:cNvPr id="28" name="椭圆 27"/>
          <p:cNvSpPr/>
          <p:nvPr/>
        </p:nvSpPr>
        <p:spPr>
          <a:xfrm>
            <a:off x="6764655" y="4384040"/>
            <a:ext cx="461645" cy="423545"/>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文本框 28"/>
          <p:cNvSpPr txBox="1"/>
          <p:nvPr/>
        </p:nvSpPr>
        <p:spPr>
          <a:xfrm>
            <a:off x="6764655" y="4392930"/>
            <a:ext cx="461010" cy="521970"/>
          </a:xfrm>
          <a:prstGeom prst="rect">
            <a:avLst/>
          </a:prstGeom>
          <a:noFill/>
        </p:spPr>
        <p:txBody>
          <a:bodyPr wrap="square" rtlCol="0" anchor="t">
            <a:spAutoFit/>
          </a:bodyPr>
          <a:p>
            <a:pPr algn="ctr"/>
            <a:r>
              <a:rPr lang="en-US" altLang="zh-CN" sz="2800">
                <a:solidFill>
                  <a:srgbClr val="FF0000"/>
                </a:solidFill>
                <a:sym typeface="+mn-ea"/>
              </a:rPr>
              <a:t>V</a:t>
            </a:r>
            <a:endParaRPr lang="en-US" altLang="zh-CN" sz="2800">
              <a:solidFill>
                <a:srgbClr val="FF0000"/>
              </a:solidFill>
              <a:sym typeface="+mn-ea"/>
            </a:endParaRPr>
          </a:p>
        </p:txBody>
      </p:sp>
      <p:sp>
        <p:nvSpPr>
          <p:cNvPr id="31" name="文本框 30"/>
          <p:cNvSpPr txBox="1"/>
          <p:nvPr/>
        </p:nvSpPr>
        <p:spPr>
          <a:xfrm>
            <a:off x="1080135" y="1052195"/>
            <a:ext cx="4064000" cy="368300"/>
          </a:xfrm>
          <a:prstGeom prst="rect">
            <a:avLst/>
          </a:prstGeom>
          <a:noFill/>
        </p:spPr>
        <p:txBody>
          <a:bodyPr wrap="square" rtlCol="0">
            <a:spAutoFit/>
          </a:bodyPr>
          <a:p>
            <a:r>
              <a:rPr lang="en-US" altLang="zh-CN"/>
              <a:t>12V</a:t>
            </a:r>
            <a:endParaRPr lang="en-US" altLang="zh-CN"/>
          </a:p>
        </p:txBody>
      </p:sp>
      <p:cxnSp>
        <p:nvCxnSpPr>
          <p:cNvPr id="37" name="直接箭头连接符 36"/>
          <p:cNvCxnSpPr>
            <a:endCxn id="29" idx="3"/>
          </p:cNvCxnSpPr>
          <p:nvPr/>
        </p:nvCxnSpPr>
        <p:spPr>
          <a:xfrm flipH="1">
            <a:off x="7225665" y="3542030"/>
            <a:ext cx="716915" cy="11118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7942580" y="3315970"/>
            <a:ext cx="10795" cy="22606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1" name="直接箭头连接符 40"/>
          <p:cNvCxnSpPr/>
          <p:nvPr/>
        </p:nvCxnSpPr>
        <p:spPr>
          <a:xfrm flipH="1">
            <a:off x="6891655" y="2995930"/>
            <a:ext cx="10160" cy="406400"/>
          </a:xfrm>
          <a:prstGeom prst="straightConnector1">
            <a:avLst/>
          </a:prstGeom>
          <a:ln w="31750" cap="rnd">
            <a:solidFill>
              <a:schemeClr val="accent5"/>
            </a:solidFill>
            <a:round/>
            <a:tailEnd type="arrow" w="med" len="med"/>
          </a:ln>
        </p:spPr>
        <p:style>
          <a:lnRef idx="0">
            <a:srgbClr val="FFFFFF"/>
          </a:lnRef>
          <a:fillRef idx="0">
            <a:srgbClr val="FFFFFF"/>
          </a:fillRef>
          <a:effectRef idx="0">
            <a:srgbClr val="FFFFFF"/>
          </a:effectRef>
          <a:fontRef idx="minor">
            <a:schemeClr val="tx1"/>
          </a:fontRef>
        </p:style>
      </p:cxnSp>
      <p:cxnSp>
        <p:nvCxnSpPr>
          <p:cNvPr id="42" name="直接连接符 41"/>
          <p:cNvCxnSpPr/>
          <p:nvPr/>
        </p:nvCxnSpPr>
        <p:spPr>
          <a:xfrm flipH="1">
            <a:off x="6388735" y="2966085"/>
            <a:ext cx="10160" cy="586105"/>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43" name="直接连接符 42"/>
          <p:cNvCxnSpPr/>
          <p:nvPr/>
        </p:nvCxnSpPr>
        <p:spPr>
          <a:xfrm flipV="1">
            <a:off x="6398895" y="2975610"/>
            <a:ext cx="494030" cy="1270"/>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45" name="直接连接符 44"/>
          <p:cNvCxnSpPr/>
          <p:nvPr/>
        </p:nvCxnSpPr>
        <p:spPr>
          <a:xfrm>
            <a:off x="5668645" y="3243580"/>
            <a:ext cx="8890" cy="29210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6" name="直接连接符 45"/>
          <p:cNvCxnSpPr/>
          <p:nvPr/>
        </p:nvCxnSpPr>
        <p:spPr>
          <a:xfrm>
            <a:off x="3739515" y="3243580"/>
            <a:ext cx="8890" cy="292100"/>
          </a:xfrm>
          <a:prstGeom prst="line">
            <a:avLst/>
          </a:prstGeom>
          <a:ln w="31750" cap="rnd">
            <a:solidFill>
              <a:schemeClr val="accent4"/>
            </a:solidFill>
            <a:round/>
          </a:ln>
        </p:spPr>
        <p:style>
          <a:lnRef idx="0">
            <a:srgbClr val="FFFFFF"/>
          </a:lnRef>
          <a:fillRef idx="0">
            <a:srgbClr val="FFFFFF"/>
          </a:fillRef>
          <a:effectRef idx="0">
            <a:srgbClr val="FFFFFF"/>
          </a:effectRef>
          <a:fontRef idx="minor">
            <a:schemeClr val="tx1"/>
          </a:fontRef>
        </p:style>
      </p:cxnSp>
      <p:cxnSp>
        <p:nvCxnSpPr>
          <p:cNvPr id="47" name="直接箭头连接符 46"/>
          <p:cNvCxnSpPr/>
          <p:nvPr/>
        </p:nvCxnSpPr>
        <p:spPr>
          <a:xfrm flipH="1">
            <a:off x="4921885" y="3500755"/>
            <a:ext cx="726440" cy="116395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8" name="直接箭头连接符 47"/>
          <p:cNvCxnSpPr>
            <a:endCxn id="27" idx="2"/>
          </p:cNvCxnSpPr>
          <p:nvPr/>
        </p:nvCxnSpPr>
        <p:spPr>
          <a:xfrm>
            <a:off x="3734435" y="3521710"/>
            <a:ext cx="761365" cy="10833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9" name="直接箭头连接符 48"/>
          <p:cNvCxnSpPr>
            <a:endCxn id="29" idx="1"/>
          </p:cNvCxnSpPr>
          <p:nvPr/>
        </p:nvCxnSpPr>
        <p:spPr>
          <a:xfrm>
            <a:off x="5658485" y="3521710"/>
            <a:ext cx="1106170" cy="11322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50" name="文本框 49"/>
          <p:cNvSpPr txBox="1"/>
          <p:nvPr/>
        </p:nvSpPr>
        <p:spPr>
          <a:xfrm>
            <a:off x="7462520" y="4730115"/>
            <a:ext cx="822960" cy="553085"/>
          </a:xfrm>
          <a:prstGeom prst="rect">
            <a:avLst/>
          </a:prstGeom>
          <a:noFill/>
        </p:spPr>
        <p:txBody>
          <a:bodyPr wrap="square" rtlCol="0">
            <a:noAutofit/>
          </a:bodyPr>
          <a:p>
            <a:r>
              <a:rPr lang="en-US" altLang="zh-CN" sz="3200"/>
              <a:t>A</a:t>
            </a:r>
            <a:endParaRPr lang="en-US" altLang="zh-CN" sz="3200"/>
          </a:p>
        </p:txBody>
      </p:sp>
      <p:sp>
        <p:nvSpPr>
          <p:cNvPr id="17" name="文本框 16"/>
          <p:cNvSpPr txBox="1"/>
          <p:nvPr/>
        </p:nvSpPr>
        <p:spPr>
          <a:xfrm>
            <a:off x="6398895" y="2078990"/>
            <a:ext cx="827405" cy="521970"/>
          </a:xfrm>
          <a:prstGeom prst="rect">
            <a:avLst/>
          </a:prstGeom>
          <a:noFill/>
        </p:spPr>
        <p:txBody>
          <a:bodyPr wrap="square" rtlCol="0">
            <a:spAutoFit/>
          </a:bodyPr>
          <a:p>
            <a:r>
              <a:rPr lang="en-US" altLang="zh-CN" sz="2800"/>
              <a:t>4Ω</a:t>
            </a:r>
            <a:endParaRPr lang="en-US" altLang="zh-CN" sz="2800"/>
          </a:p>
        </p:txBody>
      </p:sp>
      <p:sp>
        <p:nvSpPr>
          <p:cNvPr id="19" name="文本框 18"/>
          <p:cNvSpPr txBox="1"/>
          <p:nvPr/>
        </p:nvSpPr>
        <p:spPr>
          <a:xfrm>
            <a:off x="4221480" y="2148205"/>
            <a:ext cx="690245" cy="953135"/>
          </a:xfrm>
          <a:prstGeom prst="rect">
            <a:avLst/>
          </a:prstGeom>
          <a:noFill/>
        </p:spPr>
        <p:txBody>
          <a:bodyPr wrap="square" rtlCol="0">
            <a:spAutoFit/>
          </a:bodyPr>
          <a:p>
            <a:r>
              <a:rPr lang="en-US" altLang="zh-CN" sz="2800"/>
              <a:t>2</a:t>
            </a:r>
            <a:r>
              <a:rPr lang="en-US" altLang="zh-CN" sz="2800">
                <a:sym typeface="+mn-ea"/>
              </a:rPr>
              <a:t>Ω</a:t>
            </a:r>
            <a:endParaRPr lang="en-US" altLang="zh-CN" sz="2800"/>
          </a:p>
          <a:p>
            <a:endParaRPr lang="en-US" altLang="zh-CN" sz="2800"/>
          </a:p>
        </p:txBody>
      </p:sp>
      <p:sp>
        <p:nvSpPr>
          <p:cNvPr id="20" name="文本框 19"/>
          <p:cNvSpPr txBox="1"/>
          <p:nvPr/>
        </p:nvSpPr>
        <p:spPr>
          <a:xfrm>
            <a:off x="3734435" y="4730115"/>
            <a:ext cx="463550" cy="583565"/>
          </a:xfrm>
          <a:prstGeom prst="rect">
            <a:avLst/>
          </a:prstGeom>
          <a:noFill/>
        </p:spPr>
        <p:txBody>
          <a:bodyPr wrap="square" rtlCol="0">
            <a:spAutoFit/>
          </a:bodyPr>
          <a:p>
            <a:r>
              <a:rPr lang="en-US" altLang="zh-CN" sz="3200"/>
              <a:t>B</a:t>
            </a:r>
            <a:endParaRPr lang="en-US" altLang="zh-CN" sz="3200"/>
          </a:p>
        </p:txBody>
      </p:sp>
      <p:sp>
        <p:nvSpPr>
          <p:cNvPr id="21" name="文本框 20"/>
          <p:cNvSpPr txBox="1"/>
          <p:nvPr/>
        </p:nvSpPr>
        <p:spPr>
          <a:xfrm>
            <a:off x="9845675" y="1986915"/>
            <a:ext cx="4064000" cy="2061210"/>
          </a:xfrm>
          <a:prstGeom prst="rect">
            <a:avLst/>
          </a:prstGeom>
          <a:noFill/>
        </p:spPr>
        <p:txBody>
          <a:bodyPr wrap="square" rtlCol="0">
            <a:spAutoFit/>
          </a:bodyPr>
          <a:p>
            <a:r>
              <a:rPr lang="zh-CN" altLang="en-US" sz="3200"/>
              <a:t>灯泡</a:t>
            </a:r>
            <a:r>
              <a:rPr lang="zh-CN" altLang="en-US" sz="3200"/>
              <a:t>变亮</a:t>
            </a:r>
            <a:endParaRPr lang="zh-CN" altLang="en-US" sz="3200"/>
          </a:p>
          <a:p>
            <a:r>
              <a:rPr lang="en-US" altLang="zh-CN" sz="3200"/>
              <a:t>Va=8v</a:t>
            </a:r>
            <a:endParaRPr lang="en-US" altLang="zh-CN" sz="3200"/>
          </a:p>
          <a:p>
            <a:r>
              <a:rPr lang="en-US" altLang="zh-CN" sz="3200"/>
              <a:t>Vb=4v</a:t>
            </a:r>
            <a:endParaRPr lang="en-US" altLang="zh-CN" sz="3200"/>
          </a:p>
          <a:p>
            <a:r>
              <a:rPr lang="en-US" altLang="zh-CN" sz="3200"/>
              <a:t>I=2a</a:t>
            </a:r>
            <a:endParaRPr lang="en-US" altLang="zh-CN" sz="3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5829935" y="845185"/>
            <a:ext cx="6028690" cy="3219450"/>
          </a:xfrm>
          <a:prstGeom prst="rect">
            <a:avLst/>
          </a:prstGeom>
        </p:spPr>
      </p:pic>
      <p:pic>
        <p:nvPicPr>
          <p:cNvPr id="25" name="图片 24"/>
          <p:cNvPicPr>
            <a:picLocks noChangeAspect="1"/>
          </p:cNvPicPr>
          <p:nvPr/>
        </p:nvPicPr>
        <p:blipFill>
          <a:blip r:embed="rId3"/>
          <a:stretch>
            <a:fillRect/>
          </a:stretch>
        </p:blipFill>
        <p:spPr>
          <a:xfrm>
            <a:off x="250190" y="845185"/>
            <a:ext cx="5846445" cy="3220085"/>
          </a:xfrm>
          <a:prstGeom prst="rect">
            <a:avLst/>
          </a:prstGeom>
        </p:spPr>
      </p:pic>
      <p:sp>
        <p:nvSpPr>
          <p:cNvPr id="5" name="文本框 4"/>
          <p:cNvSpPr txBox="1"/>
          <p:nvPr/>
        </p:nvSpPr>
        <p:spPr>
          <a:xfrm>
            <a:off x="7874000" y="4086225"/>
            <a:ext cx="1939925" cy="1322070"/>
          </a:xfrm>
          <a:prstGeom prst="rect">
            <a:avLst/>
          </a:prstGeom>
          <a:noFill/>
        </p:spPr>
        <p:txBody>
          <a:bodyPr wrap="square" rtlCol="0" anchor="t">
            <a:spAutoFit/>
          </a:bodyPr>
          <a:p>
            <a:r>
              <a:rPr lang="zh-CN" altLang="en-US" sz="2000">
                <a:sym typeface="+mn-ea"/>
              </a:rPr>
              <a:t>灯泡变亮</a:t>
            </a:r>
            <a:endParaRPr lang="zh-CN" altLang="en-US" sz="2000"/>
          </a:p>
          <a:p>
            <a:r>
              <a:rPr lang="en-US" altLang="zh-CN" sz="2000">
                <a:sym typeface="+mn-ea"/>
              </a:rPr>
              <a:t>Va=8v</a:t>
            </a:r>
            <a:endParaRPr lang="en-US" altLang="zh-CN" sz="2000"/>
          </a:p>
          <a:p>
            <a:r>
              <a:rPr lang="en-US" altLang="zh-CN" sz="2000">
                <a:sym typeface="+mn-ea"/>
              </a:rPr>
              <a:t>Vb=4v</a:t>
            </a:r>
            <a:endParaRPr lang="en-US" altLang="zh-CN" sz="2000"/>
          </a:p>
          <a:p>
            <a:r>
              <a:rPr lang="en-US" altLang="zh-CN" sz="2000">
                <a:sym typeface="+mn-ea"/>
              </a:rPr>
              <a:t>I=2a</a:t>
            </a:r>
            <a:endParaRPr lang="en-US" altLang="zh-CN" sz="2000">
              <a:sym typeface="+mn-ea"/>
            </a:endParaRPr>
          </a:p>
        </p:txBody>
      </p:sp>
      <p:sp>
        <p:nvSpPr>
          <p:cNvPr id="21" name="文本框 20"/>
          <p:cNvSpPr txBox="1"/>
          <p:nvPr/>
        </p:nvSpPr>
        <p:spPr>
          <a:xfrm>
            <a:off x="3352800" y="4064635"/>
            <a:ext cx="1924050" cy="1322070"/>
          </a:xfrm>
          <a:prstGeom prst="rect">
            <a:avLst/>
          </a:prstGeom>
          <a:noFill/>
        </p:spPr>
        <p:txBody>
          <a:bodyPr wrap="square" rtlCol="0">
            <a:spAutoFit/>
          </a:bodyPr>
          <a:p>
            <a:r>
              <a:rPr lang="zh-CN" altLang="en-US" sz="2000"/>
              <a:t>灯泡暗亮</a:t>
            </a:r>
            <a:endParaRPr lang="zh-CN" altLang="en-US" sz="2000"/>
          </a:p>
          <a:p>
            <a:r>
              <a:rPr lang="en-US" altLang="zh-CN" sz="2000"/>
              <a:t>Va=10v</a:t>
            </a:r>
            <a:endParaRPr lang="en-US" altLang="zh-CN" sz="2000"/>
          </a:p>
          <a:p>
            <a:r>
              <a:rPr lang="en-US" altLang="zh-CN" sz="2000"/>
              <a:t>Vb=2v</a:t>
            </a:r>
            <a:endParaRPr lang="en-US" altLang="zh-CN" sz="2000"/>
          </a:p>
          <a:p>
            <a:r>
              <a:rPr lang="en-US" altLang="zh-CN" sz="2000"/>
              <a:t>I=1a</a:t>
            </a:r>
            <a:endParaRPr lang="en-US" altLang="zh-CN" sz="2000"/>
          </a:p>
        </p:txBody>
      </p:sp>
      <p:sp>
        <p:nvSpPr>
          <p:cNvPr id="7" name="右箭头 6"/>
          <p:cNvSpPr/>
          <p:nvPr/>
        </p:nvSpPr>
        <p:spPr>
          <a:xfrm>
            <a:off x="4835525" y="4261485"/>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右箭头 7"/>
          <p:cNvSpPr/>
          <p:nvPr/>
        </p:nvSpPr>
        <p:spPr>
          <a:xfrm>
            <a:off x="4835525" y="4533265"/>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右箭头 9"/>
          <p:cNvSpPr/>
          <p:nvPr/>
        </p:nvSpPr>
        <p:spPr>
          <a:xfrm>
            <a:off x="4835525" y="4805045"/>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右箭头 10"/>
          <p:cNvSpPr/>
          <p:nvPr/>
        </p:nvSpPr>
        <p:spPr>
          <a:xfrm>
            <a:off x="4835525" y="5149850"/>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617220" y="5485765"/>
            <a:ext cx="10359390" cy="368300"/>
          </a:xfrm>
          <a:prstGeom prst="rect">
            <a:avLst/>
          </a:prstGeom>
          <a:noFill/>
        </p:spPr>
        <p:txBody>
          <a:bodyPr wrap="square" rtlCol="0">
            <a:spAutoFit/>
          </a:bodyPr>
          <a:p>
            <a:r>
              <a:rPr lang="zh-CN" altLang="en-US"/>
              <a:t>根据欧努定律，总线路中用电器总阻值发生改变，电流也发生改变，所以</a:t>
            </a:r>
            <a:r>
              <a:rPr lang="en-US" altLang="zh-CN"/>
              <a:t>AB</a:t>
            </a:r>
            <a:r>
              <a:rPr lang="zh-CN" altLang="en-US"/>
              <a:t>的电压也发生了</a:t>
            </a:r>
            <a:r>
              <a:rPr lang="zh-CN" altLang="en-US"/>
              <a:t>改变！</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7874000" y="4086225"/>
            <a:ext cx="1939925" cy="1322070"/>
          </a:xfrm>
          <a:prstGeom prst="rect">
            <a:avLst/>
          </a:prstGeom>
          <a:noFill/>
        </p:spPr>
        <p:txBody>
          <a:bodyPr wrap="square" rtlCol="0" anchor="t">
            <a:spAutoFit/>
          </a:bodyPr>
          <a:p>
            <a:r>
              <a:rPr lang="zh-CN" altLang="en-US" sz="2000">
                <a:sym typeface="+mn-ea"/>
              </a:rPr>
              <a:t>灯泡变亮</a:t>
            </a:r>
            <a:endParaRPr lang="zh-CN" altLang="en-US" sz="2000"/>
          </a:p>
          <a:p>
            <a:r>
              <a:rPr lang="en-US" altLang="zh-CN" sz="2000">
                <a:sym typeface="+mn-ea"/>
              </a:rPr>
              <a:t>Va=8v</a:t>
            </a:r>
            <a:endParaRPr lang="en-US" altLang="zh-CN" sz="2000"/>
          </a:p>
          <a:p>
            <a:r>
              <a:rPr lang="en-US" altLang="zh-CN" sz="2000">
                <a:sym typeface="+mn-ea"/>
              </a:rPr>
              <a:t>Vb=4v</a:t>
            </a:r>
            <a:endParaRPr lang="en-US" altLang="zh-CN" sz="2000"/>
          </a:p>
          <a:p>
            <a:r>
              <a:rPr lang="en-US" altLang="zh-CN" sz="2000">
                <a:sym typeface="+mn-ea"/>
              </a:rPr>
              <a:t>I=2a</a:t>
            </a:r>
            <a:endParaRPr lang="en-US" altLang="zh-CN" sz="2000">
              <a:sym typeface="+mn-ea"/>
            </a:endParaRPr>
          </a:p>
        </p:txBody>
      </p:sp>
      <p:sp>
        <p:nvSpPr>
          <p:cNvPr id="21" name="文本框 20"/>
          <p:cNvSpPr txBox="1"/>
          <p:nvPr/>
        </p:nvSpPr>
        <p:spPr>
          <a:xfrm>
            <a:off x="3352800" y="4064635"/>
            <a:ext cx="1924050" cy="1322070"/>
          </a:xfrm>
          <a:prstGeom prst="rect">
            <a:avLst/>
          </a:prstGeom>
          <a:noFill/>
        </p:spPr>
        <p:txBody>
          <a:bodyPr wrap="square" rtlCol="0">
            <a:spAutoFit/>
          </a:bodyPr>
          <a:p>
            <a:r>
              <a:rPr lang="zh-CN" altLang="en-US" sz="2000"/>
              <a:t>灯泡暗亮</a:t>
            </a:r>
            <a:endParaRPr lang="zh-CN" altLang="en-US" sz="2000"/>
          </a:p>
          <a:p>
            <a:r>
              <a:rPr lang="en-US" altLang="zh-CN" sz="2000"/>
              <a:t>Va=10v</a:t>
            </a:r>
            <a:endParaRPr lang="en-US" altLang="zh-CN" sz="2000"/>
          </a:p>
          <a:p>
            <a:r>
              <a:rPr lang="en-US" altLang="zh-CN" sz="2000"/>
              <a:t>Vb=2v</a:t>
            </a:r>
            <a:endParaRPr lang="en-US" altLang="zh-CN" sz="2000"/>
          </a:p>
          <a:p>
            <a:r>
              <a:rPr lang="en-US" altLang="zh-CN" sz="2000"/>
              <a:t>I=1a</a:t>
            </a:r>
            <a:endParaRPr lang="en-US" altLang="zh-CN" sz="2000"/>
          </a:p>
        </p:txBody>
      </p:sp>
      <p:sp>
        <p:nvSpPr>
          <p:cNvPr id="7" name="右箭头 6"/>
          <p:cNvSpPr/>
          <p:nvPr/>
        </p:nvSpPr>
        <p:spPr>
          <a:xfrm>
            <a:off x="4835525" y="4261485"/>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右箭头 7"/>
          <p:cNvSpPr/>
          <p:nvPr/>
        </p:nvSpPr>
        <p:spPr>
          <a:xfrm>
            <a:off x="4835525" y="4533265"/>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右箭头 9"/>
          <p:cNvSpPr/>
          <p:nvPr/>
        </p:nvSpPr>
        <p:spPr>
          <a:xfrm>
            <a:off x="4835525" y="4805045"/>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右箭头 10"/>
          <p:cNvSpPr/>
          <p:nvPr/>
        </p:nvSpPr>
        <p:spPr>
          <a:xfrm>
            <a:off x="4835525" y="5149850"/>
            <a:ext cx="2757170"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617220" y="5485765"/>
            <a:ext cx="10359390" cy="368300"/>
          </a:xfrm>
          <a:prstGeom prst="rect">
            <a:avLst/>
          </a:prstGeom>
          <a:noFill/>
        </p:spPr>
        <p:txBody>
          <a:bodyPr wrap="square" rtlCol="0">
            <a:spAutoFit/>
          </a:bodyPr>
          <a:p>
            <a:r>
              <a:rPr lang="zh-CN" altLang="en-US"/>
              <a:t>根据欧努定律，总线路中用电器总阻值发生改变，电流也发生改变，所以</a:t>
            </a:r>
            <a:r>
              <a:rPr lang="en-US" altLang="zh-CN"/>
              <a:t>AB</a:t>
            </a:r>
            <a:r>
              <a:rPr lang="zh-CN" altLang="en-US"/>
              <a:t>的电压也发生了</a:t>
            </a:r>
            <a:r>
              <a:rPr lang="zh-CN" altLang="en-US"/>
              <a:t>改变！</a:t>
            </a:r>
            <a:endParaRPr lang="zh-CN" altLang="en-US"/>
          </a:p>
        </p:txBody>
      </p:sp>
      <p:pic>
        <p:nvPicPr>
          <p:cNvPr id="25" name="图片 24"/>
          <p:cNvPicPr>
            <a:picLocks noChangeAspect="1"/>
          </p:cNvPicPr>
          <p:nvPr/>
        </p:nvPicPr>
        <p:blipFill>
          <a:blip r:embed="rId2"/>
          <a:stretch>
            <a:fillRect/>
          </a:stretch>
        </p:blipFill>
        <p:spPr>
          <a:xfrm>
            <a:off x="250190" y="845185"/>
            <a:ext cx="5846445" cy="3220085"/>
          </a:xfrm>
          <a:prstGeom prst="rect">
            <a:avLst/>
          </a:prstGeom>
        </p:spPr>
      </p:pic>
      <p:pic>
        <p:nvPicPr>
          <p:cNvPr id="2" name="图片 1"/>
          <p:cNvPicPr>
            <a:picLocks noChangeAspect="1"/>
          </p:cNvPicPr>
          <p:nvPr/>
        </p:nvPicPr>
        <p:blipFill>
          <a:blip r:embed="rId3"/>
          <a:stretch>
            <a:fillRect/>
          </a:stretch>
        </p:blipFill>
        <p:spPr>
          <a:xfrm>
            <a:off x="6004560" y="845185"/>
            <a:ext cx="5854065" cy="3219450"/>
          </a:xfrm>
          <a:prstGeom prst="rect">
            <a:avLst/>
          </a:prstGeom>
        </p:spPr>
      </p:pic>
      <p:sp>
        <p:nvSpPr>
          <p:cNvPr id="12" name="文本框 11"/>
          <p:cNvSpPr txBox="1"/>
          <p:nvPr/>
        </p:nvSpPr>
        <p:spPr>
          <a:xfrm>
            <a:off x="770890" y="5854065"/>
            <a:ext cx="9660255" cy="368300"/>
          </a:xfrm>
          <a:prstGeom prst="rect">
            <a:avLst/>
          </a:prstGeom>
          <a:noFill/>
        </p:spPr>
        <p:txBody>
          <a:bodyPr wrap="square" rtlCol="0">
            <a:spAutoFit/>
          </a:bodyPr>
          <a:p>
            <a:r>
              <a:rPr lang="zh-CN" altLang="en-US">
                <a:solidFill>
                  <a:srgbClr val="FF0000"/>
                </a:solidFill>
              </a:rPr>
              <a:t>反之，但检测到</a:t>
            </a:r>
            <a:r>
              <a:rPr lang="en-US" altLang="zh-CN">
                <a:solidFill>
                  <a:srgbClr val="FF0000"/>
                </a:solidFill>
              </a:rPr>
              <a:t>AB</a:t>
            </a:r>
            <a:r>
              <a:rPr lang="zh-CN" altLang="en-US">
                <a:solidFill>
                  <a:srgbClr val="FF0000"/>
                </a:solidFill>
              </a:rPr>
              <a:t>的电压发生变化时，就可以知道，线路当中的电流也发生了改变！</a:t>
            </a:r>
            <a:endParaRPr lang="zh-CN" altLang="en-US">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40" name="组合 39"/>
          <p:cNvGrpSpPr/>
          <p:nvPr/>
        </p:nvGrpSpPr>
        <p:grpSpPr>
          <a:xfrm>
            <a:off x="2089785" y="1076325"/>
            <a:ext cx="7091045" cy="2618740"/>
            <a:chOff x="4439" y="2387"/>
            <a:chExt cx="11167" cy="4124"/>
          </a:xfrm>
        </p:grpSpPr>
        <p:cxnSp>
          <p:nvCxnSpPr>
            <p:cNvPr id="7" name="直接连接符 6"/>
            <p:cNvCxnSpPr/>
            <p:nvPr/>
          </p:nvCxnSpPr>
          <p:spPr>
            <a:xfrm>
              <a:off x="5417" y="2757"/>
              <a:ext cx="8966" cy="8"/>
            </a:xfrm>
            <a:prstGeom prst="line">
              <a:avLst/>
            </a:prstGeom>
            <a:ln w="28575"/>
          </p:spPr>
          <p:style>
            <a:lnRef idx="1">
              <a:schemeClr val="dk1"/>
            </a:lnRef>
            <a:fillRef idx="0">
              <a:schemeClr val="dk1"/>
            </a:fillRef>
            <a:effectRef idx="0">
              <a:schemeClr val="dk1"/>
            </a:effectRef>
            <a:fontRef idx="minor">
              <a:schemeClr val="tx1"/>
            </a:fontRef>
          </p:style>
        </p:cxnSp>
        <p:sp>
          <p:nvSpPr>
            <p:cNvPr id="8" name="矩形 7"/>
            <p:cNvSpPr/>
            <p:nvPr/>
          </p:nvSpPr>
          <p:spPr>
            <a:xfrm>
              <a:off x="13116" y="3662"/>
              <a:ext cx="2490" cy="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直流用电设备</a:t>
              </a:r>
              <a:endParaRPr lang="zh-CN" altLang="en-US" sz="1600"/>
            </a:p>
          </p:txBody>
        </p:sp>
        <p:cxnSp>
          <p:nvCxnSpPr>
            <p:cNvPr id="2" name="直接连接符 1"/>
            <p:cNvCxnSpPr>
              <a:endCxn id="24" idx="1"/>
            </p:cNvCxnSpPr>
            <p:nvPr/>
          </p:nvCxnSpPr>
          <p:spPr>
            <a:xfrm>
              <a:off x="5476" y="5690"/>
              <a:ext cx="2826" cy="3"/>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10187" y="5687"/>
              <a:ext cx="4196" cy="13"/>
            </a:xfrm>
            <a:prstGeom prst="line">
              <a:avLst/>
            </a:prstGeom>
            <a:ln w="28575"/>
          </p:spPr>
          <p:style>
            <a:lnRef idx="1">
              <a:schemeClr val="dk1"/>
            </a:lnRef>
            <a:fillRef idx="0">
              <a:schemeClr val="dk1"/>
            </a:fillRef>
            <a:effectRef idx="0">
              <a:schemeClr val="dk1"/>
            </a:effectRef>
            <a:fontRef idx="minor">
              <a:schemeClr val="tx1"/>
            </a:fontRef>
          </p:style>
        </p:cxnSp>
        <p:grpSp>
          <p:nvGrpSpPr>
            <p:cNvPr id="26" name="组合 25"/>
            <p:cNvGrpSpPr/>
            <p:nvPr/>
          </p:nvGrpSpPr>
          <p:grpSpPr>
            <a:xfrm>
              <a:off x="8302" y="5509"/>
              <a:ext cx="1885" cy="366"/>
              <a:chOff x="8302" y="5509"/>
              <a:chExt cx="1885" cy="366"/>
            </a:xfrm>
          </p:grpSpPr>
          <p:grpSp>
            <p:nvGrpSpPr>
              <p:cNvPr id="15" name="组合 14"/>
              <p:cNvGrpSpPr/>
              <p:nvPr/>
            </p:nvGrpSpPr>
            <p:grpSpPr>
              <a:xfrm>
                <a:off x="8302" y="5509"/>
                <a:ext cx="605" cy="365"/>
                <a:chOff x="8485" y="4626"/>
                <a:chExt cx="558" cy="365"/>
              </a:xfrm>
            </p:grpSpPr>
            <p:sp>
              <p:nvSpPr>
                <p:cNvPr id="24" name="矩形 23"/>
                <p:cNvSpPr/>
                <p:nvPr/>
              </p:nvSpPr>
              <p:spPr>
                <a:xfrm>
                  <a:off x="8485" y="4628"/>
                  <a:ext cx="558" cy="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cxnSp>
              <p:nvCxnSpPr>
                <p:cNvPr id="25" name="直接连接符 24"/>
                <p:cNvCxnSpPr/>
                <p:nvPr/>
              </p:nvCxnSpPr>
              <p:spPr>
                <a:xfrm flipH="1">
                  <a:off x="8949" y="4626"/>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900" y="4627"/>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rot="10800000">
                <a:off x="9629" y="5509"/>
                <a:ext cx="558" cy="366"/>
                <a:chOff x="8485" y="4626"/>
                <a:chExt cx="558" cy="365"/>
              </a:xfrm>
            </p:grpSpPr>
            <p:sp>
              <p:nvSpPr>
                <p:cNvPr id="29" name="矩形 28"/>
                <p:cNvSpPr/>
                <p:nvPr/>
              </p:nvSpPr>
              <p:spPr>
                <a:xfrm>
                  <a:off x="8485" y="4628"/>
                  <a:ext cx="558" cy="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cxnSp>
              <p:nvCxnSpPr>
                <p:cNvPr id="30" name="直接连接符 29"/>
                <p:cNvCxnSpPr/>
                <p:nvPr/>
              </p:nvCxnSpPr>
              <p:spPr>
                <a:xfrm flipH="1">
                  <a:off x="8949" y="4626"/>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8900" y="4627"/>
                  <a:ext cx="4" cy="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a:off x="8922" y="5535"/>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923" y="5615"/>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924" y="5700"/>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925" y="5770"/>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21" y="5840"/>
                <a:ext cx="706"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a:endCxn id="8" idx="2"/>
            </p:cNvCxnSpPr>
            <p:nvPr/>
          </p:nvCxnSpPr>
          <p:spPr>
            <a:xfrm flipH="1" flipV="1">
              <a:off x="14361" y="4790"/>
              <a:ext cx="7" cy="89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H="1" flipV="1">
              <a:off x="14354" y="2771"/>
              <a:ext cx="7" cy="891"/>
            </a:xfrm>
            <a:prstGeom prst="line">
              <a:avLst/>
            </a:prstGeom>
            <a:ln w="28575"/>
          </p:spPr>
          <p:style>
            <a:lnRef idx="1">
              <a:schemeClr val="dk1"/>
            </a:lnRef>
            <a:fillRef idx="0">
              <a:schemeClr val="dk1"/>
            </a:fillRef>
            <a:effectRef idx="0">
              <a:schemeClr val="dk1"/>
            </a:effectRef>
            <a:fontRef idx="minor">
              <a:schemeClr val="tx1"/>
            </a:fontRef>
          </p:style>
        </p:cxnSp>
        <p:sp>
          <p:nvSpPr>
            <p:cNvPr id="39" name="椭圆 38"/>
            <p:cNvSpPr/>
            <p:nvPr/>
          </p:nvSpPr>
          <p:spPr>
            <a:xfrm>
              <a:off x="5235" y="2667"/>
              <a:ext cx="181" cy="166"/>
            </a:xfrm>
            <a:prstGeom prst="ellips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5289" y="5604"/>
              <a:ext cx="181" cy="166"/>
            </a:xfrm>
            <a:prstGeom prst="ellips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4612" y="2387"/>
              <a:ext cx="527" cy="725"/>
            </a:xfrm>
            <a:prstGeom prst="rect">
              <a:avLst/>
            </a:prstGeom>
            <a:noFill/>
          </p:spPr>
          <p:txBody>
            <a:bodyPr wrap="none" rtlCol="0" anchor="t">
              <a:spAutoFit/>
            </a:bodyPr>
            <a:p>
              <a:r>
                <a:rPr lang="en-US" altLang="zh-CN" sz="2400">
                  <a:sym typeface="+mn-ea"/>
                </a:rPr>
                <a:t>+</a:t>
              </a:r>
              <a:endParaRPr lang="en-US" altLang="zh-CN" sz="2400">
                <a:sym typeface="+mn-ea"/>
              </a:endParaRPr>
            </a:p>
          </p:txBody>
        </p:sp>
        <p:sp>
          <p:nvSpPr>
            <p:cNvPr id="43" name="文本框 42"/>
            <p:cNvSpPr txBox="1"/>
            <p:nvPr/>
          </p:nvSpPr>
          <p:spPr>
            <a:xfrm>
              <a:off x="4695" y="5157"/>
              <a:ext cx="484" cy="919"/>
            </a:xfrm>
            <a:prstGeom prst="rect">
              <a:avLst/>
            </a:prstGeom>
            <a:noFill/>
          </p:spPr>
          <p:txBody>
            <a:bodyPr wrap="none" rtlCol="0" anchor="t">
              <a:spAutoFit/>
            </a:bodyPr>
            <a:p>
              <a:r>
                <a:rPr lang="en-US" altLang="zh-CN" sz="3200">
                  <a:sym typeface="+mn-ea"/>
                </a:rPr>
                <a:t>-</a:t>
              </a:r>
              <a:endParaRPr lang="en-US" altLang="zh-CN" sz="3200">
                <a:sym typeface="+mn-ea"/>
              </a:endParaRPr>
            </a:p>
          </p:txBody>
        </p:sp>
        <p:cxnSp>
          <p:nvCxnSpPr>
            <p:cNvPr id="44" name="直接连接符 43"/>
            <p:cNvCxnSpPr/>
            <p:nvPr/>
          </p:nvCxnSpPr>
          <p:spPr>
            <a:xfrm>
              <a:off x="8834" y="4663"/>
              <a:ext cx="831"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8844" y="4659"/>
              <a:ext cx="15" cy="1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9652" y="4647"/>
              <a:ext cx="13" cy="1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流程图: 联系 46"/>
            <p:cNvSpPr/>
            <p:nvPr/>
          </p:nvSpPr>
          <p:spPr>
            <a:xfrm>
              <a:off x="8695" y="4937"/>
              <a:ext cx="343" cy="300"/>
            </a:xfrm>
            <a:prstGeom prst="flowChartConnector">
              <a:avLst/>
            </a:prstGeom>
            <a:solidFill>
              <a:schemeClr val="accent3"/>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cxnSp>
          <p:nvCxnSpPr>
            <p:cNvPr id="48" name="直接箭头连接符 47"/>
            <p:cNvCxnSpPr/>
            <p:nvPr/>
          </p:nvCxnSpPr>
          <p:spPr>
            <a:xfrm flipV="1">
              <a:off x="8693" y="4855"/>
              <a:ext cx="437" cy="407"/>
            </a:xfrm>
            <a:prstGeom prst="straightConnector1">
              <a:avLst/>
            </a:prstGeom>
            <a:ln w="19050">
              <a:tailEnd type="arrow" w="med" len="med"/>
            </a:ln>
          </p:spPr>
          <p:style>
            <a:lnRef idx="1">
              <a:schemeClr val="dk1"/>
            </a:lnRef>
            <a:fillRef idx="0">
              <a:schemeClr val="dk1"/>
            </a:fillRef>
            <a:effectRef idx="0">
              <a:schemeClr val="dk1"/>
            </a:effectRef>
            <a:fontRef idx="minor">
              <a:schemeClr val="tx1"/>
            </a:fontRef>
          </p:style>
        </p:cxnSp>
        <p:sp>
          <p:nvSpPr>
            <p:cNvPr id="49" name="文本框 48"/>
            <p:cNvSpPr txBox="1"/>
            <p:nvPr/>
          </p:nvSpPr>
          <p:spPr>
            <a:xfrm>
              <a:off x="8654" y="5980"/>
              <a:ext cx="1248" cy="531"/>
            </a:xfrm>
            <a:prstGeom prst="rect">
              <a:avLst/>
            </a:prstGeom>
            <a:noFill/>
          </p:spPr>
          <p:txBody>
            <a:bodyPr wrap="none" rtlCol="0" anchor="t">
              <a:spAutoFit/>
            </a:bodyPr>
            <a:p>
              <a:r>
                <a:rPr lang="zh-CN" altLang="en-US" sz="1600">
                  <a:sym typeface="+mn-ea"/>
                </a:rPr>
                <a:t>分流器</a:t>
              </a:r>
              <a:endParaRPr lang="zh-CN" altLang="en-US" sz="1600">
                <a:sym typeface="+mn-ea"/>
              </a:endParaRPr>
            </a:p>
          </p:txBody>
        </p:sp>
        <p:sp>
          <p:nvSpPr>
            <p:cNvPr id="50" name="文本框 49"/>
            <p:cNvSpPr txBox="1"/>
            <p:nvPr/>
          </p:nvSpPr>
          <p:spPr>
            <a:xfrm>
              <a:off x="4439" y="3373"/>
              <a:ext cx="608" cy="1695"/>
            </a:xfrm>
            <a:prstGeom prst="rect">
              <a:avLst/>
            </a:prstGeom>
            <a:noFill/>
          </p:spPr>
          <p:txBody>
            <a:bodyPr wrap="none" rtlCol="0" anchor="t">
              <a:spAutoFit/>
            </a:bodyPr>
            <a:p>
              <a:r>
                <a:rPr lang="zh-CN" altLang="en-US" sz="1600">
                  <a:sym typeface="+mn-ea"/>
                </a:rPr>
                <a:t>直</a:t>
              </a:r>
              <a:endParaRPr lang="zh-CN" altLang="en-US" sz="1600">
                <a:sym typeface="+mn-ea"/>
              </a:endParaRPr>
            </a:p>
            <a:p>
              <a:r>
                <a:rPr lang="zh-CN" altLang="en-US" sz="1600">
                  <a:sym typeface="+mn-ea"/>
                </a:rPr>
                <a:t>流</a:t>
              </a:r>
              <a:endParaRPr lang="zh-CN" altLang="en-US" sz="1600">
                <a:sym typeface="+mn-ea"/>
              </a:endParaRPr>
            </a:p>
            <a:p>
              <a:r>
                <a:rPr lang="zh-CN" altLang="en-US" sz="1600">
                  <a:sym typeface="+mn-ea"/>
                </a:rPr>
                <a:t>电</a:t>
              </a:r>
              <a:endParaRPr lang="zh-CN" altLang="en-US" sz="1600">
                <a:sym typeface="+mn-ea"/>
              </a:endParaRPr>
            </a:p>
            <a:p>
              <a:r>
                <a:rPr lang="zh-CN" altLang="en-US" sz="1600">
                  <a:sym typeface="+mn-ea"/>
                </a:rPr>
                <a:t>源</a:t>
              </a:r>
              <a:endParaRPr lang="zh-CN" altLang="en-US" sz="1600">
                <a:sym typeface="+mn-ea"/>
              </a:endParaRPr>
            </a:p>
          </p:txBody>
        </p:sp>
      </p:grpSp>
      <p:sp>
        <p:nvSpPr>
          <p:cNvPr id="5" name="文本框 4"/>
          <p:cNvSpPr txBox="1"/>
          <p:nvPr/>
        </p:nvSpPr>
        <p:spPr>
          <a:xfrm>
            <a:off x="1171575" y="3838575"/>
            <a:ext cx="10000615" cy="593090"/>
          </a:xfrm>
          <a:prstGeom prst="rect">
            <a:avLst/>
          </a:prstGeom>
          <a:noFill/>
        </p:spPr>
        <p:txBody>
          <a:bodyPr wrap="square" rtlCol="0">
            <a:noAutofit/>
          </a:bodyPr>
          <a:p>
            <a:r>
              <a:rPr lang="zh-CN" altLang="en-US"/>
              <a:t>当变化的电流经过分流</a:t>
            </a:r>
            <a:r>
              <a:rPr lang="zh-CN" altLang="en-US"/>
              <a:t>电阻的时候，会引起分流器两端的电压</a:t>
            </a:r>
            <a:r>
              <a:rPr lang="zh-CN" altLang="en-US"/>
              <a:t>变化，</a:t>
            </a:r>
            <a:endParaRPr lang="zh-CN" altLang="en-US"/>
          </a:p>
        </p:txBody>
      </p:sp>
      <p:sp>
        <p:nvSpPr>
          <p:cNvPr id="11" name="文本框 10"/>
          <p:cNvSpPr txBox="1"/>
          <p:nvPr/>
        </p:nvSpPr>
        <p:spPr>
          <a:xfrm>
            <a:off x="1171575" y="4465955"/>
            <a:ext cx="9351645" cy="518160"/>
          </a:xfrm>
          <a:prstGeom prst="rect">
            <a:avLst/>
          </a:prstGeom>
          <a:noFill/>
        </p:spPr>
        <p:txBody>
          <a:bodyPr wrap="square" rtlCol="0">
            <a:noAutofit/>
          </a:bodyPr>
          <a:p>
            <a:r>
              <a:rPr lang="zh-CN" altLang="en-US"/>
              <a:t>反之，当分流电阻两端的电压发生变化时，则说明线路当中的电流发生</a:t>
            </a:r>
            <a:r>
              <a:rPr lang="zh-CN" altLang="en-US"/>
              <a:t>了变化</a:t>
            </a:r>
            <a:endParaRPr lang="zh-CN" altLang="en-US"/>
          </a:p>
        </p:txBody>
      </p:sp>
      <p:sp>
        <p:nvSpPr>
          <p:cNvPr id="13" name="文本框 12"/>
          <p:cNvSpPr txBox="1"/>
          <p:nvPr/>
        </p:nvSpPr>
        <p:spPr>
          <a:xfrm>
            <a:off x="1171575" y="5328285"/>
            <a:ext cx="10000615" cy="368300"/>
          </a:xfrm>
          <a:prstGeom prst="rect">
            <a:avLst/>
          </a:prstGeom>
          <a:noFill/>
        </p:spPr>
        <p:txBody>
          <a:bodyPr wrap="square" rtlCol="0">
            <a:spAutoFit/>
          </a:bodyPr>
          <a:p>
            <a:r>
              <a:rPr lang="zh-CN" altLang="en-US">
                <a:solidFill>
                  <a:srgbClr val="FF0000"/>
                </a:solidFill>
              </a:rPr>
              <a:t>注：分流电阻式电流传感器提供的是电压信号，电压信号到了</a:t>
            </a:r>
            <a:r>
              <a:rPr lang="en-US" altLang="zh-CN">
                <a:solidFill>
                  <a:srgbClr val="FF0000"/>
                </a:solidFill>
              </a:rPr>
              <a:t>BMS</a:t>
            </a:r>
            <a:r>
              <a:rPr lang="zh-CN" altLang="en-US">
                <a:solidFill>
                  <a:srgbClr val="FF0000"/>
                </a:solidFill>
              </a:rPr>
              <a:t>内部通过计算转换成电流数据！</a:t>
            </a:r>
            <a:endParaRPr lang="zh-CN" altLang="en-US">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605" y="1863725"/>
            <a:ext cx="2417445" cy="3131185"/>
          </a:xfrm>
          <a:prstGeom prst="rect">
            <a:avLst/>
          </a:prstGeom>
        </p:spPr>
      </p:pic>
      <p:sp>
        <p:nvSpPr>
          <p:cNvPr id="5" name="文本框 4"/>
          <p:cNvSpPr txBox="1"/>
          <p:nvPr/>
        </p:nvSpPr>
        <p:spPr>
          <a:xfrm>
            <a:off x="3188970" y="3068320"/>
            <a:ext cx="4064000" cy="922020"/>
          </a:xfrm>
          <a:prstGeom prst="rect">
            <a:avLst/>
          </a:prstGeom>
          <a:noFill/>
        </p:spPr>
        <p:txBody>
          <a:bodyPr wrap="square" rtlCol="0">
            <a:spAutoFit/>
          </a:bodyPr>
          <a:p>
            <a:r>
              <a:rPr lang="zh-CN" altLang="en-US" sz="5400"/>
              <a:t>三</a:t>
            </a:r>
            <a:endParaRPr lang="zh-CN" altLang="en-US" sz="5400"/>
          </a:p>
        </p:txBody>
      </p:sp>
      <p:sp>
        <p:nvSpPr>
          <p:cNvPr id="7" name="文本框 6"/>
          <p:cNvSpPr txBox="1"/>
          <p:nvPr/>
        </p:nvSpPr>
        <p:spPr>
          <a:xfrm>
            <a:off x="4578350" y="3241675"/>
            <a:ext cx="4784725" cy="913765"/>
          </a:xfrm>
          <a:prstGeom prst="rect">
            <a:avLst/>
          </a:prstGeom>
          <a:noFill/>
        </p:spPr>
        <p:txBody>
          <a:bodyPr wrap="square" rtlCol="0">
            <a:noAutofit/>
            <a:scene3d>
              <a:camera prst="orthographicFront"/>
              <a:lightRig rig="threePt" dir="t"/>
            </a:scene3d>
          </a:bodyPr>
          <a:p>
            <a:r>
              <a:rPr lang="zh-CN" altLang="en-US" sz="320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霍尔式</a:t>
            </a:r>
            <a:r>
              <a:rPr lang="zh-CN" altLang="en-US" sz="320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电流</a:t>
            </a:r>
            <a:r>
              <a:rPr lang="zh-CN" altLang="en-US" sz="320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传感器</a:t>
            </a:r>
            <a:endParaRPr kumimoji="0" lang="zh-CN" altLang="en-US" sz="32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endParaRPr>
          </a:p>
          <a:p>
            <a:endParaRPr kumimoji="0" lang="zh-CN" altLang="en-US" sz="32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088" y="1431018"/>
            <a:ext cx="2838450" cy="3676650"/>
          </a:xfrm>
          <a:prstGeom prst="rect">
            <a:avLst/>
          </a:prstGeom>
        </p:spPr>
      </p:pic>
      <p:sp>
        <p:nvSpPr>
          <p:cNvPr id="12" name="文本框 11"/>
          <p:cNvSpPr txBox="1"/>
          <p:nvPr/>
        </p:nvSpPr>
        <p:spPr>
          <a:xfrm>
            <a:off x="2187138" y="2909077"/>
            <a:ext cx="1415772" cy="830997"/>
          </a:xfrm>
          <a:prstGeom prst="rect">
            <a:avLst/>
          </a:prstGeom>
          <a:noFill/>
        </p:spPr>
        <p:txBody>
          <a:bodyPr wrap="none" rtlCol="0">
            <a:spAutoFit/>
            <a:scene3d>
              <a:camera prst="orthographicFront"/>
              <a:lightRig rig="threePt" dir="t"/>
            </a:scene3d>
            <a:sp3d contourW="12700"/>
          </a:bodyPr>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charset="-122"/>
                <a:cs typeface="+mn-cs"/>
              </a:rPr>
              <a:t>目录</a:t>
            </a:r>
            <a:endParaRPr kumimoji="0" lang="zh-CN" altLang="en-US" sz="4800" b="1" i="0" u="none" strike="noStrike" kern="120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charset="-122"/>
              <a:cs typeface="+mn-cs"/>
            </a:endParaRPr>
          </a:p>
        </p:txBody>
      </p:sp>
      <p:sp>
        <p:nvSpPr>
          <p:cNvPr id="10" name="矩形 9"/>
          <p:cNvSpPr/>
          <p:nvPr>
            <p:custDataLst>
              <p:tags r:id="rId3"/>
            </p:custDataLst>
          </p:nvPr>
        </p:nvSpPr>
        <p:spPr>
          <a:xfrm>
            <a:off x="4682127" y="2674273"/>
            <a:ext cx="805543" cy="1106805"/>
          </a:xfrm>
          <a:prstGeom prst="rect">
            <a:avLst/>
          </a:prstGeom>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0070C0"/>
                </a:solidFill>
                <a:effectLst/>
                <a:uLnTx/>
                <a:uFillTx/>
                <a:latin typeface="Impact" panose="020B0806030902050204" pitchFamily="34" charset="0"/>
                <a:ea typeface="等线" panose="02010600030101010101" charset="-122"/>
                <a:cs typeface="Arial" panose="020B0604020202020204" pitchFamily="34" charset="0"/>
              </a:rPr>
              <a:t>02</a:t>
            </a:r>
            <a:endParaRPr kumimoji="0" lang="zh-CN" altLang="en-US" sz="4400" b="0" i="0" u="none" strike="noStrike" kern="1200" cap="none" spc="0" normalizeH="0" baseline="0" noProof="0" dirty="0">
              <a:ln>
                <a:noFill/>
              </a:ln>
              <a:solidFill>
                <a:srgbClr val="0070C0"/>
              </a:solidFill>
              <a:effectLst/>
              <a:uLnTx/>
              <a:uFillTx/>
              <a:latin typeface="Impact" panose="020B0806030902050204" pitchFamily="34" charset="0"/>
              <a:ea typeface="等线" panose="02010600030101010101" charset="-122"/>
              <a:cs typeface="Arial" panose="020B0604020202020204" pitchFamily="34" charset="0"/>
            </a:endParaRPr>
          </a:p>
        </p:txBody>
      </p:sp>
      <p:sp>
        <p:nvSpPr>
          <p:cNvPr id="15" name="矩形 14"/>
          <p:cNvSpPr/>
          <p:nvPr>
            <p:custDataLst>
              <p:tags r:id="rId4"/>
            </p:custDataLst>
          </p:nvPr>
        </p:nvSpPr>
        <p:spPr>
          <a:xfrm>
            <a:off x="4700542" y="4000981"/>
            <a:ext cx="805543" cy="1106805"/>
          </a:xfrm>
          <a:prstGeom prst="rect">
            <a:avLst/>
          </a:prstGeom>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0070C0"/>
                </a:solidFill>
                <a:effectLst/>
                <a:uLnTx/>
                <a:uFillTx/>
                <a:latin typeface="Impact" panose="020B0806030902050204" pitchFamily="34" charset="0"/>
                <a:ea typeface="等线" panose="02010600030101010101" charset="-122"/>
                <a:cs typeface="Arial" panose="020B0604020202020204" pitchFamily="34" charset="0"/>
              </a:rPr>
              <a:t>03</a:t>
            </a:r>
            <a:endParaRPr kumimoji="0" lang="zh-CN" altLang="en-US" sz="4400" b="0" i="0" u="none" strike="noStrike" kern="1200" cap="none" spc="0" normalizeH="0" baseline="0" noProof="0" dirty="0">
              <a:ln>
                <a:noFill/>
              </a:ln>
              <a:solidFill>
                <a:srgbClr val="0070C0"/>
              </a:solidFill>
              <a:effectLst/>
              <a:uLnTx/>
              <a:uFillTx/>
              <a:latin typeface="Impact" panose="020B0806030902050204" pitchFamily="34" charset="0"/>
              <a:ea typeface="等线" panose="02010600030101010101" charset="-122"/>
              <a:cs typeface="Arial" panose="020B0604020202020204" pitchFamily="34" charset="0"/>
            </a:endParaRPr>
          </a:p>
        </p:txBody>
      </p:sp>
      <p:sp>
        <p:nvSpPr>
          <p:cNvPr id="8" name="矩形 7"/>
          <p:cNvSpPr/>
          <p:nvPr>
            <p:custDataLst>
              <p:tags r:id="rId5"/>
            </p:custDataLst>
          </p:nvPr>
        </p:nvSpPr>
        <p:spPr>
          <a:xfrm>
            <a:off x="4700542" y="1250217"/>
            <a:ext cx="805543" cy="971163"/>
          </a:xfrm>
          <a:prstGeom prst="rect">
            <a:avLst/>
          </a:prstGeom>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0070C0"/>
                </a:solidFill>
                <a:effectLst/>
                <a:uLnTx/>
                <a:uFillTx/>
                <a:latin typeface="Impact" panose="020B0806030902050204" pitchFamily="34" charset="0"/>
                <a:ea typeface="等线" panose="02010600030101010101" charset="-122"/>
                <a:cs typeface="Arial" panose="020B0604020202020204" pitchFamily="34" charset="0"/>
              </a:rPr>
              <a:t>01</a:t>
            </a:r>
            <a:endParaRPr kumimoji="0" lang="zh-CN" altLang="en-US" sz="4400" b="0" i="0" u="none" strike="noStrike" kern="1200" cap="none" spc="0" normalizeH="0" baseline="0" noProof="0" dirty="0">
              <a:ln>
                <a:noFill/>
              </a:ln>
              <a:solidFill>
                <a:srgbClr val="0070C0"/>
              </a:solidFill>
              <a:effectLst/>
              <a:uLnTx/>
              <a:uFillTx/>
              <a:latin typeface="Impact" panose="020B0806030902050204" pitchFamily="34" charset="0"/>
              <a:ea typeface="等线" panose="02010600030101010101" charset="-122"/>
              <a:cs typeface="Arial" panose="020B0604020202020204" pitchFamily="34" charset="0"/>
            </a:endParaRPr>
          </a:p>
        </p:txBody>
      </p:sp>
      <p:sp>
        <p:nvSpPr>
          <p:cNvPr id="11" name="矩形 10"/>
          <p:cNvSpPr/>
          <p:nvPr>
            <p:custDataLst>
              <p:tags r:id="rId6"/>
            </p:custDataLst>
          </p:nvPr>
        </p:nvSpPr>
        <p:spPr>
          <a:xfrm>
            <a:off x="5782491" y="1728740"/>
            <a:ext cx="5544457" cy="460375"/>
          </a:xfrm>
          <a:prstGeom prst="rect">
            <a:avLst/>
          </a:prstGeom>
        </p:spPr>
        <p:txBody>
          <a:bodyPr wrap="square">
            <a:spAutoFit/>
          </a:bodyPr>
          <a:p>
            <a:pPr marL="0" marR="0" lvl="0" indent="0" algn="l" defTabSz="914400" rtl="0" eaLnBrk="1" fontAlgn="auto" latinLnBrk="0" hangingPunct="1">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电流传感器的作用与</a:t>
            </a:r>
            <a:r>
              <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分类</a:t>
            </a:r>
            <a:endPar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3" name="矩形 12"/>
          <p:cNvSpPr/>
          <p:nvPr>
            <p:custDataLst>
              <p:tags r:id="rId7"/>
            </p:custDataLst>
          </p:nvPr>
        </p:nvSpPr>
        <p:spPr>
          <a:xfrm>
            <a:off x="5782491" y="3094625"/>
            <a:ext cx="5544457" cy="460375"/>
          </a:xfrm>
          <a:prstGeom prst="rect">
            <a:avLst/>
          </a:prstGeom>
        </p:spPr>
        <p:txBody>
          <a:bodyPr wrap="square">
            <a:spAutoFit/>
          </a:bodyPr>
          <a:p>
            <a:pPr marL="0" marR="0" lvl="0" indent="0" algn="l" defTabSz="914400" rtl="0" eaLnBrk="1" fontAlgn="auto" latinLnBrk="0" hangingPunct="1">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分流电阻式</a:t>
            </a:r>
            <a:r>
              <a:rPr lang="zh-CN" altLang="en-US" sz="240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rPr>
              <a:t>电流</a:t>
            </a:r>
            <a:r>
              <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传感器</a:t>
            </a:r>
            <a:endPar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4" name="矩形 13"/>
          <p:cNvSpPr/>
          <p:nvPr>
            <p:custDataLst>
              <p:tags r:id="rId8"/>
            </p:custDataLst>
          </p:nvPr>
        </p:nvSpPr>
        <p:spPr>
          <a:xfrm>
            <a:off x="5783126" y="4460510"/>
            <a:ext cx="5544457" cy="460375"/>
          </a:xfrm>
          <a:prstGeom prst="rect">
            <a:avLst/>
          </a:prstGeom>
        </p:spPr>
        <p:txBody>
          <a:bodyPr wrap="square">
            <a:spAutoFit/>
          </a:bodyPr>
          <a:p>
            <a:pPr marL="0" marR="0" lvl="0" indent="0" algn="l" defTabSz="914400" rtl="0" eaLnBrk="1" fontAlgn="auto" latinLnBrk="0" hangingPunct="1">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霍尔式电流传</a:t>
            </a:r>
            <a:r>
              <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感器</a:t>
            </a:r>
            <a:endParaRPr kumimoji="0" lang="zh-CN" altLang="en-US" sz="2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250190" y="845185"/>
            <a:ext cx="5680710" cy="546798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5930900" y="1111250"/>
            <a:ext cx="5558790" cy="38811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387985" y="1626870"/>
            <a:ext cx="11548110" cy="1276350"/>
          </a:xfrm>
          <a:prstGeom prst="rect">
            <a:avLst/>
          </a:prstGeom>
          <a:noFill/>
        </p:spPr>
        <p:txBody>
          <a:bodyPr wrap="square" rtlCol="0" anchor="t">
            <a:noAutofit/>
          </a:bodyPr>
          <a:p>
            <a:r>
              <a:rPr lang="zh-CN" altLang="en-US"/>
              <a:t>霍尔电流传感器</a:t>
            </a:r>
            <a:br>
              <a:rPr lang="zh-CN" altLang="en-US"/>
            </a:br>
            <a:r>
              <a:rPr lang="zh-CN" altLang="en-US"/>
              <a:t>就根据霍尔效应原理监测获取电流</a:t>
            </a:r>
            <a:r>
              <a:rPr lang="zh-CN" altLang="en-US"/>
              <a:t>信息</a:t>
            </a:r>
            <a:endParaRPr lang="zh-CN" altLang="en-US"/>
          </a:p>
          <a:p>
            <a:r>
              <a:rPr lang="zh-CN" altLang="en-US"/>
              <a:t>主要结构就是霍尔</a:t>
            </a:r>
            <a:r>
              <a:rPr lang="zh-CN" altLang="en-US"/>
              <a:t>元件</a:t>
            </a:r>
            <a:endParaRPr lang="zh-CN" altLang="en-US"/>
          </a:p>
          <a:p>
            <a:r>
              <a:rPr lang="zh-CN" altLang="en-US"/>
              <a:t>具有良好的精度及线性度、检测电压与输出信号高度隔离、高可靠性、低功耗以及维修更换方便等优点</a:t>
            </a:r>
            <a:endParaRPr lang="zh-CN" altLang="en-US"/>
          </a:p>
        </p:txBody>
      </p:sp>
      <p:sp>
        <p:nvSpPr>
          <p:cNvPr id="7" name="文本框 6"/>
          <p:cNvSpPr txBox="1"/>
          <p:nvPr/>
        </p:nvSpPr>
        <p:spPr>
          <a:xfrm>
            <a:off x="250190" y="952500"/>
            <a:ext cx="4628515" cy="855980"/>
          </a:xfrm>
          <a:prstGeom prst="rect">
            <a:avLst/>
          </a:prstGeom>
          <a:noFill/>
        </p:spPr>
        <p:txBody>
          <a:bodyPr wrap="square" rtlCol="0">
            <a:noAutofit/>
          </a:bodyPr>
          <a:p>
            <a:r>
              <a:rPr lang="zh-CN" altLang="en-US" sz="2800"/>
              <a:t>霍尔电流传感器</a:t>
            </a:r>
            <a:endParaRPr lang="zh-CN" altLang="en-US" sz="2800"/>
          </a:p>
        </p:txBody>
      </p:sp>
      <p:pic>
        <p:nvPicPr>
          <p:cNvPr id="67586" name="内容占位符 3"/>
          <p:cNvPicPr>
            <a:picLocks noGrp="1" noChangeAspect="1"/>
          </p:cNvPicPr>
          <p:nvPr>
            <p:custDataLst>
              <p:tags r:id="rId2"/>
            </p:custDataLst>
          </p:nvPr>
        </p:nvPicPr>
        <p:blipFill>
          <a:blip r:embed="rId3"/>
          <a:srcRect r="49848" b="12309"/>
          <a:stretch>
            <a:fillRect/>
          </a:stretch>
        </p:blipFill>
        <p:spPr>
          <a:xfrm>
            <a:off x="489585" y="2903220"/>
            <a:ext cx="4966970" cy="3684270"/>
          </a:xfrm>
          <a:prstGeom prst="rect">
            <a:avLst/>
          </a:prstGeom>
          <a:noFill/>
          <a:ln w="9525">
            <a:noFill/>
          </a:ln>
        </p:spPr>
      </p:pic>
      <p:pic>
        <p:nvPicPr>
          <p:cNvPr id="8" name="图片 7"/>
          <p:cNvPicPr>
            <a:picLocks noChangeAspect="1"/>
          </p:cNvPicPr>
          <p:nvPr/>
        </p:nvPicPr>
        <p:blipFill>
          <a:blip r:embed="rId4"/>
          <a:stretch>
            <a:fillRect/>
          </a:stretch>
        </p:blipFill>
        <p:spPr>
          <a:xfrm>
            <a:off x="5456555" y="2787650"/>
            <a:ext cx="5730240" cy="3429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stretch>
            <a:fillRect/>
          </a:stretch>
        </p:blipFill>
        <p:spPr>
          <a:xfrm>
            <a:off x="2164080" y="849630"/>
            <a:ext cx="7863840" cy="3817620"/>
          </a:xfrm>
          <a:prstGeom prst="rect">
            <a:avLst/>
          </a:prstGeom>
        </p:spPr>
      </p:pic>
      <p:sp>
        <p:nvSpPr>
          <p:cNvPr id="5" name="上箭头标注 4"/>
          <p:cNvSpPr/>
          <p:nvPr/>
        </p:nvSpPr>
        <p:spPr>
          <a:xfrm>
            <a:off x="3038475" y="3686810"/>
            <a:ext cx="1250315" cy="563880"/>
          </a:xfrm>
          <a:prstGeom prst="upArrowCallout">
            <a:avLst/>
          </a:prstGeom>
        </p:spPr>
        <p:style>
          <a:lnRef idx="2">
            <a:schemeClr val="accent1"/>
          </a:lnRef>
          <a:fillRef idx="0">
            <a:srgbClr val="FFFFFF"/>
          </a:fillRef>
          <a:effectRef idx="0">
            <a:srgbClr val="FFFFFF"/>
          </a:effectRef>
          <a:fontRef idx="minor">
            <a:schemeClr val="tx1"/>
          </a:fontRef>
        </p:style>
        <p:txBody>
          <a:bodyPr rtlCol="0" anchor="ctr"/>
          <a:p>
            <a:pPr algn="ctr"/>
            <a:r>
              <a:rPr lang="zh-CN" altLang="en-US"/>
              <a:t>霍尔元件</a:t>
            </a:r>
            <a:endParaRPr lang="zh-CN" altLang="en-US"/>
          </a:p>
        </p:txBody>
      </p:sp>
      <p:sp>
        <p:nvSpPr>
          <p:cNvPr id="8" name="文本框 7"/>
          <p:cNvSpPr txBox="1"/>
          <p:nvPr/>
        </p:nvSpPr>
        <p:spPr>
          <a:xfrm>
            <a:off x="319405" y="4888865"/>
            <a:ext cx="11490325" cy="368300"/>
          </a:xfrm>
          <a:prstGeom prst="rect">
            <a:avLst/>
          </a:prstGeom>
          <a:noFill/>
        </p:spPr>
        <p:txBody>
          <a:bodyPr wrap="square" rtlCol="0">
            <a:spAutoFit/>
          </a:bodyPr>
          <a:p>
            <a:r>
              <a:rPr lang="zh-CN" altLang="en-US"/>
              <a:t>霍尔元件两端供电</a:t>
            </a:r>
            <a:r>
              <a:rPr lang="zh-CN" altLang="en-US"/>
              <a:t>时，有磁场垂直照射霍尔元件时，垂直与磁场和电源的另一端就会感应出电动势，也就是</a:t>
            </a:r>
            <a:r>
              <a:rPr lang="zh-CN" altLang="en-US"/>
              <a:t>电压</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250190" y="844550"/>
            <a:ext cx="3094990" cy="565150"/>
          </a:xfrm>
          <a:prstGeom prst="rect">
            <a:avLst/>
          </a:prstGeom>
          <a:noFill/>
        </p:spPr>
        <p:txBody>
          <a:bodyPr wrap="square" rtlCol="0" anchor="t">
            <a:noAutofit/>
          </a:bodyPr>
          <a:p>
            <a:r>
              <a:rPr lang="zh-CN" altLang="en-US" sz="2800" dirty="0">
                <a:solidFill>
                  <a:schemeClr val="tx1">
                    <a:lumMod val="85000"/>
                    <a:lumOff val="15000"/>
                  </a:schemeClr>
                </a:solidFill>
                <a:sym typeface="+mn-ea"/>
              </a:rPr>
              <a:t>霍尔式电流传感器</a:t>
            </a:r>
            <a:endParaRPr lang="zh-CN" altLang="en-US" sz="2800" dirty="0">
              <a:solidFill>
                <a:schemeClr val="tx1">
                  <a:lumMod val="85000"/>
                  <a:lumOff val="15000"/>
                </a:schemeClr>
              </a:solidFill>
              <a:sym typeface="+mn-ea"/>
            </a:endParaRPr>
          </a:p>
        </p:txBody>
      </p:sp>
      <p:pic>
        <p:nvPicPr>
          <p:cNvPr id="2" name="图片 1"/>
          <p:cNvPicPr>
            <a:picLocks noChangeAspect="1"/>
          </p:cNvPicPr>
          <p:nvPr/>
        </p:nvPicPr>
        <p:blipFill>
          <a:blip r:embed="rId2"/>
          <a:stretch>
            <a:fillRect/>
          </a:stretch>
        </p:blipFill>
        <p:spPr>
          <a:xfrm>
            <a:off x="387985" y="1285875"/>
            <a:ext cx="4774565" cy="3378835"/>
          </a:xfrm>
          <a:prstGeom prst="rect">
            <a:avLst/>
          </a:prstGeom>
        </p:spPr>
      </p:pic>
      <p:pic>
        <p:nvPicPr>
          <p:cNvPr id="5" name="图片 4"/>
          <p:cNvPicPr>
            <a:picLocks noChangeAspect="1"/>
          </p:cNvPicPr>
          <p:nvPr/>
        </p:nvPicPr>
        <p:blipFill>
          <a:blip r:embed="rId3"/>
          <a:srcRect l="14395" t="11130" r="2648" b="6370"/>
          <a:stretch>
            <a:fillRect/>
          </a:stretch>
        </p:blipFill>
        <p:spPr>
          <a:xfrm>
            <a:off x="6059805" y="1409700"/>
            <a:ext cx="4753610" cy="2828925"/>
          </a:xfrm>
          <a:prstGeom prst="rect">
            <a:avLst/>
          </a:prstGeom>
        </p:spPr>
      </p:pic>
      <p:sp>
        <p:nvSpPr>
          <p:cNvPr id="7" name="文本框 6"/>
          <p:cNvSpPr txBox="1"/>
          <p:nvPr/>
        </p:nvSpPr>
        <p:spPr>
          <a:xfrm>
            <a:off x="182245" y="5105400"/>
            <a:ext cx="11755120" cy="368300"/>
          </a:xfrm>
          <a:prstGeom prst="rect">
            <a:avLst/>
          </a:prstGeom>
          <a:noFill/>
        </p:spPr>
        <p:txBody>
          <a:bodyPr wrap="square" rtlCol="0">
            <a:spAutoFit/>
          </a:bodyPr>
          <a:p>
            <a:r>
              <a:rPr lang="zh-CN" altLang="en-US"/>
              <a:t>当有电流从磁环中穿过时，会引起磁场变化，那么霍尔原件发出的电压信号也会随之变化，经过放大器后对外</a:t>
            </a:r>
            <a:r>
              <a:rPr lang="zh-CN" altLang="en-US"/>
              <a:t>输出！</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387985" y="929005"/>
            <a:ext cx="5281295" cy="5526405"/>
          </a:xfrm>
          <a:prstGeom prst="rect">
            <a:avLst/>
          </a:prstGeom>
          <a:noFill/>
        </p:spPr>
        <p:txBody>
          <a:bodyPr wrap="square" rtlCol="0">
            <a:noAutofit/>
          </a:bodyPr>
          <a:p>
            <a:r>
              <a:rPr lang="zh-CN" altLang="en-US" sz="6000"/>
              <a:t>故障检测</a:t>
            </a:r>
            <a:endParaRPr lang="zh-CN" altLang="en-US" sz="6000"/>
          </a:p>
          <a:p>
            <a:br>
              <a:rPr lang="zh-CN" altLang="en-US" sz="3200"/>
            </a:br>
            <a:r>
              <a:rPr lang="zh-CN" altLang="en-US" sz="3200"/>
              <a:t>模拟法</a:t>
            </a:r>
            <a:endParaRPr lang="zh-CN" altLang="en-US" sz="3200"/>
          </a:p>
          <a:p>
            <a:r>
              <a:rPr lang="en-US" altLang="zh-CN" sz="3200"/>
              <a:t>  </a:t>
            </a:r>
            <a:br>
              <a:rPr lang="en-US" altLang="zh-CN" sz="3200"/>
            </a:br>
            <a:r>
              <a:rPr lang="zh-CN" altLang="en-US" sz="3200"/>
              <a:t>故障码读取</a:t>
            </a:r>
            <a:br>
              <a:rPr lang="zh-CN" altLang="en-US" sz="3200"/>
            </a:br>
            <a:endParaRPr lang="zh-CN" altLang="en-US" sz="3200"/>
          </a:p>
          <a:p>
            <a:r>
              <a:rPr lang="zh-CN" altLang="en-US" sz="3200"/>
              <a:t>数据流读取</a:t>
            </a:r>
            <a:endParaRPr lang="zh-CN" altLang="en-US" sz="3200"/>
          </a:p>
          <a:p>
            <a:endParaRPr lang="zh-CN" altLang="en-US" sz="3200"/>
          </a:p>
          <a:p>
            <a:r>
              <a:rPr lang="zh-CN" altLang="en-US" sz="3200"/>
              <a:t>波形读取</a:t>
            </a:r>
            <a:endParaRPr lang="zh-CN" altLang="en-US" sz="3200"/>
          </a:p>
        </p:txBody>
      </p:sp>
      <p:pic>
        <p:nvPicPr>
          <p:cNvPr id="7" name="图片 6"/>
          <p:cNvPicPr>
            <a:picLocks noChangeAspect="1"/>
          </p:cNvPicPr>
          <p:nvPr/>
        </p:nvPicPr>
        <p:blipFill>
          <a:blip r:embed="rId2"/>
          <a:stretch>
            <a:fillRect/>
          </a:stretch>
        </p:blipFill>
        <p:spPr>
          <a:xfrm>
            <a:off x="5901690" y="1066165"/>
            <a:ext cx="6035040" cy="39776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818" y="3360338"/>
            <a:ext cx="4603512" cy="3406366"/>
          </a:xfrm>
          <a:prstGeom prst="rect">
            <a:avLst/>
          </a:prstGeom>
        </p:spPr>
      </p:pic>
      <p:sp>
        <p:nvSpPr>
          <p:cNvPr id="5" name="文本框 4"/>
          <p:cNvSpPr txBox="1"/>
          <p:nvPr/>
        </p:nvSpPr>
        <p:spPr>
          <a:xfrm>
            <a:off x="1145540" y="1522095"/>
            <a:ext cx="6352540" cy="2197100"/>
          </a:xfrm>
          <a:prstGeom prst="rect">
            <a:avLst/>
          </a:prstGeom>
          <a:noFill/>
        </p:spPr>
        <p:txBody>
          <a:bodyPr wrap="square" rtlCol="0">
            <a:noAutofit/>
          </a:bodyPr>
          <a:p>
            <a:r>
              <a:rPr lang="zh-CN" altLang="en-US" sz="4000"/>
              <a:t>学习使人进步，使人快乐！</a:t>
            </a:r>
            <a:endParaRPr lang="zh-CN" altLang="en-US" sz="4000"/>
          </a:p>
          <a:p>
            <a:endParaRPr lang="zh-CN" altLang="en-US" sz="4000"/>
          </a:p>
          <a:p>
            <a:r>
              <a:rPr lang="zh-CN" altLang="en-US" sz="4000"/>
              <a:t>今天你学习了吗？你快乐吗？</a:t>
            </a:r>
            <a:endParaRPr lang="zh-CN" altLang="en-US" sz="4000"/>
          </a:p>
        </p:txBody>
      </p:sp>
      <p:sp>
        <p:nvSpPr>
          <p:cNvPr id="7" name="文本框 6"/>
          <p:cNvSpPr txBox="1"/>
          <p:nvPr/>
        </p:nvSpPr>
        <p:spPr>
          <a:xfrm>
            <a:off x="1854200" y="4941570"/>
            <a:ext cx="4064000" cy="368300"/>
          </a:xfrm>
          <a:prstGeom prst="rect">
            <a:avLst/>
          </a:prstGeom>
          <a:noFill/>
        </p:spPr>
        <p:txBody>
          <a:bodyPr wrap="square" rtlCol="0">
            <a:spAutoFit/>
          </a:bodyPr>
          <a:p>
            <a:r>
              <a:rPr lang="zh-CN" altLang="en-US"/>
              <a:t>下次见</a:t>
            </a:r>
            <a:r>
              <a:rPr lang="en-US" altLang="zh-CN"/>
              <a:t>!</a:t>
            </a:r>
            <a:endParaRPr lang="en-US" altLang="zh-C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605" y="1863725"/>
            <a:ext cx="2417445" cy="3131185"/>
          </a:xfrm>
          <a:prstGeom prst="rect">
            <a:avLst/>
          </a:prstGeom>
        </p:spPr>
      </p:pic>
      <p:sp>
        <p:nvSpPr>
          <p:cNvPr id="5" name="文本框 4"/>
          <p:cNvSpPr txBox="1"/>
          <p:nvPr/>
        </p:nvSpPr>
        <p:spPr>
          <a:xfrm>
            <a:off x="3188970" y="3068320"/>
            <a:ext cx="4064000" cy="922020"/>
          </a:xfrm>
          <a:prstGeom prst="rect">
            <a:avLst/>
          </a:prstGeom>
          <a:noFill/>
        </p:spPr>
        <p:txBody>
          <a:bodyPr wrap="square" rtlCol="0">
            <a:spAutoFit/>
          </a:bodyPr>
          <a:p>
            <a:r>
              <a:rPr lang="zh-CN" altLang="en-US" sz="5400"/>
              <a:t>一</a:t>
            </a:r>
            <a:endParaRPr lang="zh-CN" altLang="en-US" sz="5400"/>
          </a:p>
        </p:txBody>
      </p:sp>
      <p:sp>
        <p:nvSpPr>
          <p:cNvPr id="7" name="文本框 6"/>
          <p:cNvSpPr txBox="1"/>
          <p:nvPr/>
        </p:nvSpPr>
        <p:spPr>
          <a:xfrm>
            <a:off x="4578350" y="3191510"/>
            <a:ext cx="4784725" cy="913765"/>
          </a:xfrm>
          <a:prstGeom prst="rect">
            <a:avLst/>
          </a:prstGeom>
          <a:noFill/>
        </p:spPr>
        <p:txBody>
          <a:bodyPr wrap="square" rtlCol="0">
            <a:noAutofit/>
          </a:bodyPr>
          <a:p>
            <a:r>
              <a:rPr lang="zh-CN" altLang="en-US" sz="3200"/>
              <a:t>电流传感器的作用及分类</a:t>
            </a:r>
            <a:endParaRPr lang="zh-CN" altLang="en-US" sz="3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5060950" y="1078230"/>
            <a:ext cx="6893560" cy="2225040"/>
          </a:xfrm>
          <a:prstGeom prst="rect">
            <a:avLst/>
          </a:prstGeom>
          <a:noFill/>
        </p:spPr>
        <p:txBody>
          <a:bodyPr wrap="square" rtlCol="0">
            <a:noAutofit/>
          </a:bodyPr>
          <a:p>
            <a:r>
              <a:rPr lang="zh-CN" altLang="en-US" sz="2400"/>
              <a:t>电流传感器，是一种检测装置，能感受到被测电流的信息，并能将检测感受到的信息，按一定规律变换成为符合一定标准需要的电信号或其他所需形式的信息输出，以满足信息的传输、处理、存储、显示、记录和控制等要求！</a:t>
            </a:r>
            <a:endParaRPr lang="zh-CN" altLang="en-US" sz="2400"/>
          </a:p>
        </p:txBody>
      </p:sp>
      <p:sp>
        <p:nvSpPr>
          <p:cNvPr id="8" name="文本框 7"/>
          <p:cNvSpPr txBox="1"/>
          <p:nvPr/>
        </p:nvSpPr>
        <p:spPr>
          <a:xfrm>
            <a:off x="5060950" y="3303270"/>
            <a:ext cx="6831330" cy="1753235"/>
          </a:xfrm>
          <a:prstGeom prst="rect">
            <a:avLst/>
          </a:prstGeom>
          <a:noFill/>
        </p:spPr>
        <p:txBody>
          <a:bodyPr wrap="square" rtlCol="0">
            <a:spAutoFit/>
          </a:bodyPr>
          <a:p>
            <a:r>
              <a:rPr lang="zh-CN" altLang="en-US" sz="3600"/>
              <a:t>电流传感器作用：</a:t>
            </a:r>
            <a:br>
              <a:rPr lang="zh-CN" altLang="en-US" sz="3600"/>
            </a:br>
            <a:r>
              <a:rPr lang="zh-CN" altLang="en-US" sz="3600"/>
              <a:t> </a:t>
            </a:r>
            <a:r>
              <a:rPr lang="en-US" altLang="zh-CN" sz="3600"/>
              <a:t> </a:t>
            </a:r>
            <a:endParaRPr lang="en-US" altLang="zh-CN" sz="3600"/>
          </a:p>
          <a:p>
            <a:r>
              <a:rPr lang="zh-CN" altLang="en-US" sz="3600"/>
              <a:t>监控测量电池充放时电流的大小</a:t>
            </a:r>
            <a:endParaRPr lang="zh-CN" altLang="en-US" sz="3600"/>
          </a:p>
        </p:txBody>
      </p:sp>
      <p:pic>
        <p:nvPicPr>
          <p:cNvPr id="67586" name="内容占位符 3"/>
          <p:cNvPicPr>
            <a:picLocks noGrp="1" noChangeAspect="1"/>
          </p:cNvPicPr>
          <p:nvPr>
            <p:custDataLst>
              <p:tags r:id="rId2"/>
            </p:custDataLst>
          </p:nvPr>
        </p:nvPicPr>
        <p:blipFill>
          <a:blip r:embed="rId3"/>
          <a:srcRect r="65983" b="12309"/>
          <a:stretch>
            <a:fillRect/>
          </a:stretch>
        </p:blipFill>
        <p:spPr>
          <a:xfrm>
            <a:off x="387985" y="1078230"/>
            <a:ext cx="3881120" cy="392747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4779010" y="1454150"/>
            <a:ext cx="6640195" cy="3602355"/>
          </a:xfrm>
          <a:prstGeom prst="rect">
            <a:avLst/>
          </a:prstGeom>
          <a:noFill/>
        </p:spPr>
        <p:txBody>
          <a:bodyPr wrap="square" rtlCol="0">
            <a:noAutofit/>
          </a:bodyPr>
          <a:p>
            <a:r>
              <a:rPr sz="2800" b="1"/>
              <a:t>一方面是监视车辆系统是否正常工作,</a:t>
            </a:r>
            <a:br>
              <a:rPr sz="2800" b="1"/>
            </a:br>
            <a:r>
              <a:rPr sz="2800" b="1"/>
              <a:t>如车辆发生电路短路时,当监测电流大于某个设定门限范围,可以认为车辆发生了内部电路短路</a:t>
            </a:r>
            <a:br>
              <a:rPr sz="2800" b="1"/>
            </a:br>
            <a:br>
              <a:rPr sz="2800" b="1"/>
            </a:br>
            <a:r>
              <a:rPr sz="2800" b="1"/>
              <a:t>另一方面测量电流目的是用于电池SOC计算</a:t>
            </a:r>
            <a:endParaRPr lang="zh-CN" altLang="en-US" sz="2800" b="1"/>
          </a:p>
        </p:txBody>
      </p:sp>
      <p:sp>
        <p:nvSpPr>
          <p:cNvPr id="5" name="文本框 4"/>
          <p:cNvSpPr txBox="1"/>
          <p:nvPr/>
        </p:nvSpPr>
        <p:spPr>
          <a:xfrm>
            <a:off x="715010" y="1345565"/>
            <a:ext cx="4064000" cy="645160"/>
          </a:xfrm>
          <a:prstGeom prst="rect">
            <a:avLst/>
          </a:prstGeom>
          <a:noFill/>
        </p:spPr>
        <p:txBody>
          <a:bodyPr wrap="square" rtlCol="0">
            <a:spAutoFit/>
          </a:bodyPr>
          <a:p>
            <a:r>
              <a:rPr lang="zh-CN" altLang="en-US" sz="3600"/>
              <a:t>监控电流的目的：</a:t>
            </a:r>
            <a:endParaRPr lang="zh-CN" altLang="en-US" sz="3600"/>
          </a:p>
        </p:txBody>
      </p:sp>
      <p:pic>
        <p:nvPicPr>
          <p:cNvPr id="7" name="图片 6"/>
          <p:cNvPicPr>
            <a:picLocks noChangeAspect="1"/>
          </p:cNvPicPr>
          <p:nvPr/>
        </p:nvPicPr>
        <p:blipFill>
          <a:blip r:embed="rId2"/>
          <a:stretch>
            <a:fillRect/>
          </a:stretch>
        </p:blipFill>
        <p:spPr>
          <a:xfrm>
            <a:off x="631190" y="2202180"/>
            <a:ext cx="3771900" cy="3317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521970" y="1290320"/>
            <a:ext cx="6389370" cy="4373245"/>
          </a:xfrm>
          <a:prstGeom prst="rect">
            <a:avLst/>
          </a:prstGeom>
          <a:noFill/>
        </p:spPr>
        <p:txBody>
          <a:bodyPr wrap="square" rtlCol="0" anchor="t">
            <a:noAutofit/>
          </a:bodyPr>
          <a:p>
            <a:r>
              <a:rPr lang="en-US" altLang="zh-CN" sz="2800" noProof="0" dirty="0">
                <a:solidFill>
                  <a:srgbClr val="FF0000"/>
                </a:solidFill>
                <a:latin typeface="Calibri" panose="020F0502020204030204"/>
                <a:ea typeface="微软雅黑" panose="020B0503020204020204" charset="-122"/>
                <a:sym typeface="+mn-ea"/>
              </a:rPr>
              <a:t>SOC</a:t>
            </a:r>
            <a:r>
              <a:rPr lang="zh-CN" altLang="en-US" sz="2800" noProof="0" dirty="0">
                <a:solidFill>
                  <a:srgbClr val="FF0000"/>
                </a:solidFill>
                <a:latin typeface="Calibri" panose="020F0502020204030204"/>
                <a:ea typeface="微软雅黑" panose="020B0503020204020204" charset="-122"/>
                <a:sym typeface="+mn-ea"/>
              </a:rPr>
              <a:t>值</a:t>
            </a:r>
            <a:r>
              <a:rPr lang="en-US" altLang="zh-CN" sz="2800" noProof="0" dirty="0">
                <a:solidFill>
                  <a:prstClr val="black">
                    <a:lumMod val="85000"/>
                    <a:lumOff val="15000"/>
                  </a:prstClr>
                </a:solidFill>
                <a:latin typeface="Calibri" panose="020F0502020204030204"/>
                <a:ea typeface="微软雅黑" panose="020B0503020204020204" charset="-122"/>
                <a:sym typeface="+mn-ea"/>
              </a:rPr>
              <a:t>--</a:t>
            </a:r>
            <a:r>
              <a:rPr lang="zh-CN" altLang="en-US" sz="2800" noProof="0" dirty="0">
                <a:solidFill>
                  <a:prstClr val="black">
                    <a:lumMod val="85000"/>
                    <a:lumOff val="15000"/>
                  </a:prstClr>
                </a:solidFill>
                <a:latin typeface="Calibri" panose="020F0502020204030204"/>
                <a:ea typeface="微软雅黑" panose="020B0503020204020204" charset="-122"/>
                <a:sym typeface="+mn-ea"/>
              </a:rPr>
              <a:t>剩余电量</a:t>
            </a:r>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a:p>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a:p>
            <a:r>
              <a:rPr lang="en-US" altLang="zh-CN" sz="2800" noProof="0" dirty="0">
                <a:solidFill>
                  <a:prstClr val="black">
                    <a:lumMod val="85000"/>
                    <a:lumOff val="15000"/>
                  </a:prstClr>
                </a:solidFill>
                <a:latin typeface="Calibri" panose="020F0502020204030204"/>
                <a:ea typeface="微软雅黑" panose="020B0503020204020204" charset="-122"/>
                <a:sym typeface="+mn-ea"/>
              </a:rPr>
              <a:t>    </a:t>
            </a:r>
            <a:r>
              <a:rPr lang="zh-CN" altLang="en-US" sz="2800" noProof="0" dirty="0">
                <a:solidFill>
                  <a:prstClr val="black">
                    <a:lumMod val="85000"/>
                    <a:lumOff val="15000"/>
                  </a:prstClr>
                </a:solidFill>
                <a:latin typeface="Calibri" panose="020F0502020204030204"/>
                <a:ea typeface="微软雅黑" panose="020B0503020204020204" charset="-122"/>
                <a:sym typeface="+mn-ea"/>
              </a:rPr>
              <a:t>是</a:t>
            </a:r>
            <a:r>
              <a:rPr lang="en-US" altLang="zh-CN" sz="2800" noProof="0" dirty="0">
                <a:solidFill>
                  <a:prstClr val="black">
                    <a:lumMod val="85000"/>
                    <a:lumOff val="15000"/>
                  </a:prstClr>
                </a:solidFill>
                <a:latin typeface="Calibri" panose="020F0502020204030204"/>
                <a:ea typeface="微软雅黑" panose="020B0503020204020204" charset="-122"/>
                <a:sym typeface="+mn-ea"/>
              </a:rPr>
              <a:t>BMS</a:t>
            </a:r>
            <a:r>
              <a:rPr lang="zh-CN" altLang="en-US" sz="2800" noProof="0" dirty="0">
                <a:solidFill>
                  <a:prstClr val="black">
                    <a:lumMod val="85000"/>
                    <a:lumOff val="15000"/>
                  </a:prstClr>
                </a:solidFill>
                <a:latin typeface="Calibri" panose="020F0502020204030204"/>
                <a:ea typeface="微软雅黑" panose="020B0503020204020204" charset="-122"/>
                <a:sym typeface="+mn-ea"/>
              </a:rPr>
              <a:t>中重要的参数，其他一切都是以</a:t>
            </a:r>
            <a:r>
              <a:rPr lang="en-US" altLang="zh-CN" sz="2800" noProof="0" dirty="0">
                <a:solidFill>
                  <a:prstClr val="black">
                    <a:lumMod val="85000"/>
                    <a:lumOff val="15000"/>
                  </a:prstClr>
                </a:solidFill>
                <a:latin typeface="Calibri" panose="020F0502020204030204"/>
                <a:ea typeface="微软雅黑" panose="020B0503020204020204" charset="-122"/>
                <a:sym typeface="+mn-ea"/>
              </a:rPr>
              <a:t>SOC</a:t>
            </a:r>
            <a:r>
              <a:rPr lang="zh-CN" altLang="en-US" sz="2800" noProof="0" dirty="0">
                <a:solidFill>
                  <a:prstClr val="black">
                    <a:lumMod val="85000"/>
                    <a:lumOff val="15000"/>
                  </a:prstClr>
                </a:solidFill>
                <a:latin typeface="Calibri" panose="020F0502020204030204"/>
                <a:ea typeface="微软雅黑" panose="020B0503020204020204" charset="-122"/>
                <a:sym typeface="+mn-ea"/>
              </a:rPr>
              <a:t>为基础，所以它的精度极其重要。</a:t>
            </a:r>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a:p>
            <a:r>
              <a:rPr lang="zh-CN" altLang="en-US" sz="2800" noProof="0" dirty="0">
                <a:solidFill>
                  <a:prstClr val="black">
                    <a:lumMod val="85000"/>
                    <a:lumOff val="15000"/>
                  </a:prstClr>
                </a:solidFill>
                <a:latin typeface="Calibri" panose="020F0502020204030204"/>
                <a:ea typeface="微软雅黑" panose="020B0503020204020204" charset="-122"/>
                <a:sym typeface="+mn-ea"/>
              </a:rPr>
              <a:t>没有精确的</a:t>
            </a:r>
            <a:r>
              <a:rPr lang="en-US" altLang="zh-CN" sz="2800" noProof="0" dirty="0">
                <a:solidFill>
                  <a:prstClr val="black">
                    <a:lumMod val="85000"/>
                    <a:lumOff val="15000"/>
                  </a:prstClr>
                </a:solidFill>
                <a:latin typeface="Calibri" panose="020F0502020204030204"/>
                <a:ea typeface="微软雅黑" panose="020B0503020204020204" charset="-122"/>
                <a:sym typeface="+mn-ea"/>
              </a:rPr>
              <a:t>SOC</a:t>
            </a:r>
            <a:r>
              <a:rPr lang="zh-CN" altLang="en-US" sz="2800" noProof="0" dirty="0">
                <a:solidFill>
                  <a:prstClr val="black">
                    <a:lumMod val="85000"/>
                    <a:lumOff val="15000"/>
                  </a:prstClr>
                </a:solidFill>
                <a:latin typeface="Calibri" panose="020F0502020204030204"/>
                <a:ea typeface="微软雅黑" panose="020B0503020204020204" charset="-122"/>
                <a:sym typeface="+mn-ea"/>
              </a:rPr>
              <a:t>值，加再多的保护功能也无法使</a:t>
            </a:r>
            <a:r>
              <a:rPr lang="en-US" altLang="zh-CN" sz="2800" noProof="0" dirty="0">
                <a:solidFill>
                  <a:prstClr val="black">
                    <a:lumMod val="85000"/>
                    <a:lumOff val="15000"/>
                  </a:prstClr>
                </a:solidFill>
                <a:latin typeface="Calibri" panose="020F0502020204030204"/>
                <a:ea typeface="微软雅黑" panose="020B0503020204020204" charset="-122"/>
                <a:sym typeface="+mn-ea"/>
              </a:rPr>
              <a:t>BMS</a:t>
            </a:r>
            <a:r>
              <a:rPr lang="zh-CN" altLang="en-US" sz="2800" noProof="0" dirty="0">
                <a:solidFill>
                  <a:prstClr val="black">
                    <a:lumMod val="85000"/>
                    <a:lumOff val="15000"/>
                  </a:prstClr>
                </a:solidFill>
                <a:latin typeface="Calibri" panose="020F0502020204030204"/>
                <a:ea typeface="微软雅黑" panose="020B0503020204020204" charset="-122"/>
                <a:sym typeface="+mn-ea"/>
              </a:rPr>
              <a:t>正常工作，因为电池会经常处于保护</a:t>
            </a:r>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a:p>
            <a:r>
              <a:rPr lang="zh-CN" altLang="en-US" sz="2800" noProof="0" dirty="0">
                <a:solidFill>
                  <a:prstClr val="black">
                    <a:lumMod val="85000"/>
                    <a:lumOff val="15000"/>
                  </a:prstClr>
                </a:solidFill>
                <a:latin typeface="Calibri" panose="020F0502020204030204"/>
                <a:ea typeface="微软雅黑" panose="020B0503020204020204" charset="-122"/>
                <a:sym typeface="+mn-ea"/>
              </a:rPr>
              <a:t>状态，更无法延长电池寿命。</a:t>
            </a:r>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a:p>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a:p>
            <a:endParaRPr lang="zh-CN" altLang="en-US" sz="2800" noProof="0" dirty="0">
              <a:solidFill>
                <a:prstClr val="black">
                  <a:lumMod val="85000"/>
                  <a:lumOff val="15000"/>
                </a:prstClr>
              </a:solidFill>
              <a:latin typeface="Calibri" panose="020F0502020204030204"/>
              <a:ea typeface="微软雅黑" panose="020B0503020204020204" charset="-122"/>
              <a:sym typeface="+mn-ea"/>
            </a:endParaRPr>
          </a:p>
        </p:txBody>
      </p:sp>
      <p:pic>
        <p:nvPicPr>
          <p:cNvPr id="2" name="图片 1"/>
          <p:cNvPicPr>
            <a:picLocks noChangeAspect="1"/>
          </p:cNvPicPr>
          <p:nvPr/>
        </p:nvPicPr>
        <p:blipFill>
          <a:blip r:embed="rId2"/>
          <a:srcRect t="4760" b="6188"/>
          <a:stretch>
            <a:fillRect/>
          </a:stretch>
        </p:blipFill>
        <p:spPr>
          <a:xfrm>
            <a:off x="7325360" y="845185"/>
            <a:ext cx="4210050" cy="50901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500"/>
                                        <p:tgtEl>
                                          <p:spTgt spid="8">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wipe(left)">
                                      <p:cBhvr>
                                        <p:cTn id="13" dur="500"/>
                                        <p:tgtEl>
                                          <p:spTgt spid="8">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wipe(left)">
                                      <p:cBhvr>
                                        <p:cTn id="16" dur="500"/>
                                        <p:tgtEl>
                                          <p:spTgt spid="8">
                                            <p:txEl>
                                              <p:pRg st="4" end="4"/>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776605" y="845820"/>
            <a:ext cx="10680065" cy="54648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665480" y="891540"/>
            <a:ext cx="10349230" cy="1201420"/>
          </a:xfrm>
          <a:prstGeom prst="rect">
            <a:avLst/>
          </a:prstGeom>
          <a:noFill/>
        </p:spPr>
        <p:txBody>
          <a:bodyPr wrap="square" rtlCol="0">
            <a:noAutofit/>
          </a:bodyPr>
          <a:p>
            <a:r>
              <a:rPr lang="zh-CN" altLang="en-US" sz="2800"/>
              <a:t>电动车常用的电流传感器有两种：</a:t>
            </a:r>
            <a:br>
              <a:rPr lang="zh-CN" altLang="en-US" sz="2800"/>
            </a:br>
            <a:r>
              <a:rPr lang="zh-CN" altLang="en-US" sz="2800"/>
              <a:t> </a:t>
            </a:r>
            <a:r>
              <a:rPr lang="en-US" altLang="zh-CN" sz="2800"/>
              <a:t>                    </a:t>
            </a:r>
            <a:r>
              <a:rPr lang="zh-CN" altLang="en-US" sz="2800"/>
              <a:t>分流电阻式</a:t>
            </a:r>
            <a:r>
              <a:rPr lang="en-US" altLang="zh-CN" sz="2800"/>
              <a:t>                                                  </a:t>
            </a:r>
            <a:r>
              <a:rPr lang="zh-CN" altLang="en-US" sz="2800"/>
              <a:t>霍尔式</a:t>
            </a:r>
            <a:endParaRPr lang="zh-CN" altLang="en-US" sz="2800"/>
          </a:p>
        </p:txBody>
      </p:sp>
      <p:pic>
        <p:nvPicPr>
          <p:cNvPr id="67586" name="内容占位符 3"/>
          <p:cNvPicPr>
            <a:picLocks noGrp="1" noChangeAspect="1"/>
          </p:cNvPicPr>
          <p:nvPr>
            <p:custDataLst>
              <p:tags r:id="rId2"/>
            </p:custDataLst>
          </p:nvPr>
        </p:nvPicPr>
        <p:blipFill>
          <a:blip r:embed="rId3"/>
          <a:srcRect r="60365" b="12309"/>
          <a:stretch>
            <a:fillRect/>
          </a:stretch>
        </p:blipFill>
        <p:spPr>
          <a:xfrm>
            <a:off x="6633845" y="1972945"/>
            <a:ext cx="4991735" cy="3927475"/>
          </a:xfrm>
          <a:prstGeom prst="rect">
            <a:avLst/>
          </a:prstGeom>
          <a:noFill/>
          <a:ln w="9525">
            <a:noFill/>
          </a:ln>
        </p:spPr>
      </p:pic>
      <p:pic>
        <p:nvPicPr>
          <p:cNvPr id="7" name="图片 6"/>
          <p:cNvPicPr>
            <a:picLocks noChangeAspect="1"/>
          </p:cNvPicPr>
          <p:nvPr/>
        </p:nvPicPr>
        <p:blipFill>
          <a:blip r:embed="rId4"/>
          <a:stretch>
            <a:fillRect/>
          </a:stretch>
        </p:blipFill>
        <p:spPr>
          <a:xfrm>
            <a:off x="665480" y="2092960"/>
            <a:ext cx="5798820" cy="36880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北方logo"/>
          <p:cNvPicPr>
            <a:picLocks noChangeAspect="1"/>
          </p:cNvPicPr>
          <p:nvPr/>
        </p:nvPicPr>
        <p:blipFill>
          <a:blip r:embed="rId1"/>
          <a:stretch>
            <a:fillRect/>
          </a:stretch>
        </p:blipFill>
        <p:spPr>
          <a:xfrm>
            <a:off x="387985" y="0"/>
            <a:ext cx="783590" cy="845185"/>
          </a:xfrm>
          <a:prstGeom prst="rect">
            <a:avLst/>
          </a:prstGeom>
        </p:spPr>
      </p:pic>
      <p:sp>
        <p:nvSpPr>
          <p:cNvPr id="4" name="文本框 3"/>
          <p:cNvSpPr txBox="1"/>
          <p:nvPr/>
        </p:nvSpPr>
        <p:spPr>
          <a:xfrm>
            <a:off x="6950710" y="172720"/>
            <a:ext cx="5087620" cy="650875"/>
          </a:xfrm>
          <a:prstGeom prst="rect">
            <a:avLst/>
          </a:prstGeom>
          <a:noFill/>
        </p:spPr>
        <p:txBody>
          <a:bodyPr wrap="square" rtlCol="0" anchor="t">
            <a:spAutoFit/>
          </a:bodyPr>
          <a:p>
            <a:pPr>
              <a:lnSpc>
                <a:spcPct val="130000"/>
              </a:lnSpc>
            </a:pPr>
            <a:r>
              <a:rPr lang="zh-CN" altLang="en-US" sz="2800" b="1" dirty="0" smtClean="0">
                <a:solidFill>
                  <a:srgbClr val="FF0000"/>
                </a:solidFill>
                <a:latin typeface="楷体" panose="02010609060101010101" charset="-122"/>
                <a:ea typeface="楷体" panose="02010609060101010101" charset="-122"/>
              </a:rPr>
              <a:t>新知改变生活  技高赢得未来</a:t>
            </a:r>
            <a:endParaRPr lang="zh-CN" altLang="en-US" sz="2800" b="1" dirty="0" smtClean="0">
              <a:solidFill>
                <a:srgbClr val="FF0000"/>
              </a:solidFill>
              <a:latin typeface="楷体" panose="02010609060101010101" charset="-122"/>
              <a:ea typeface="楷体" panose="02010609060101010101" charset="-122"/>
            </a:endParaRPr>
          </a:p>
        </p:txBody>
      </p:sp>
      <p:sp>
        <p:nvSpPr>
          <p:cNvPr id="3" name="文本框 2"/>
          <p:cNvSpPr txBox="1"/>
          <p:nvPr/>
        </p:nvSpPr>
        <p:spPr>
          <a:xfrm>
            <a:off x="9696450" y="6309995"/>
            <a:ext cx="2240280" cy="368300"/>
          </a:xfrm>
          <a:prstGeom prst="rect">
            <a:avLst/>
          </a:prstGeom>
          <a:noFill/>
        </p:spPr>
        <p:txBody>
          <a:bodyPr wrap="none" rtlCol="0" anchor="t">
            <a:spAutoFit/>
          </a:bodyPr>
          <a:p>
            <a:r>
              <a:rPr lang="zh-CN" altLang="en-US">
                <a:solidFill>
                  <a:schemeClr val="accent1"/>
                </a:solidFill>
                <a:effectLst>
                  <a:outerShdw blurRad="38100" dist="25400" dir="5400000" algn="ctr" rotWithShape="0">
                    <a:srgbClr val="6E747A">
                      <a:alpha val="43000"/>
                    </a:srgbClr>
                  </a:outerShdw>
                </a:effectLst>
                <a:latin typeface="+mj-ea"/>
                <a:ea typeface="+mj-ea"/>
              </a:rPr>
              <a:t>北方职业教育研究院</a:t>
            </a:r>
            <a:endParaRPr lang="zh-CN" altLang="en-US">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50190" y="748030"/>
            <a:ext cx="11704320" cy="755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605" y="1863725"/>
            <a:ext cx="2417445" cy="3131185"/>
          </a:xfrm>
          <a:prstGeom prst="rect">
            <a:avLst/>
          </a:prstGeom>
        </p:spPr>
      </p:pic>
      <p:sp>
        <p:nvSpPr>
          <p:cNvPr id="5" name="文本框 4"/>
          <p:cNvSpPr txBox="1"/>
          <p:nvPr/>
        </p:nvSpPr>
        <p:spPr>
          <a:xfrm>
            <a:off x="3188970" y="3068320"/>
            <a:ext cx="4064000" cy="922020"/>
          </a:xfrm>
          <a:prstGeom prst="rect">
            <a:avLst/>
          </a:prstGeom>
          <a:noFill/>
        </p:spPr>
        <p:txBody>
          <a:bodyPr wrap="square" rtlCol="0">
            <a:spAutoFit/>
          </a:bodyPr>
          <a:p>
            <a:r>
              <a:rPr lang="zh-CN" altLang="en-US" sz="5400"/>
              <a:t>二</a:t>
            </a:r>
            <a:endParaRPr lang="zh-CN" altLang="en-US" sz="5400"/>
          </a:p>
        </p:txBody>
      </p:sp>
      <p:sp>
        <p:nvSpPr>
          <p:cNvPr id="7" name="文本框 6"/>
          <p:cNvSpPr txBox="1"/>
          <p:nvPr/>
        </p:nvSpPr>
        <p:spPr>
          <a:xfrm>
            <a:off x="4578350" y="3241675"/>
            <a:ext cx="4784725" cy="913765"/>
          </a:xfrm>
          <a:prstGeom prst="rect">
            <a:avLst/>
          </a:prstGeom>
          <a:noFill/>
        </p:spPr>
        <p:txBody>
          <a:bodyPr wrap="square" rtlCol="0">
            <a:noAutofit/>
            <a:scene3d>
              <a:camera prst="orthographicFront"/>
              <a:lightRig rig="threePt" dir="t"/>
            </a:scene3d>
          </a:bodyPr>
          <a:p>
            <a:r>
              <a:rPr lang="zh-CN" altLang="en-US" sz="320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分流电阻式</a:t>
            </a:r>
            <a:r>
              <a:rPr lang="zh-CN" altLang="en-US" sz="320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电流</a:t>
            </a:r>
            <a:r>
              <a:rPr lang="zh-CN" altLang="en-US" sz="320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传感器</a:t>
            </a:r>
            <a:endParaRPr kumimoji="0" lang="zh-CN" altLang="en-US" sz="32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endParaRPr>
          </a:p>
          <a:p>
            <a:endParaRPr kumimoji="0" lang="zh-CN" altLang="en-US" sz="32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321.29559055118114,&quot;left&quot;:368.6714173228346,&quot;top&quot;:98.44228346456693,&quot;width&quot;:523.264251968503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PLACING_PICTURE_USER_VIEWPORT" val="{&quot;height&quot;:3672,&quot;width&quot;:9355}"/>
</p:tagLst>
</file>

<file path=ppt/tags/tag14.xml><?xml version="1.0" encoding="utf-8"?>
<p:tagLst xmlns:p="http://schemas.openxmlformats.org/presentationml/2006/main">
  <p:tag name="commondata" val="eyJoZGlkIjoiNjg3N2M0ZDhkZTQ1N2EzZmViZmMyMzNhYTQ4YzVjMTEifQ=="/>
</p:tagLst>
</file>

<file path=ppt/tags/tag2.xml><?xml version="1.0" encoding="utf-8"?>
<p:tagLst xmlns:p="http://schemas.openxmlformats.org/presentationml/2006/main">
  <p:tag name="KSO_WM_DIAGRAM_VIRTUALLY_FRAME" val="{&quot;height&quot;:321.29559055118114,&quot;left&quot;:368.6714173228346,&quot;top&quot;:98.44228346456693,&quot;width&quot;:523.2642519685039}"/>
</p:tagLst>
</file>

<file path=ppt/tags/tag3.xml><?xml version="1.0" encoding="utf-8"?>
<p:tagLst xmlns:p="http://schemas.openxmlformats.org/presentationml/2006/main">
  <p:tag name="KSO_WM_DIAGRAM_VIRTUALLY_FRAME" val="{&quot;height&quot;:321.29559055118114,&quot;left&quot;:368.6714173228346,&quot;top&quot;:98.44228346456693,&quot;width&quot;:523.2642519685039}"/>
</p:tagLst>
</file>

<file path=ppt/tags/tag4.xml><?xml version="1.0" encoding="utf-8"?>
<p:tagLst xmlns:p="http://schemas.openxmlformats.org/presentationml/2006/main">
  <p:tag name="KSO_WM_DIAGRAM_VIRTUALLY_FRAME" val="{&quot;height&quot;:321.29559055118114,&quot;left&quot;:368.6714173228346,&quot;top&quot;:98.44228346456693,&quot;width&quot;:523.2642519685039}"/>
</p:tagLst>
</file>

<file path=ppt/tags/tag5.xml><?xml version="1.0" encoding="utf-8"?>
<p:tagLst xmlns:p="http://schemas.openxmlformats.org/presentationml/2006/main">
  <p:tag name="KSO_WM_DIAGRAM_VIRTUALLY_FRAME" val="{&quot;height&quot;:321.29559055118114,&quot;left&quot;:368.6714173228346,&quot;top&quot;:98.44228346456693,&quot;width&quot;:523.2642519685039}"/>
</p:tagLst>
</file>

<file path=ppt/tags/tag6.xml><?xml version="1.0" encoding="utf-8"?>
<p:tagLst xmlns:p="http://schemas.openxmlformats.org/presentationml/2006/main">
  <p:tag name="KSO_WM_DIAGRAM_VIRTUALLY_FRAME" val="{&quot;height&quot;:321.29559055118114,&quot;left&quot;:368.6714173228346,&quot;top&quot;:98.44228346456693,&quot;width&quot;:523.2642519685039}"/>
</p:tagLst>
</file>

<file path=ppt/tags/tag7.xml><?xml version="1.0" encoding="utf-8"?>
<p:tagLst xmlns:p="http://schemas.openxmlformats.org/presentationml/2006/main">
  <p:tag name="KSO_WM_UNIT_PLACING_PICTURE_USER_VIEWPORT" val="{&quot;height&quot;:3672,&quot;width&quot;:9355}"/>
</p:tagLst>
</file>

<file path=ppt/tags/tag8.xml><?xml version="1.0" encoding="utf-8"?>
<p:tagLst xmlns:p="http://schemas.openxmlformats.org/presentationml/2006/main">
  <p:tag name="KSO_WM_UNIT_PLACING_PICTURE_USER_VIEWPORT" val="{&quot;height&quot;:3672,&quot;width&quot;:9355}"/>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1951</Words>
  <Application>WPS 演示</Application>
  <PresentationFormat>宽屏</PresentationFormat>
  <Paragraphs>300</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楷体</vt:lpstr>
      <vt:lpstr>Arial</vt:lpstr>
      <vt:lpstr>微软雅黑</vt:lpstr>
      <vt:lpstr>Impact</vt:lpstr>
      <vt:lpstr>等线</vt:lpstr>
      <vt:lpstr>Calibri</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赵岩</dc:creator>
  <cp:lastModifiedBy>赵岩</cp:lastModifiedBy>
  <cp:revision>9</cp:revision>
  <dcterms:created xsi:type="dcterms:W3CDTF">2023-08-09T12:44:00Z</dcterms:created>
  <dcterms:modified xsi:type="dcterms:W3CDTF">2024-03-18T02:08:54Z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2052-12.1.0.16388</vt:lpwstr>
  </property>
</Properties>
</file>