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9" r:id="rId3"/>
    <p:sldId id="277" r:id="rId4"/>
    <p:sldId id="280" r:id="rId5"/>
    <p:sldId id="257" r:id="rId6"/>
    <p:sldId id="270" r:id="rId7"/>
    <p:sldId id="258" r:id="rId8"/>
    <p:sldId id="261" r:id="rId9"/>
    <p:sldId id="262" r:id="rId10"/>
    <p:sldId id="263" r:id="rId11"/>
    <p:sldId id="301" r:id="rId12"/>
    <p:sldId id="302" r:id="rId13"/>
    <p:sldId id="266" r:id="rId14"/>
    <p:sldId id="265" r:id="rId15"/>
    <p:sldId id="264" r:id="rId16"/>
    <p:sldId id="269" r:id="rId17"/>
    <p:sldId id="283" r:id="rId18"/>
    <p:sldId id="268" r:id="rId19"/>
    <p:sldId id="274" r:id="rId20"/>
    <p:sldId id="275" r:id="rId21"/>
    <p:sldId id="282" r:id="rId22"/>
    <p:sldId id="303" r:id="rId23"/>
    <p:sldId id="304" r:id="rId24"/>
    <p:sldId id="305" r:id="rId25"/>
    <p:sldId id="306" r:id="rId2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6364" autoAdjust="0"/>
  </p:normalViewPr>
  <p:slideViewPr>
    <p:cSldViewPr snapToGrid="0">
      <p:cViewPr varScale="1">
        <p:scale>
          <a:sx n="63" d="100"/>
          <a:sy n="63" d="100"/>
        </p:scale>
        <p:origin x="99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64B06-58FA-4926-99A7-9DCFCFE4A071}" type="datetimeFigureOut">
              <a:rPr lang="zh-CN" altLang="en-US" smtClean="0"/>
              <a:t>2024/3/13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8A1C1-EB2F-4340-871F-0A58B7A3A3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98488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64B06-58FA-4926-99A7-9DCFCFE4A071}" type="datetimeFigureOut">
              <a:rPr lang="zh-CN" altLang="en-US" smtClean="0"/>
              <a:t>2024/3/13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8A1C1-EB2F-4340-871F-0A58B7A3A3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042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64B06-58FA-4926-99A7-9DCFCFE4A071}" type="datetimeFigureOut">
              <a:rPr lang="zh-CN" altLang="en-US" smtClean="0"/>
              <a:t>2024/3/13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8A1C1-EB2F-4340-871F-0A58B7A3A3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74083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64B06-58FA-4926-99A7-9DCFCFE4A071}" type="datetimeFigureOut">
              <a:rPr lang="zh-CN" altLang="en-US" smtClean="0"/>
              <a:t>2024/3/13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8A1C1-EB2F-4340-871F-0A58B7A3A3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96181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64B06-58FA-4926-99A7-9DCFCFE4A071}" type="datetimeFigureOut">
              <a:rPr lang="zh-CN" altLang="en-US" smtClean="0"/>
              <a:t>2024/3/13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8A1C1-EB2F-4340-871F-0A58B7A3A3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49173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64B06-58FA-4926-99A7-9DCFCFE4A071}" type="datetimeFigureOut">
              <a:rPr lang="zh-CN" altLang="en-US" smtClean="0"/>
              <a:t>2024/3/13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8A1C1-EB2F-4340-871F-0A58B7A3A3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05828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64B06-58FA-4926-99A7-9DCFCFE4A071}" type="datetimeFigureOut">
              <a:rPr lang="zh-CN" altLang="en-US" smtClean="0"/>
              <a:t>2024/3/13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8A1C1-EB2F-4340-871F-0A58B7A3A3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704045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64B06-58FA-4926-99A7-9DCFCFE4A071}" type="datetimeFigureOut">
              <a:rPr lang="zh-CN" altLang="en-US" smtClean="0"/>
              <a:t>2024/3/13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8A1C1-EB2F-4340-871F-0A58B7A3A3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18969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64B06-58FA-4926-99A7-9DCFCFE4A071}" type="datetimeFigureOut">
              <a:rPr lang="zh-CN" altLang="en-US" smtClean="0"/>
              <a:t>2024/3/13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8A1C1-EB2F-4340-871F-0A58B7A3A3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16662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64B06-58FA-4926-99A7-9DCFCFE4A071}" type="datetimeFigureOut">
              <a:rPr lang="zh-CN" altLang="en-US" smtClean="0"/>
              <a:t>2024/3/13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8A1C1-EB2F-4340-871F-0A58B7A3A3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6225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64B06-58FA-4926-99A7-9DCFCFE4A071}" type="datetimeFigureOut">
              <a:rPr lang="zh-CN" altLang="en-US" smtClean="0"/>
              <a:t>2024/3/13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8A1C1-EB2F-4340-871F-0A58B7A3A3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58961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464B06-58FA-4926-99A7-9DCFCFE4A071}" type="datetimeFigureOut">
              <a:rPr lang="zh-CN" altLang="en-US" smtClean="0"/>
              <a:t>2024/3/13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B8A1C1-EB2F-4340-871F-0A58B7A3A3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4733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b="1" dirty="0" smtClean="0"/>
              <a:t>电动汽车构造</a:t>
            </a:r>
            <a:endParaRPr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val="2424715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355" y="0"/>
            <a:ext cx="10307290" cy="685800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942355" y="2310745"/>
            <a:ext cx="800219" cy="111825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4000" b="1" dirty="0"/>
              <a:t>车身</a:t>
            </a:r>
          </a:p>
        </p:txBody>
      </p:sp>
    </p:spTree>
    <p:extLst>
      <p:ext uri="{BB962C8B-B14F-4D97-AF65-F5344CB8AC3E}">
        <p14:creationId xmlns:p14="http://schemas.microsoft.com/office/powerpoint/2010/main" val="3093055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489330" y="1348078"/>
            <a:ext cx="2509055" cy="386008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b="1" dirty="0" smtClean="0">
                <a:solidFill>
                  <a:srgbClr val="FF0000"/>
                </a:solidFill>
              </a:rPr>
              <a:t>发动机</a:t>
            </a:r>
            <a:endParaRPr lang="zh-CN" altLang="en-US" sz="3200" b="1" dirty="0">
              <a:solidFill>
                <a:srgbClr val="FF0000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1743856" y="1956163"/>
            <a:ext cx="2509055" cy="386008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b="1" dirty="0" smtClean="0">
                <a:solidFill>
                  <a:srgbClr val="FF0000"/>
                </a:solidFill>
              </a:rPr>
              <a:t>传动系</a:t>
            </a:r>
            <a:endParaRPr lang="zh-CN" altLang="en-US" sz="3200" b="1" dirty="0">
              <a:solidFill>
                <a:srgbClr val="FF0000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3994798" y="3103499"/>
            <a:ext cx="2509055" cy="386008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b="1" dirty="0" smtClean="0">
                <a:solidFill>
                  <a:srgbClr val="FF0000"/>
                </a:solidFill>
              </a:rPr>
              <a:t>行驶系</a:t>
            </a:r>
            <a:endParaRPr lang="zh-CN" altLang="en-US" sz="3200" b="1" dirty="0">
              <a:solidFill>
                <a:srgbClr val="FF0000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5061163" y="3711584"/>
            <a:ext cx="2509055" cy="386008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b="1" dirty="0" smtClean="0">
                <a:solidFill>
                  <a:srgbClr val="FF0000"/>
                </a:solidFill>
              </a:rPr>
              <a:t>转向系</a:t>
            </a:r>
            <a:endParaRPr lang="zh-CN" altLang="en-US" sz="3200" b="1" dirty="0">
              <a:solidFill>
                <a:srgbClr val="FF000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998384" y="2495414"/>
            <a:ext cx="2509055" cy="386008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b="1" dirty="0" smtClean="0">
                <a:solidFill>
                  <a:srgbClr val="FF0000"/>
                </a:solidFill>
              </a:rPr>
              <a:t>制动系</a:t>
            </a:r>
            <a:endParaRPr lang="zh-CN" altLang="en-US" sz="3200" b="1" dirty="0">
              <a:solidFill>
                <a:srgbClr val="FF0000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315691" y="4319438"/>
            <a:ext cx="2509055" cy="386008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b="1" dirty="0" smtClean="0">
                <a:solidFill>
                  <a:srgbClr val="FF0000"/>
                </a:solidFill>
              </a:rPr>
              <a:t>空调</a:t>
            </a:r>
            <a:endParaRPr lang="zh-CN" altLang="en-US" sz="3200" b="1" dirty="0">
              <a:solidFill>
                <a:srgbClr val="FF0000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7570219" y="4927523"/>
            <a:ext cx="2509055" cy="386008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b="1" dirty="0" smtClean="0">
                <a:solidFill>
                  <a:srgbClr val="FF0000"/>
                </a:solidFill>
              </a:rPr>
              <a:t>其他电器</a:t>
            </a:r>
            <a:endParaRPr lang="zh-CN" altLang="en-US" sz="3200" b="1" dirty="0">
              <a:solidFill>
                <a:srgbClr val="FF0000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9012906" y="5535608"/>
            <a:ext cx="2509055" cy="386008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b="1" dirty="0" smtClean="0">
                <a:solidFill>
                  <a:srgbClr val="FF0000"/>
                </a:solidFill>
              </a:rPr>
              <a:t>汽车车身</a:t>
            </a:r>
            <a:endParaRPr lang="zh-CN" altLang="en-US" sz="3200" b="1" dirty="0">
              <a:solidFill>
                <a:srgbClr val="FF0000"/>
              </a:solidFill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628850" y="484016"/>
            <a:ext cx="3624061" cy="642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575" b="1" dirty="0">
                <a:latin typeface="黑体" panose="02010609060101010101" charset="-122"/>
                <a:ea typeface="黑体" panose="02010609060101010101" charset="-122"/>
              </a:rPr>
              <a:t>内燃机</a:t>
            </a:r>
            <a:r>
              <a:rPr lang="zh-CN" altLang="en-US" sz="3575" b="1" dirty="0" smtClean="0">
                <a:latin typeface="黑体" panose="02010609060101010101" charset="-122"/>
                <a:ea typeface="黑体" panose="02010609060101010101" charset="-122"/>
              </a:rPr>
              <a:t>汽车构造</a:t>
            </a:r>
            <a:endParaRPr lang="zh-CN" altLang="en-US" sz="3575" b="1" dirty="0">
              <a:latin typeface="黑体" panose="02010609060101010101" charset="-122"/>
              <a:ea typeface="黑体" panose="02010609060101010101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2955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dirty="0" smtClean="0"/>
              <a:t>电动汽车构造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59512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5552" y="0"/>
            <a:ext cx="10996448" cy="685800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395333" y="1399309"/>
            <a:ext cx="800219" cy="368306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4000" b="1" dirty="0" smtClean="0"/>
              <a:t>新能源驱动系统</a:t>
            </a:r>
            <a:endParaRPr lang="zh-CN" alt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1504053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4782"/>
            <a:ext cx="6503324" cy="4516197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9293" y="1163779"/>
            <a:ext cx="6152707" cy="4267200"/>
          </a:xfrm>
          <a:prstGeom prst="rect">
            <a:avLst/>
          </a:prstGeom>
        </p:spPr>
      </p:pic>
      <p:sp>
        <p:nvSpPr>
          <p:cNvPr id="6" name="右箭头 5"/>
          <p:cNvSpPr/>
          <p:nvPr/>
        </p:nvSpPr>
        <p:spPr>
          <a:xfrm>
            <a:off x="4681547" y="2479962"/>
            <a:ext cx="1357746" cy="817417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6517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82" y="0"/>
            <a:ext cx="8728364" cy="490970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09" y="3279253"/>
            <a:ext cx="4627887" cy="320336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900545" y="3616036"/>
            <a:ext cx="12105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b="1" dirty="0" smtClean="0"/>
              <a:t>电池</a:t>
            </a:r>
            <a:endParaRPr lang="zh-CN" altLang="en-US" sz="4000" b="1" dirty="0"/>
          </a:p>
        </p:txBody>
      </p:sp>
      <p:sp>
        <p:nvSpPr>
          <p:cNvPr id="6" name="文本框 5"/>
          <p:cNvSpPr txBox="1"/>
          <p:nvPr/>
        </p:nvSpPr>
        <p:spPr>
          <a:xfrm>
            <a:off x="7010400" y="5611091"/>
            <a:ext cx="12105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b="1" dirty="0" smtClean="0"/>
              <a:t>油箱</a:t>
            </a:r>
            <a:endParaRPr lang="zh-CN" alt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3300761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025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765" y="1151231"/>
            <a:ext cx="5957455" cy="478823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4548" y="1360463"/>
            <a:ext cx="5541815" cy="4156361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2133599" y="600584"/>
            <a:ext cx="108715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b="1" dirty="0" smtClean="0"/>
              <a:t>PTC</a:t>
            </a:r>
            <a:endParaRPr lang="zh-CN" altLang="en-US" sz="4000" b="1" dirty="0"/>
          </a:p>
        </p:txBody>
      </p:sp>
      <p:sp>
        <p:nvSpPr>
          <p:cNvPr id="6" name="文本框 5"/>
          <p:cNvSpPr txBox="1"/>
          <p:nvPr/>
        </p:nvSpPr>
        <p:spPr>
          <a:xfrm>
            <a:off x="7727701" y="600584"/>
            <a:ext cx="27494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b="1" dirty="0"/>
              <a:t>电动压缩机</a:t>
            </a:r>
          </a:p>
        </p:txBody>
      </p:sp>
    </p:spTree>
    <p:extLst>
      <p:ext uri="{BB962C8B-B14F-4D97-AF65-F5344CB8AC3E}">
        <p14:creationId xmlns:p14="http://schemas.microsoft.com/office/powerpoint/2010/main" val="2228883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218" y="1731817"/>
            <a:ext cx="5264727" cy="394854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6506" y="1212923"/>
            <a:ext cx="5139679" cy="4308764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705825" y="665017"/>
            <a:ext cx="511550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b="1" dirty="0" smtClean="0"/>
              <a:t>DCDC</a:t>
            </a:r>
            <a:r>
              <a:rPr lang="zh-CN" altLang="en-US" sz="4000" b="1" dirty="0" smtClean="0"/>
              <a:t>直流直流转换器</a:t>
            </a:r>
            <a:endParaRPr lang="zh-CN" altLang="en-US" sz="4000" b="1" dirty="0"/>
          </a:p>
        </p:txBody>
      </p:sp>
      <p:sp>
        <p:nvSpPr>
          <p:cNvPr id="6" name="文本框 5"/>
          <p:cNvSpPr txBox="1"/>
          <p:nvPr/>
        </p:nvSpPr>
        <p:spPr>
          <a:xfrm>
            <a:off x="7675418" y="665017"/>
            <a:ext cx="17235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b="1" dirty="0" smtClean="0"/>
              <a:t>发电机</a:t>
            </a:r>
            <a:endParaRPr lang="zh-CN" alt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3680557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6108" y="3120329"/>
            <a:ext cx="5308859" cy="373767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5114" y="0"/>
            <a:ext cx="5610845" cy="37332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9456" y="2867891"/>
            <a:ext cx="4670855" cy="3491346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8322535" y="3905678"/>
            <a:ext cx="32624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b="1" dirty="0"/>
              <a:t>制动行驶转向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6871855" y="852279"/>
            <a:ext cx="12105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b="1" dirty="0" smtClean="0"/>
              <a:t>车身</a:t>
            </a:r>
            <a:endParaRPr lang="zh-CN" altLang="en-US" sz="4000" b="1" dirty="0"/>
          </a:p>
        </p:txBody>
      </p:sp>
      <p:sp>
        <p:nvSpPr>
          <p:cNvPr id="8" name="文本框 7"/>
          <p:cNvSpPr txBox="1"/>
          <p:nvPr/>
        </p:nvSpPr>
        <p:spPr>
          <a:xfrm>
            <a:off x="1353343" y="1560165"/>
            <a:ext cx="22365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b="1" dirty="0" smtClean="0"/>
              <a:t>车身电器</a:t>
            </a:r>
            <a:endParaRPr lang="zh-CN" alt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1207199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文本框 20"/>
          <p:cNvSpPr txBox="1"/>
          <p:nvPr/>
        </p:nvSpPr>
        <p:spPr>
          <a:xfrm>
            <a:off x="2956413" y="2487749"/>
            <a:ext cx="620144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600" b="1" dirty="0" smtClean="0">
                <a:latin typeface="黑体" panose="02010609060101010101" charset="-122"/>
                <a:ea typeface="黑体" panose="02010609060101010101" charset="-122"/>
              </a:rPr>
              <a:t>回顾内燃机</a:t>
            </a:r>
            <a:r>
              <a:rPr lang="zh-CN" altLang="en-US" sz="6600" b="1" dirty="0">
                <a:latin typeface="黑体" panose="02010609060101010101" charset="-122"/>
                <a:ea typeface="黑体" panose="02010609060101010101" charset="-122"/>
              </a:rPr>
              <a:t>汽车</a:t>
            </a:r>
          </a:p>
        </p:txBody>
      </p:sp>
    </p:spTree>
    <p:extLst>
      <p:ext uri="{BB962C8B-B14F-4D97-AF65-F5344CB8AC3E}">
        <p14:creationId xmlns:p14="http://schemas.microsoft.com/office/powerpoint/2010/main" val="1891049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圆角矩形 5"/>
          <p:cNvSpPr/>
          <p:nvPr/>
        </p:nvSpPr>
        <p:spPr>
          <a:xfrm>
            <a:off x="561660" y="595736"/>
            <a:ext cx="3280890" cy="5805525"/>
          </a:xfrm>
          <a:prstGeom prst="roundRect">
            <a:avLst>
              <a:gd name="adj" fmla="val 5671"/>
            </a:avLst>
          </a:prstGeom>
          <a:solidFill>
            <a:schemeClr val="bg2">
              <a:lumMod val="75000"/>
            </a:schemeClr>
          </a:solidFill>
          <a:ln w="53975" cap="sq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10"/>
          </a:p>
        </p:txBody>
      </p:sp>
      <p:cxnSp>
        <p:nvCxnSpPr>
          <p:cNvPr id="7" name="直接连接符 6"/>
          <p:cNvCxnSpPr/>
          <p:nvPr/>
        </p:nvCxnSpPr>
        <p:spPr>
          <a:xfrm>
            <a:off x="6555540" y="2070803"/>
            <a:ext cx="2278412" cy="10779"/>
          </a:xfrm>
          <a:prstGeom prst="line">
            <a:avLst/>
          </a:prstGeom>
          <a:ln w="3492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圆角矩形 7"/>
          <p:cNvSpPr/>
          <p:nvPr/>
        </p:nvSpPr>
        <p:spPr>
          <a:xfrm>
            <a:off x="755688" y="1460352"/>
            <a:ext cx="2959212" cy="1286713"/>
          </a:xfrm>
          <a:prstGeom prst="roundRect">
            <a:avLst>
              <a:gd name="adj" fmla="val 1274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10"/>
          </a:p>
        </p:txBody>
      </p:sp>
      <p:sp>
        <p:nvSpPr>
          <p:cNvPr id="9" name="矩形 8"/>
          <p:cNvSpPr/>
          <p:nvPr/>
        </p:nvSpPr>
        <p:spPr>
          <a:xfrm>
            <a:off x="960386" y="1670173"/>
            <a:ext cx="2509055" cy="386008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785" b="1" dirty="0" smtClean="0">
                <a:solidFill>
                  <a:srgbClr val="FF0000"/>
                </a:solidFill>
              </a:rPr>
              <a:t>发动机</a:t>
            </a:r>
            <a:endParaRPr lang="zh-CN" altLang="en-US" sz="1785" b="1" dirty="0">
              <a:solidFill>
                <a:srgbClr val="FF000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947337" y="2221501"/>
            <a:ext cx="2509055" cy="386008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785" b="1" dirty="0" smtClean="0">
                <a:solidFill>
                  <a:srgbClr val="FF0000"/>
                </a:solidFill>
              </a:rPr>
              <a:t>传动系</a:t>
            </a:r>
            <a:endParaRPr lang="zh-CN" altLang="en-US" sz="1785" b="1" dirty="0">
              <a:solidFill>
                <a:srgbClr val="FF0000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960652" y="3505645"/>
            <a:ext cx="2509055" cy="386008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785" b="1" dirty="0" smtClean="0">
                <a:solidFill>
                  <a:srgbClr val="FF0000"/>
                </a:solidFill>
              </a:rPr>
              <a:t>行驶系</a:t>
            </a:r>
            <a:endParaRPr lang="zh-CN" altLang="en-US" sz="1785" b="1" dirty="0">
              <a:solidFill>
                <a:srgbClr val="FF0000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947604" y="4030595"/>
            <a:ext cx="2509055" cy="386008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785" b="1" dirty="0" smtClean="0">
                <a:solidFill>
                  <a:srgbClr val="FF0000"/>
                </a:solidFill>
              </a:rPr>
              <a:t>转向系</a:t>
            </a:r>
            <a:endParaRPr lang="zh-CN" altLang="en-US" sz="1785" b="1" dirty="0">
              <a:solidFill>
                <a:srgbClr val="FF0000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960571" y="2945392"/>
            <a:ext cx="2509055" cy="386008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785" b="1" dirty="0" smtClean="0">
                <a:solidFill>
                  <a:srgbClr val="FF0000"/>
                </a:solidFill>
              </a:rPr>
              <a:t>制动系</a:t>
            </a:r>
            <a:endParaRPr lang="zh-CN" altLang="en-US" sz="1785" b="1" dirty="0">
              <a:solidFill>
                <a:srgbClr val="FF0000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947604" y="4511907"/>
            <a:ext cx="2509055" cy="386008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785" b="1" dirty="0" smtClean="0">
                <a:solidFill>
                  <a:srgbClr val="FF0000"/>
                </a:solidFill>
              </a:rPr>
              <a:t>空调</a:t>
            </a:r>
            <a:endParaRPr lang="zh-CN" altLang="en-US" sz="1785" b="1" dirty="0">
              <a:solidFill>
                <a:srgbClr val="FF0000"/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947604" y="5231051"/>
            <a:ext cx="2509055" cy="386008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785" b="1" dirty="0" smtClean="0">
                <a:solidFill>
                  <a:srgbClr val="FF0000"/>
                </a:solidFill>
              </a:rPr>
              <a:t>其他电器</a:t>
            </a:r>
            <a:endParaRPr lang="zh-CN" altLang="en-US" sz="1785" b="1" dirty="0">
              <a:solidFill>
                <a:srgbClr val="FF0000"/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947604" y="5920959"/>
            <a:ext cx="2509055" cy="386008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785" b="1" dirty="0" smtClean="0">
                <a:solidFill>
                  <a:srgbClr val="FF0000"/>
                </a:solidFill>
              </a:rPr>
              <a:t>汽车车身</a:t>
            </a:r>
            <a:endParaRPr lang="zh-CN" altLang="en-US" sz="1785" b="1" dirty="0">
              <a:solidFill>
                <a:srgbClr val="FF0000"/>
              </a:solidFill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4968141" y="1544885"/>
            <a:ext cx="2509317" cy="1062616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785" b="1" dirty="0" smtClean="0">
                <a:solidFill>
                  <a:srgbClr val="FF0000"/>
                </a:solidFill>
              </a:rPr>
              <a:t>高压电池</a:t>
            </a:r>
          </a:p>
          <a:p>
            <a:pPr algn="ctr"/>
            <a:r>
              <a:rPr lang="zh-CN" altLang="en-US" sz="1785" b="1" dirty="0" smtClean="0">
                <a:solidFill>
                  <a:srgbClr val="FF0000"/>
                </a:solidFill>
              </a:rPr>
              <a:t>电动机及专用传动系</a:t>
            </a:r>
            <a:endParaRPr lang="zh-CN" altLang="en-US" sz="1785" b="1" dirty="0">
              <a:solidFill>
                <a:srgbClr val="FF0000"/>
              </a:solidFill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4590864" y="2863368"/>
            <a:ext cx="1968648" cy="560526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785" b="1" dirty="0" smtClean="0">
                <a:solidFill>
                  <a:srgbClr val="FF0000"/>
                </a:solidFill>
              </a:rPr>
              <a:t>增加电子真空泵</a:t>
            </a:r>
          </a:p>
          <a:p>
            <a:pPr algn="ctr"/>
            <a:r>
              <a:rPr lang="zh-CN" altLang="en-US" sz="1785" b="1" dirty="0">
                <a:solidFill>
                  <a:srgbClr val="FF0000"/>
                </a:solidFill>
              </a:rPr>
              <a:t>及能量回收控制</a:t>
            </a:r>
          </a:p>
        </p:txBody>
      </p:sp>
      <p:cxnSp>
        <p:nvCxnSpPr>
          <p:cNvPr id="19" name="直接箭头连接符 18"/>
          <p:cNvCxnSpPr>
            <a:stCxn id="13" idx="3"/>
            <a:endCxn id="18" idx="1"/>
          </p:cNvCxnSpPr>
          <p:nvPr/>
        </p:nvCxnSpPr>
        <p:spPr>
          <a:xfrm>
            <a:off x="3469813" y="3138525"/>
            <a:ext cx="1121051" cy="5106"/>
          </a:xfrm>
          <a:prstGeom prst="straightConnector1">
            <a:avLst/>
          </a:prstGeom>
          <a:ln w="28575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矩形 19"/>
          <p:cNvSpPr/>
          <p:nvPr/>
        </p:nvSpPr>
        <p:spPr>
          <a:xfrm>
            <a:off x="4590864" y="4416161"/>
            <a:ext cx="1941416" cy="65527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785" b="1" dirty="0" smtClean="0">
                <a:solidFill>
                  <a:srgbClr val="FF0000"/>
                </a:solidFill>
              </a:rPr>
              <a:t>增加</a:t>
            </a:r>
            <a:r>
              <a:rPr lang="en-US" altLang="zh-CN" sz="1785" b="1" dirty="0" smtClean="0">
                <a:solidFill>
                  <a:srgbClr val="FF0000"/>
                </a:solidFill>
              </a:rPr>
              <a:t>PTC</a:t>
            </a:r>
            <a:r>
              <a:rPr lang="zh-CN" altLang="en-US" sz="1785" b="1" dirty="0" smtClean="0">
                <a:solidFill>
                  <a:srgbClr val="FF0000"/>
                </a:solidFill>
              </a:rPr>
              <a:t>制热</a:t>
            </a:r>
          </a:p>
          <a:p>
            <a:pPr algn="ctr"/>
            <a:r>
              <a:rPr lang="zh-CN" altLang="en-US" sz="1785" b="1" dirty="0" smtClean="0">
                <a:solidFill>
                  <a:srgbClr val="FF0000"/>
                </a:solidFill>
              </a:rPr>
              <a:t>更改电动压缩机</a:t>
            </a:r>
            <a:endParaRPr lang="zh-CN" altLang="en-US" sz="1785" b="1" dirty="0">
              <a:solidFill>
                <a:srgbClr val="FF0000"/>
              </a:solidFill>
            </a:endParaRPr>
          </a:p>
        </p:txBody>
      </p:sp>
      <p:sp>
        <p:nvSpPr>
          <p:cNvPr id="21" name="右箭头 20"/>
          <p:cNvSpPr/>
          <p:nvPr/>
        </p:nvSpPr>
        <p:spPr>
          <a:xfrm>
            <a:off x="3869215" y="1670266"/>
            <a:ext cx="1064318" cy="707465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145" b="1">
                <a:solidFill>
                  <a:srgbClr val="FF0000"/>
                </a:solidFill>
              </a:rPr>
              <a:t>替代</a:t>
            </a:r>
          </a:p>
        </p:txBody>
      </p:sp>
      <p:cxnSp>
        <p:nvCxnSpPr>
          <p:cNvPr id="22" name="直接连接符 21"/>
          <p:cNvCxnSpPr/>
          <p:nvPr/>
        </p:nvCxnSpPr>
        <p:spPr>
          <a:xfrm>
            <a:off x="3469813" y="3233837"/>
            <a:ext cx="824903" cy="2269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箭头连接符 22"/>
          <p:cNvCxnSpPr/>
          <p:nvPr/>
        </p:nvCxnSpPr>
        <p:spPr>
          <a:xfrm>
            <a:off x="3432936" y="4704933"/>
            <a:ext cx="1093819" cy="0"/>
          </a:xfrm>
          <a:prstGeom prst="straightConnector1">
            <a:avLst/>
          </a:prstGeom>
          <a:ln w="28575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/>
        </p:nvCxnSpPr>
        <p:spPr>
          <a:xfrm>
            <a:off x="3456764" y="3697349"/>
            <a:ext cx="824903" cy="2269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>
            <a:off x="3456764" y="4222132"/>
            <a:ext cx="824903" cy="2269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/>
        </p:nvCxnSpPr>
        <p:spPr>
          <a:xfrm>
            <a:off x="3456764" y="4576149"/>
            <a:ext cx="824903" cy="2269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/>
        </p:nvCxnSpPr>
        <p:spPr>
          <a:xfrm>
            <a:off x="3469813" y="5294960"/>
            <a:ext cx="824903" cy="2269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/>
        </p:nvCxnSpPr>
        <p:spPr>
          <a:xfrm>
            <a:off x="3469813" y="6168654"/>
            <a:ext cx="4620365" cy="18155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/>
          <p:nvPr/>
        </p:nvCxnSpPr>
        <p:spPr>
          <a:xfrm>
            <a:off x="4294716" y="3235539"/>
            <a:ext cx="0" cy="2959780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/>
          <p:cNvCxnSpPr/>
          <p:nvPr/>
        </p:nvCxnSpPr>
        <p:spPr>
          <a:xfrm>
            <a:off x="8090178" y="5680747"/>
            <a:ext cx="0" cy="514572"/>
          </a:xfrm>
          <a:prstGeom prst="line">
            <a:avLst/>
          </a:prstGeom>
          <a:solidFill>
            <a:srgbClr val="92D050"/>
          </a:solidFill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/>
          <p:cNvCxnSpPr/>
          <p:nvPr/>
        </p:nvCxnSpPr>
        <p:spPr>
          <a:xfrm>
            <a:off x="6519798" y="4704933"/>
            <a:ext cx="2278412" cy="10779"/>
          </a:xfrm>
          <a:prstGeom prst="line">
            <a:avLst/>
          </a:prstGeom>
          <a:ln w="3492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/>
          <p:cNvCxnSpPr/>
          <p:nvPr/>
        </p:nvCxnSpPr>
        <p:spPr>
          <a:xfrm flipV="1">
            <a:off x="6519798" y="5294393"/>
            <a:ext cx="2278412" cy="2837"/>
          </a:xfrm>
          <a:prstGeom prst="line">
            <a:avLst/>
          </a:prstGeom>
          <a:ln w="3492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32"/>
          <p:cNvCxnSpPr/>
          <p:nvPr/>
        </p:nvCxnSpPr>
        <p:spPr>
          <a:xfrm>
            <a:off x="8090178" y="5680180"/>
            <a:ext cx="772141" cy="0"/>
          </a:xfrm>
          <a:prstGeom prst="line">
            <a:avLst/>
          </a:prstGeom>
          <a:ln w="349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3"/>
          <p:cNvCxnSpPr/>
          <p:nvPr/>
        </p:nvCxnSpPr>
        <p:spPr>
          <a:xfrm>
            <a:off x="6555540" y="3138525"/>
            <a:ext cx="2278412" cy="10779"/>
          </a:xfrm>
          <a:prstGeom prst="line">
            <a:avLst/>
          </a:prstGeom>
          <a:ln w="3492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矩形 34"/>
          <p:cNvSpPr/>
          <p:nvPr/>
        </p:nvSpPr>
        <p:spPr>
          <a:xfrm>
            <a:off x="5084033" y="5801221"/>
            <a:ext cx="2509055" cy="386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785" b="1" dirty="0" smtClean="0">
                <a:solidFill>
                  <a:schemeClr val="tx1"/>
                </a:solidFill>
              </a:rPr>
              <a:t>内燃机汽车零部件</a:t>
            </a:r>
          </a:p>
        </p:txBody>
      </p:sp>
      <p:sp>
        <p:nvSpPr>
          <p:cNvPr id="36" name="圆角矩形 35"/>
          <p:cNvSpPr/>
          <p:nvPr/>
        </p:nvSpPr>
        <p:spPr>
          <a:xfrm>
            <a:off x="8833952" y="645094"/>
            <a:ext cx="3280890" cy="5805525"/>
          </a:xfrm>
          <a:prstGeom prst="roundRect">
            <a:avLst>
              <a:gd name="adj" fmla="val 5671"/>
            </a:avLst>
          </a:prstGeom>
          <a:solidFill>
            <a:srgbClr val="00B050"/>
          </a:solidFill>
          <a:ln w="53975" cap="sq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93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纯电动汽车</a:t>
            </a:r>
          </a:p>
        </p:txBody>
      </p:sp>
      <p:sp>
        <p:nvSpPr>
          <p:cNvPr id="37" name="文本框 36"/>
          <p:cNvSpPr txBox="1"/>
          <p:nvPr/>
        </p:nvSpPr>
        <p:spPr>
          <a:xfrm>
            <a:off x="878232" y="645094"/>
            <a:ext cx="2842909" cy="641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575" b="1" dirty="0">
                <a:latin typeface="黑体" panose="02010609060101010101" charset="-122"/>
                <a:ea typeface="黑体" panose="02010609060101010101" charset="-122"/>
              </a:rPr>
              <a:t>内燃机汽车</a:t>
            </a:r>
          </a:p>
        </p:txBody>
      </p:sp>
      <p:sp>
        <p:nvSpPr>
          <p:cNvPr id="38" name="矩形 37"/>
          <p:cNvSpPr/>
          <p:nvPr/>
        </p:nvSpPr>
        <p:spPr>
          <a:xfrm>
            <a:off x="4551150" y="5182628"/>
            <a:ext cx="1968648" cy="56222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785" b="1" dirty="0" smtClean="0">
                <a:solidFill>
                  <a:srgbClr val="FF0000"/>
                </a:solidFill>
              </a:rPr>
              <a:t>增加</a:t>
            </a:r>
            <a:r>
              <a:rPr lang="en-US" altLang="zh-CN" sz="1785" b="1" dirty="0" smtClean="0">
                <a:solidFill>
                  <a:srgbClr val="FF0000"/>
                </a:solidFill>
              </a:rPr>
              <a:t>DC=DC</a:t>
            </a:r>
            <a:r>
              <a:rPr lang="zh-CN" altLang="en-US" sz="1785" b="1" dirty="0" smtClean="0">
                <a:solidFill>
                  <a:srgbClr val="FF0000"/>
                </a:solidFill>
              </a:rPr>
              <a:t>转换</a:t>
            </a:r>
            <a:endParaRPr lang="zh-CN" altLang="en-US" sz="1785" b="1" dirty="0">
              <a:solidFill>
                <a:srgbClr val="FF0000"/>
              </a:solidFill>
            </a:endParaRPr>
          </a:p>
        </p:txBody>
      </p:sp>
      <p:cxnSp>
        <p:nvCxnSpPr>
          <p:cNvPr id="39" name="直接箭头连接符 38"/>
          <p:cNvCxnSpPr/>
          <p:nvPr/>
        </p:nvCxnSpPr>
        <p:spPr>
          <a:xfrm>
            <a:off x="3497045" y="5423745"/>
            <a:ext cx="1093819" cy="0"/>
          </a:xfrm>
          <a:prstGeom prst="straightConnector1">
            <a:avLst/>
          </a:prstGeom>
          <a:ln w="28575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2353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"/>
                            </p:stCondLst>
                            <p:childTnLst>
                              <p:par>
                                <p:cTn id="8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"/>
                            </p:stCondLst>
                            <p:childTnLst>
                              <p:par>
                                <p:cTn id="9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1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1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22" presetClass="entr" presetSubtype="8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500"/>
                            </p:stCondLst>
                            <p:childTnLst>
                              <p:par>
                                <p:cTn id="1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3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800"/>
                            </p:stCondLst>
                            <p:childTnLst>
                              <p:par>
                                <p:cTn id="1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  <p:bldP spid="18" grpId="0" bldLvl="0" animBg="1"/>
      <p:bldP spid="20" grpId="0" bldLvl="0" animBg="1"/>
      <p:bldP spid="21" grpId="0" bldLvl="0" animBg="1"/>
      <p:bldP spid="35" grpId="0" bldLvl="0" animBg="1"/>
      <p:bldP spid="36" grpId="0" bldLvl="0" animBg="1"/>
      <p:bldP spid="38" grpId="0" bldLvl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" descr="北汽电动车主要部件介绍.pptx - Microsoft PowerPoi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68" t="30846" r="11876" b="8495"/>
          <a:stretch>
            <a:fillRect/>
          </a:stretch>
        </p:blipFill>
        <p:spPr>
          <a:xfrm>
            <a:off x="1738456" y="792741"/>
            <a:ext cx="8967788" cy="482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790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03662" y="211515"/>
            <a:ext cx="11544301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</a:rPr>
              <a:t>VCU</a:t>
            </a:r>
            <a:r>
              <a:rPr lang="zh-CN" altLang="en-US" sz="3200" dirty="0" smtClean="0"/>
              <a:t>：整车控制器</a:t>
            </a:r>
            <a:endParaRPr lang="en-US" altLang="zh-CN" sz="3200" dirty="0" smtClean="0"/>
          </a:p>
          <a:p>
            <a:r>
              <a:rPr lang="zh-CN" altLang="en-US" sz="3200" dirty="0" smtClean="0">
                <a:solidFill>
                  <a:srgbClr val="FF0000"/>
                </a:solidFill>
              </a:rPr>
              <a:t>电机控制器</a:t>
            </a:r>
            <a:r>
              <a:rPr lang="zh-CN" altLang="en-US" sz="3200" dirty="0" smtClean="0"/>
              <a:t>：把电池包的高压直流电转换成三相交流电供给电机使用，能量回收时把交流电变成直流电给电池充电</a:t>
            </a:r>
            <a:endParaRPr lang="en-US" altLang="zh-CN" sz="3200" dirty="0" smtClean="0"/>
          </a:p>
          <a:p>
            <a:r>
              <a:rPr lang="zh-CN" altLang="en-US" sz="3200" dirty="0">
                <a:solidFill>
                  <a:srgbClr val="FF0000"/>
                </a:solidFill>
              </a:rPr>
              <a:t>高压控制</a:t>
            </a:r>
            <a:r>
              <a:rPr lang="zh-CN" altLang="en-US" sz="3200" dirty="0" smtClean="0">
                <a:solidFill>
                  <a:srgbClr val="FF0000"/>
                </a:solidFill>
              </a:rPr>
              <a:t>盒</a:t>
            </a:r>
            <a:r>
              <a:rPr lang="zh-CN" altLang="en-US" sz="3200" dirty="0" smtClean="0"/>
              <a:t>：把高压电进行分配</a:t>
            </a:r>
            <a:endParaRPr lang="en-US" altLang="zh-CN" sz="3200" dirty="0" smtClean="0"/>
          </a:p>
          <a:p>
            <a:r>
              <a:rPr lang="en-US" altLang="zh-CN" sz="3200" dirty="0" smtClean="0">
                <a:solidFill>
                  <a:srgbClr val="FF0000"/>
                </a:solidFill>
              </a:rPr>
              <a:t>DCDC</a:t>
            </a:r>
            <a:r>
              <a:rPr lang="zh-CN" altLang="en-US" sz="3200" dirty="0" smtClean="0"/>
              <a:t>：直流直流转换器</a:t>
            </a:r>
            <a:endParaRPr lang="en-US" altLang="zh-CN" sz="3200" dirty="0" smtClean="0"/>
          </a:p>
          <a:p>
            <a:r>
              <a:rPr lang="zh-CN" altLang="en-US" sz="3200" dirty="0" smtClean="0">
                <a:solidFill>
                  <a:srgbClr val="FF0000"/>
                </a:solidFill>
              </a:rPr>
              <a:t>车载充电机</a:t>
            </a:r>
            <a:r>
              <a:rPr lang="zh-CN" altLang="en-US" sz="3200" dirty="0" smtClean="0"/>
              <a:t>：把家用电转化成高压直流电给高压电池充电</a:t>
            </a:r>
            <a:endParaRPr lang="en-US" altLang="zh-CN" sz="3200" dirty="0" smtClean="0"/>
          </a:p>
          <a:p>
            <a:r>
              <a:rPr lang="zh-CN" altLang="en-US" sz="3200" dirty="0" smtClean="0">
                <a:solidFill>
                  <a:srgbClr val="FF0000"/>
                </a:solidFill>
              </a:rPr>
              <a:t>驱动电机</a:t>
            </a:r>
            <a:r>
              <a:rPr lang="zh-CN" altLang="en-US" sz="3200" dirty="0" smtClean="0"/>
              <a:t>：驱动车辆行驶</a:t>
            </a:r>
            <a:endParaRPr lang="en-US" altLang="zh-CN" sz="3200" dirty="0" smtClean="0"/>
          </a:p>
          <a:p>
            <a:r>
              <a:rPr lang="zh-CN" altLang="en-US" sz="3200" dirty="0" smtClean="0">
                <a:solidFill>
                  <a:srgbClr val="FF0000"/>
                </a:solidFill>
              </a:rPr>
              <a:t>电动真空泵</a:t>
            </a:r>
            <a:r>
              <a:rPr lang="zh-CN" altLang="en-US" sz="3200" dirty="0" smtClean="0"/>
              <a:t>：为真空助力器提供真空。</a:t>
            </a:r>
            <a:endParaRPr lang="en-US" altLang="zh-CN" sz="3200" dirty="0" smtClean="0"/>
          </a:p>
          <a:p>
            <a:r>
              <a:rPr lang="zh-CN" altLang="en-US" sz="3200" dirty="0" smtClean="0">
                <a:solidFill>
                  <a:srgbClr val="FF0000"/>
                </a:solidFill>
              </a:rPr>
              <a:t>变速器</a:t>
            </a:r>
            <a:r>
              <a:rPr lang="zh-CN" altLang="en-US" sz="3200" dirty="0" smtClean="0"/>
              <a:t>：减速增扭</a:t>
            </a:r>
            <a:endParaRPr lang="en-US" altLang="zh-CN" sz="3200" dirty="0" smtClean="0"/>
          </a:p>
          <a:p>
            <a:r>
              <a:rPr lang="zh-CN" altLang="en-US" sz="3200" dirty="0">
                <a:solidFill>
                  <a:srgbClr val="FF0000"/>
                </a:solidFill>
              </a:rPr>
              <a:t>动力</a:t>
            </a:r>
            <a:r>
              <a:rPr lang="zh-CN" altLang="en-US" sz="3200" dirty="0" smtClean="0">
                <a:solidFill>
                  <a:srgbClr val="FF0000"/>
                </a:solidFill>
              </a:rPr>
              <a:t>电池</a:t>
            </a:r>
            <a:r>
              <a:rPr lang="zh-CN" altLang="en-US" sz="3200" dirty="0" smtClean="0"/>
              <a:t>：存储电能</a:t>
            </a:r>
            <a:endParaRPr lang="en-US" altLang="zh-CN" sz="3200" dirty="0" smtClean="0"/>
          </a:p>
          <a:p>
            <a:r>
              <a:rPr lang="zh-CN" altLang="en-US" sz="3200" dirty="0">
                <a:solidFill>
                  <a:srgbClr val="FF0000"/>
                </a:solidFill>
              </a:rPr>
              <a:t>换挡</a:t>
            </a:r>
            <a:r>
              <a:rPr lang="zh-CN" altLang="en-US" sz="3200" dirty="0" smtClean="0">
                <a:solidFill>
                  <a:srgbClr val="FF0000"/>
                </a:solidFill>
              </a:rPr>
              <a:t>杆</a:t>
            </a:r>
            <a:r>
              <a:rPr lang="zh-CN" altLang="en-US" sz="3200" dirty="0" smtClean="0"/>
              <a:t>：提供车辆前进和后退的信号</a:t>
            </a:r>
            <a:endParaRPr lang="en-US" altLang="zh-CN" sz="3200" dirty="0" smtClean="0"/>
          </a:p>
          <a:p>
            <a:r>
              <a:rPr lang="en-US" altLang="zh-CN" sz="3200" dirty="0" smtClean="0">
                <a:solidFill>
                  <a:srgbClr val="FF0000"/>
                </a:solidFill>
              </a:rPr>
              <a:t>PTC</a:t>
            </a:r>
            <a:r>
              <a:rPr lang="en-US" altLang="zh-CN" sz="3200" dirty="0" smtClean="0"/>
              <a:t>:</a:t>
            </a:r>
            <a:r>
              <a:rPr lang="zh-CN" altLang="en-US" sz="3200" dirty="0" smtClean="0"/>
              <a:t>加热</a:t>
            </a:r>
            <a:endParaRPr lang="en-US" altLang="zh-CN" sz="3200" dirty="0" smtClean="0"/>
          </a:p>
          <a:p>
            <a:r>
              <a:rPr lang="zh-CN" altLang="en-US" sz="3200" dirty="0" smtClean="0">
                <a:solidFill>
                  <a:srgbClr val="FF0000"/>
                </a:solidFill>
              </a:rPr>
              <a:t>电动压缩机</a:t>
            </a:r>
            <a:r>
              <a:rPr lang="zh-CN" altLang="en-US" sz="3200" dirty="0" smtClean="0"/>
              <a:t>：压缩制冷剂</a:t>
            </a:r>
            <a:endParaRPr lang="en-US" altLang="zh-CN" sz="3200" dirty="0" smtClean="0"/>
          </a:p>
        </p:txBody>
      </p:sp>
    </p:spTree>
    <p:extLst>
      <p:ext uri="{BB962C8B-B14F-4D97-AF65-F5344CB8AC3E}">
        <p14:creationId xmlns:p14="http://schemas.microsoft.com/office/powerpoint/2010/main" val="1565595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47699" y="2268915"/>
            <a:ext cx="1154430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 smtClean="0"/>
              <a:t>1</a:t>
            </a:r>
            <a:r>
              <a:rPr lang="zh-CN" altLang="en-US" sz="4000" dirty="0" smtClean="0"/>
              <a:t>、回顾燃油汽车构造</a:t>
            </a:r>
            <a:endParaRPr lang="en-US" altLang="zh-CN" sz="4000" dirty="0" smtClean="0"/>
          </a:p>
          <a:p>
            <a:r>
              <a:rPr lang="en-US" altLang="zh-CN" sz="4000" dirty="0" smtClean="0"/>
              <a:t>2</a:t>
            </a:r>
            <a:r>
              <a:rPr lang="zh-CN" altLang="en-US" sz="4000" dirty="0" smtClean="0"/>
              <a:t>、对比新能源汽车构造与燃油车的区别</a:t>
            </a:r>
            <a:endParaRPr lang="en-US" altLang="zh-CN" sz="4000" dirty="0" smtClean="0"/>
          </a:p>
          <a:p>
            <a:r>
              <a:rPr lang="en-US" altLang="zh-CN" sz="4000" dirty="0" smtClean="0"/>
              <a:t>3</a:t>
            </a:r>
            <a:r>
              <a:rPr lang="zh-CN" altLang="en-US" sz="4000" dirty="0" smtClean="0"/>
              <a:t>、新能源汽车电器</a:t>
            </a:r>
            <a:endParaRPr lang="en-US" altLang="zh-CN" sz="4000" dirty="0" smtClean="0"/>
          </a:p>
        </p:txBody>
      </p:sp>
      <p:sp>
        <p:nvSpPr>
          <p:cNvPr id="3" name="矩形 2"/>
          <p:cNvSpPr/>
          <p:nvPr/>
        </p:nvSpPr>
        <p:spPr>
          <a:xfrm>
            <a:off x="277698" y="348734"/>
            <a:ext cx="172354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000" b="1" dirty="0"/>
              <a:t>总结：</a:t>
            </a:r>
            <a:endParaRPr lang="en-US" altLang="zh-CN" sz="4000" b="1" dirty="0"/>
          </a:p>
        </p:txBody>
      </p:sp>
    </p:spTree>
    <p:extLst>
      <p:ext uri="{BB962C8B-B14F-4D97-AF65-F5344CB8AC3E}">
        <p14:creationId xmlns:p14="http://schemas.microsoft.com/office/powerpoint/2010/main" val="3382396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圆角矩形 5"/>
          <p:cNvSpPr/>
          <p:nvPr/>
        </p:nvSpPr>
        <p:spPr>
          <a:xfrm>
            <a:off x="561660" y="595736"/>
            <a:ext cx="3280890" cy="5805525"/>
          </a:xfrm>
          <a:prstGeom prst="roundRect">
            <a:avLst>
              <a:gd name="adj" fmla="val 5671"/>
            </a:avLst>
          </a:prstGeom>
          <a:solidFill>
            <a:schemeClr val="bg2">
              <a:lumMod val="75000"/>
            </a:schemeClr>
          </a:solidFill>
          <a:ln w="53975" cap="sq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10"/>
          </a:p>
        </p:txBody>
      </p:sp>
      <p:cxnSp>
        <p:nvCxnSpPr>
          <p:cNvPr id="7" name="直接连接符 6"/>
          <p:cNvCxnSpPr/>
          <p:nvPr/>
        </p:nvCxnSpPr>
        <p:spPr>
          <a:xfrm>
            <a:off x="6555540" y="2070803"/>
            <a:ext cx="2278412" cy="10779"/>
          </a:xfrm>
          <a:prstGeom prst="line">
            <a:avLst/>
          </a:prstGeom>
          <a:ln w="3492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圆角矩形 7"/>
          <p:cNvSpPr/>
          <p:nvPr/>
        </p:nvSpPr>
        <p:spPr>
          <a:xfrm>
            <a:off x="755688" y="1460352"/>
            <a:ext cx="2959212" cy="1286713"/>
          </a:xfrm>
          <a:prstGeom prst="roundRect">
            <a:avLst>
              <a:gd name="adj" fmla="val 1274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10"/>
          </a:p>
        </p:txBody>
      </p:sp>
      <p:sp>
        <p:nvSpPr>
          <p:cNvPr id="9" name="矩形 8"/>
          <p:cNvSpPr/>
          <p:nvPr/>
        </p:nvSpPr>
        <p:spPr>
          <a:xfrm>
            <a:off x="960386" y="1670173"/>
            <a:ext cx="2509055" cy="386008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785" b="1" dirty="0" smtClean="0">
                <a:solidFill>
                  <a:srgbClr val="FF0000"/>
                </a:solidFill>
              </a:rPr>
              <a:t>发动机</a:t>
            </a:r>
            <a:endParaRPr lang="zh-CN" altLang="en-US" sz="1785" b="1" dirty="0">
              <a:solidFill>
                <a:srgbClr val="FF000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947337" y="2221501"/>
            <a:ext cx="2509055" cy="386008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785" b="1" dirty="0" smtClean="0">
                <a:solidFill>
                  <a:srgbClr val="FF0000"/>
                </a:solidFill>
              </a:rPr>
              <a:t>传动系</a:t>
            </a:r>
            <a:endParaRPr lang="zh-CN" altLang="en-US" sz="1785" b="1" dirty="0">
              <a:solidFill>
                <a:srgbClr val="FF0000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960652" y="3505645"/>
            <a:ext cx="2509055" cy="386008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785" b="1" dirty="0" smtClean="0">
                <a:solidFill>
                  <a:srgbClr val="FF0000"/>
                </a:solidFill>
              </a:rPr>
              <a:t>行驶系</a:t>
            </a:r>
            <a:endParaRPr lang="zh-CN" altLang="en-US" sz="1785" b="1" dirty="0">
              <a:solidFill>
                <a:srgbClr val="FF0000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947604" y="4030595"/>
            <a:ext cx="2509055" cy="386008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785" b="1" dirty="0" smtClean="0">
                <a:solidFill>
                  <a:srgbClr val="FF0000"/>
                </a:solidFill>
              </a:rPr>
              <a:t>转向系</a:t>
            </a:r>
            <a:endParaRPr lang="zh-CN" altLang="en-US" sz="1785" b="1" dirty="0">
              <a:solidFill>
                <a:srgbClr val="FF0000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960571" y="2945392"/>
            <a:ext cx="2509055" cy="386008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785" b="1" dirty="0" smtClean="0">
                <a:solidFill>
                  <a:srgbClr val="FF0000"/>
                </a:solidFill>
              </a:rPr>
              <a:t>制动系</a:t>
            </a:r>
            <a:endParaRPr lang="zh-CN" altLang="en-US" sz="1785" b="1" dirty="0">
              <a:solidFill>
                <a:srgbClr val="FF0000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947604" y="4511907"/>
            <a:ext cx="2509055" cy="386008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785" b="1" dirty="0" smtClean="0">
                <a:solidFill>
                  <a:srgbClr val="FF0000"/>
                </a:solidFill>
              </a:rPr>
              <a:t>空调</a:t>
            </a:r>
            <a:endParaRPr lang="zh-CN" altLang="en-US" sz="1785" b="1" dirty="0">
              <a:solidFill>
                <a:srgbClr val="FF0000"/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947604" y="5231051"/>
            <a:ext cx="2509055" cy="386008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785" b="1" dirty="0" smtClean="0">
                <a:solidFill>
                  <a:srgbClr val="FF0000"/>
                </a:solidFill>
              </a:rPr>
              <a:t>其他电器</a:t>
            </a:r>
            <a:endParaRPr lang="zh-CN" altLang="en-US" sz="1785" b="1" dirty="0">
              <a:solidFill>
                <a:srgbClr val="FF0000"/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947604" y="5920959"/>
            <a:ext cx="2509055" cy="386008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785" b="1" dirty="0" smtClean="0">
                <a:solidFill>
                  <a:srgbClr val="FF0000"/>
                </a:solidFill>
              </a:rPr>
              <a:t>汽车车身</a:t>
            </a:r>
            <a:endParaRPr lang="zh-CN" altLang="en-US" sz="1785" b="1" dirty="0">
              <a:solidFill>
                <a:srgbClr val="FF0000"/>
              </a:solidFill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4968141" y="1544885"/>
            <a:ext cx="2509317" cy="1062616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785" b="1" dirty="0" smtClean="0">
                <a:solidFill>
                  <a:srgbClr val="FF0000"/>
                </a:solidFill>
              </a:rPr>
              <a:t>高压电池</a:t>
            </a:r>
          </a:p>
          <a:p>
            <a:pPr algn="ctr"/>
            <a:r>
              <a:rPr lang="zh-CN" altLang="en-US" sz="1785" b="1" dirty="0" smtClean="0">
                <a:solidFill>
                  <a:srgbClr val="FF0000"/>
                </a:solidFill>
              </a:rPr>
              <a:t>电动机及专用传动系</a:t>
            </a:r>
            <a:endParaRPr lang="zh-CN" altLang="en-US" sz="1785" b="1" dirty="0">
              <a:solidFill>
                <a:srgbClr val="FF0000"/>
              </a:solidFill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4590864" y="2863368"/>
            <a:ext cx="1968648" cy="560526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785" b="1" dirty="0" smtClean="0">
                <a:solidFill>
                  <a:srgbClr val="FF0000"/>
                </a:solidFill>
              </a:rPr>
              <a:t>增加电子真空泵</a:t>
            </a:r>
          </a:p>
          <a:p>
            <a:pPr algn="ctr"/>
            <a:r>
              <a:rPr lang="zh-CN" altLang="en-US" sz="1785" b="1" dirty="0">
                <a:solidFill>
                  <a:srgbClr val="FF0000"/>
                </a:solidFill>
              </a:rPr>
              <a:t>及能量回收控制</a:t>
            </a:r>
          </a:p>
        </p:txBody>
      </p:sp>
      <p:cxnSp>
        <p:nvCxnSpPr>
          <p:cNvPr id="19" name="直接箭头连接符 18"/>
          <p:cNvCxnSpPr>
            <a:stCxn id="13" idx="3"/>
            <a:endCxn id="18" idx="1"/>
          </p:cNvCxnSpPr>
          <p:nvPr/>
        </p:nvCxnSpPr>
        <p:spPr>
          <a:xfrm>
            <a:off x="3469813" y="3138525"/>
            <a:ext cx="1121051" cy="5106"/>
          </a:xfrm>
          <a:prstGeom prst="straightConnector1">
            <a:avLst/>
          </a:prstGeom>
          <a:ln w="28575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矩形 19"/>
          <p:cNvSpPr/>
          <p:nvPr/>
        </p:nvSpPr>
        <p:spPr>
          <a:xfrm>
            <a:off x="4590864" y="4416161"/>
            <a:ext cx="1941416" cy="65527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785" b="1" dirty="0" smtClean="0">
                <a:solidFill>
                  <a:srgbClr val="FF0000"/>
                </a:solidFill>
              </a:rPr>
              <a:t>增加</a:t>
            </a:r>
            <a:r>
              <a:rPr lang="en-US" altLang="zh-CN" sz="1785" b="1" dirty="0" smtClean="0">
                <a:solidFill>
                  <a:srgbClr val="FF0000"/>
                </a:solidFill>
              </a:rPr>
              <a:t>PTC</a:t>
            </a:r>
            <a:r>
              <a:rPr lang="zh-CN" altLang="en-US" sz="1785" b="1" dirty="0" smtClean="0">
                <a:solidFill>
                  <a:srgbClr val="FF0000"/>
                </a:solidFill>
              </a:rPr>
              <a:t>制热</a:t>
            </a:r>
          </a:p>
          <a:p>
            <a:pPr algn="ctr"/>
            <a:r>
              <a:rPr lang="zh-CN" altLang="en-US" sz="1785" b="1" dirty="0" smtClean="0">
                <a:solidFill>
                  <a:srgbClr val="FF0000"/>
                </a:solidFill>
              </a:rPr>
              <a:t>更改电动压缩机</a:t>
            </a:r>
            <a:endParaRPr lang="zh-CN" altLang="en-US" sz="1785" b="1" dirty="0">
              <a:solidFill>
                <a:srgbClr val="FF0000"/>
              </a:solidFill>
            </a:endParaRPr>
          </a:p>
        </p:txBody>
      </p:sp>
      <p:sp>
        <p:nvSpPr>
          <p:cNvPr id="21" name="右箭头 20"/>
          <p:cNvSpPr/>
          <p:nvPr/>
        </p:nvSpPr>
        <p:spPr>
          <a:xfrm>
            <a:off x="3869215" y="1670266"/>
            <a:ext cx="1064318" cy="707465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145" b="1">
                <a:solidFill>
                  <a:srgbClr val="FF0000"/>
                </a:solidFill>
              </a:rPr>
              <a:t>替代</a:t>
            </a:r>
          </a:p>
        </p:txBody>
      </p:sp>
      <p:cxnSp>
        <p:nvCxnSpPr>
          <p:cNvPr id="22" name="直接连接符 21"/>
          <p:cNvCxnSpPr/>
          <p:nvPr/>
        </p:nvCxnSpPr>
        <p:spPr>
          <a:xfrm>
            <a:off x="3469813" y="3233837"/>
            <a:ext cx="824903" cy="2269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箭头连接符 22"/>
          <p:cNvCxnSpPr/>
          <p:nvPr/>
        </p:nvCxnSpPr>
        <p:spPr>
          <a:xfrm>
            <a:off x="3432936" y="4704933"/>
            <a:ext cx="1093819" cy="0"/>
          </a:xfrm>
          <a:prstGeom prst="straightConnector1">
            <a:avLst/>
          </a:prstGeom>
          <a:ln w="28575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/>
        </p:nvCxnSpPr>
        <p:spPr>
          <a:xfrm>
            <a:off x="3456764" y="3697349"/>
            <a:ext cx="824903" cy="2269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>
            <a:off x="3456764" y="4222132"/>
            <a:ext cx="824903" cy="2269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/>
        </p:nvCxnSpPr>
        <p:spPr>
          <a:xfrm>
            <a:off x="3456764" y="4576149"/>
            <a:ext cx="824903" cy="2269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/>
        </p:nvCxnSpPr>
        <p:spPr>
          <a:xfrm>
            <a:off x="3469813" y="5294960"/>
            <a:ext cx="824903" cy="2269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/>
        </p:nvCxnSpPr>
        <p:spPr>
          <a:xfrm>
            <a:off x="3469813" y="6168654"/>
            <a:ext cx="4620365" cy="18155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/>
          <p:nvPr/>
        </p:nvCxnSpPr>
        <p:spPr>
          <a:xfrm>
            <a:off x="4294716" y="3235539"/>
            <a:ext cx="0" cy="2959780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/>
          <p:cNvCxnSpPr/>
          <p:nvPr/>
        </p:nvCxnSpPr>
        <p:spPr>
          <a:xfrm>
            <a:off x="8090178" y="5680747"/>
            <a:ext cx="0" cy="514572"/>
          </a:xfrm>
          <a:prstGeom prst="line">
            <a:avLst/>
          </a:prstGeom>
          <a:solidFill>
            <a:srgbClr val="92D050"/>
          </a:solidFill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/>
          <p:cNvCxnSpPr/>
          <p:nvPr/>
        </p:nvCxnSpPr>
        <p:spPr>
          <a:xfrm>
            <a:off x="6519798" y="4704933"/>
            <a:ext cx="2278412" cy="10779"/>
          </a:xfrm>
          <a:prstGeom prst="line">
            <a:avLst/>
          </a:prstGeom>
          <a:ln w="3492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/>
          <p:cNvCxnSpPr/>
          <p:nvPr/>
        </p:nvCxnSpPr>
        <p:spPr>
          <a:xfrm flipV="1">
            <a:off x="6519798" y="5294393"/>
            <a:ext cx="2278412" cy="2837"/>
          </a:xfrm>
          <a:prstGeom prst="line">
            <a:avLst/>
          </a:prstGeom>
          <a:ln w="3492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32"/>
          <p:cNvCxnSpPr/>
          <p:nvPr/>
        </p:nvCxnSpPr>
        <p:spPr>
          <a:xfrm>
            <a:off x="8090178" y="5680180"/>
            <a:ext cx="772141" cy="0"/>
          </a:xfrm>
          <a:prstGeom prst="line">
            <a:avLst/>
          </a:prstGeom>
          <a:ln w="349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3"/>
          <p:cNvCxnSpPr/>
          <p:nvPr/>
        </p:nvCxnSpPr>
        <p:spPr>
          <a:xfrm>
            <a:off x="6555540" y="3138525"/>
            <a:ext cx="2278412" cy="10779"/>
          </a:xfrm>
          <a:prstGeom prst="line">
            <a:avLst/>
          </a:prstGeom>
          <a:ln w="3492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矩形 34"/>
          <p:cNvSpPr/>
          <p:nvPr/>
        </p:nvSpPr>
        <p:spPr>
          <a:xfrm>
            <a:off x="5084033" y="5801221"/>
            <a:ext cx="2509055" cy="386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785" b="1" dirty="0" smtClean="0">
                <a:solidFill>
                  <a:schemeClr val="tx1"/>
                </a:solidFill>
              </a:rPr>
              <a:t>内燃机汽车零部件</a:t>
            </a:r>
          </a:p>
        </p:txBody>
      </p:sp>
      <p:sp>
        <p:nvSpPr>
          <p:cNvPr id="36" name="圆角矩形 35"/>
          <p:cNvSpPr/>
          <p:nvPr/>
        </p:nvSpPr>
        <p:spPr>
          <a:xfrm>
            <a:off x="8833952" y="645094"/>
            <a:ext cx="3280890" cy="5805525"/>
          </a:xfrm>
          <a:prstGeom prst="roundRect">
            <a:avLst>
              <a:gd name="adj" fmla="val 5671"/>
            </a:avLst>
          </a:prstGeom>
          <a:solidFill>
            <a:srgbClr val="00B050"/>
          </a:solidFill>
          <a:ln w="53975" cap="sq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93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纯电动汽车</a:t>
            </a:r>
          </a:p>
        </p:txBody>
      </p:sp>
      <p:sp>
        <p:nvSpPr>
          <p:cNvPr id="37" name="文本框 36"/>
          <p:cNvSpPr txBox="1"/>
          <p:nvPr/>
        </p:nvSpPr>
        <p:spPr>
          <a:xfrm>
            <a:off x="878232" y="645094"/>
            <a:ext cx="2842909" cy="641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575" b="1" dirty="0">
                <a:latin typeface="黑体" panose="02010609060101010101" charset="-122"/>
                <a:ea typeface="黑体" panose="02010609060101010101" charset="-122"/>
              </a:rPr>
              <a:t>内燃机汽车</a:t>
            </a:r>
          </a:p>
        </p:txBody>
      </p:sp>
      <p:sp>
        <p:nvSpPr>
          <p:cNvPr id="38" name="矩形 37"/>
          <p:cNvSpPr/>
          <p:nvPr/>
        </p:nvSpPr>
        <p:spPr>
          <a:xfrm>
            <a:off x="4551150" y="5182628"/>
            <a:ext cx="1968648" cy="56222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785" b="1" dirty="0" smtClean="0">
                <a:solidFill>
                  <a:srgbClr val="FF0000"/>
                </a:solidFill>
              </a:rPr>
              <a:t>增加</a:t>
            </a:r>
            <a:r>
              <a:rPr lang="en-US" altLang="zh-CN" sz="1785" b="1" dirty="0" smtClean="0">
                <a:solidFill>
                  <a:srgbClr val="FF0000"/>
                </a:solidFill>
              </a:rPr>
              <a:t>DC=DC</a:t>
            </a:r>
            <a:r>
              <a:rPr lang="zh-CN" altLang="en-US" sz="1785" b="1" dirty="0" smtClean="0">
                <a:solidFill>
                  <a:srgbClr val="FF0000"/>
                </a:solidFill>
              </a:rPr>
              <a:t>转换</a:t>
            </a:r>
            <a:endParaRPr lang="zh-CN" altLang="en-US" sz="1785" b="1" dirty="0">
              <a:solidFill>
                <a:srgbClr val="FF0000"/>
              </a:solidFill>
            </a:endParaRPr>
          </a:p>
        </p:txBody>
      </p:sp>
      <p:cxnSp>
        <p:nvCxnSpPr>
          <p:cNvPr id="39" name="直接箭头连接符 38"/>
          <p:cNvCxnSpPr/>
          <p:nvPr/>
        </p:nvCxnSpPr>
        <p:spPr>
          <a:xfrm>
            <a:off x="3497045" y="5423745"/>
            <a:ext cx="1093819" cy="0"/>
          </a:xfrm>
          <a:prstGeom prst="straightConnector1">
            <a:avLst/>
          </a:prstGeom>
          <a:ln w="28575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文本框 1"/>
          <p:cNvSpPr txBox="1"/>
          <p:nvPr/>
        </p:nvSpPr>
        <p:spPr>
          <a:xfrm>
            <a:off x="339617" y="46757"/>
            <a:ext cx="67505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 smtClean="0"/>
              <a:t>笔记：燃油车与新能源汽车构造区别</a:t>
            </a:r>
            <a:endParaRPr lang="zh-CN" alt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781863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"/>
                            </p:stCondLst>
                            <p:childTnLst>
                              <p:par>
                                <p:cTn id="8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"/>
                            </p:stCondLst>
                            <p:childTnLst>
                              <p:par>
                                <p:cTn id="9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1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1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22" presetClass="entr" presetSubtype="8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500"/>
                            </p:stCondLst>
                            <p:childTnLst>
                              <p:par>
                                <p:cTn id="1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3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800"/>
                            </p:stCondLst>
                            <p:childTnLst>
                              <p:par>
                                <p:cTn id="1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  <p:bldP spid="18" grpId="0" bldLvl="0" animBg="1"/>
      <p:bldP spid="20" grpId="0" bldLvl="0" animBg="1"/>
      <p:bldP spid="21" grpId="0" bldLvl="0" animBg="1"/>
      <p:bldP spid="35" grpId="0" bldLvl="0" animBg="1"/>
      <p:bldP spid="36" grpId="0" bldLvl="0" animBg="1"/>
      <p:bldP spid="38" grpId="0" bldLvl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95102" y="1034475"/>
            <a:ext cx="11544301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</a:rPr>
              <a:t>VCU</a:t>
            </a:r>
            <a:r>
              <a:rPr lang="zh-CN" altLang="en-US" sz="2800" dirty="0" smtClean="0"/>
              <a:t>：整车控制器</a:t>
            </a:r>
            <a:endParaRPr lang="en-US" altLang="zh-CN" sz="2800" dirty="0" smtClean="0"/>
          </a:p>
          <a:p>
            <a:r>
              <a:rPr lang="zh-CN" altLang="en-US" sz="2800" dirty="0" smtClean="0">
                <a:solidFill>
                  <a:srgbClr val="FF0000"/>
                </a:solidFill>
              </a:rPr>
              <a:t>电机控制器</a:t>
            </a:r>
            <a:r>
              <a:rPr lang="zh-CN" altLang="en-US" sz="2800" dirty="0" smtClean="0"/>
              <a:t>：把电池包的高压直流电转换成三相交流电供给电机使用，能量回收时把交流电变成直流电给电池充电</a:t>
            </a:r>
            <a:endParaRPr lang="en-US" altLang="zh-CN" sz="2800" dirty="0" smtClean="0"/>
          </a:p>
          <a:p>
            <a:r>
              <a:rPr lang="zh-CN" altLang="en-US" sz="2800" dirty="0">
                <a:solidFill>
                  <a:srgbClr val="FF0000"/>
                </a:solidFill>
              </a:rPr>
              <a:t>高压控制</a:t>
            </a:r>
            <a:r>
              <a:rPr lang="zh-CN" altLang="en-US" sz="2800" dirty="0" smtClean="0">
                <a:solidFill>
                  <a:srgbClr val="FF0000"/>
                </a:solidFill>
              </a:rPr>
              <a:t>盒</a:t>
            </a:r>
            <a:r>
              <a:rPr lang="zh-CN" altLang="en-US" sz="2800" dirty="0" smtClean="0"/>
              <a:t>：把高压电进行分配</a:t>
            </a:r>
            <a:endParaRPr lang="en-US" altLang="zh-CN" sz="2800" dirty="0" smtClean="0"/>
          </a:p>
          <a:p>
            <a:r>
              <a:rPr lang="en-US" altLang="zh-CN" sz="2800" dirty="0" smtClean="0">
                <a:solidFill>
                  <a:srgbClr val="FF0000"/>
                </a:solidFill>
              </a:rPr>
              <a:t>DCDC</a:t>
            </a:r>
            <a:r>
              <a:rPr lang="zh-CN" altLang="en-US" sz="2800" dirty="0" smtClean="0"/>
              <a:t>：直流直流转换器</a:t>
            </a:r>
            <a:endParaRPr lang="en-US" altLang="zh-CN" sz="2800" dirty="0" smtClean="0"/>
          </a:p>
          <a:p>
            <a:r>
              <a:rPr lang="zh-CN" altLang="en-US" sz="2800" dirty="0" smtClean="0">
                <a:solidFill>
                  <a:srgbClr val="FF0000"/>
                </a:solidFill>
              </a:rPr>
              <a:t>车载充电机</a:t>
            </a:r>
            <a:r>
              <a:rPr lang="zh-CN" altLang="en-US" sz="2800" dirty="0" smtClean="0"/>
              <a:t>：把市电转化成高压直流电给高压电池充电</a:t>
            </a:r>
            <a:endParaRPr lang="en-US" altLang="zh-CN" sz="2800" dirty="0" smtClean="0"/>
          </a:p>
          <a:p>
            <a:r>
              <a:rPr lang="zh-CN" altLang="en-US" sz="2800" dirty="0" smtClean="0">
                <a:solidFill>
                  <a:srgbClr val="FF0000"/>
                </a:solidFill>
              </a:rPr>
              <a:t>驱动电机</a:t>
            </a:r>
            <a:r>
              <a:rPr lang="zh-CN" altLang="en-US" sz="2800" dirty="0" smtClean="0"/>
              <a:t>：驱动车辆行驶</a:t>
            </a:r>
            <a:endParaRPr lang="en-US" altLang="zh-CN" sz="2800" dirty="0" smtClean="0"/>
          </a:p>
          <a:p>
            <a:r>
              <a:rPr lang="zh-CN" altLang="en-US" sz="2800" dirty="0" smtClean="0">
                <a:solidFill>
                  <a:srgbClr val="FF0000"/>
                </a:solidFill>
              </a:rPr>
              <a:t>电动真空泵</a:t>
            </a:r>
            <a:r>
              <a:rPr lang="zh-CN" altLang="en-US" sz="2800" dirty="0" smtClean="0"/>
              <a:t>：为真空助力器提供真空。</a:t>
            </a:r>
            <a:endParaRPr lang="en-US" altLang="zh-CN" sz="2800" dirty="0" smtClean="0"/>
          </a:p>
          <a:p>
            <a:r>
              <a:rPr lang="zh-CN" altLang="en-US" sz="2800" dirty="0" smtClean="0">
                <a:solidFill>
                  <a:srgbClr val="FF0000"/>
                </a:solidFill>
              </a:rPr>
              <a:t>变速器</a:t>
            </a:r>
            <a:r>
              <a:rPr lang="zh-CN" altLang="en-US" sz="2800" dirty="0" smtClean="0"/>
              <a:t>：减速增扭</a:t>
            </a:r>
            <a:endParaRPr lang="en-US" altLang="zh-CN" sz="2800" dirty="0" smtClean="0"/>
          </a:p>
          <a:p>
            <a:r>
              <a:rPr lang="zh-CN" altLang="en-US" sz="2800" dirty="0">
                <a:solidFill>
                  <a:srgbClr val="FF0000"/>
                </a:solidFill>
              </a:rPr>
              <a:t>动力</a:t>
            </a:r>
            <a:r>
              <a:rPr lang="zh-CN" altLang="en-US" sz="2800" dirty="0" smtClean="0">
                <a:solidFill>
                  <a:srgbClr val="FF0000"/>
                </a:solidFill>
              </a:rPr>
              <a:t>电池</a:t>
            </a:r>
            <a:r>
              <a:rPr lang="zh-CN" altLang="en-US" sz="2800" dirty="0" smtClean="0"/>
              <a:t>：存储电能</a:t>
            </a:r>
            <a:endParaRPr lang="en-US" altLang="zh-CN" sz="2800" dirty="0" smtClean="0"/>
          </a:p>
          <a:p>
            <a:r>
              <a:rPr lang="zh-CN" altLang="en-US" sz="2800" dirty="0">
                <a:solidFill>
                  <a:srgbClr val="FF0000"/>
                </a:solidFill>
              </a:rPr>
              <a:t>换挡</a:t>
            </a:r>
            <a:r>
              <a:rPr lang="zh-CN" altLang="en-US" sz="2800" dirty="0" smtClean="0">
                <a:solidFill>
                  <a:srgbClr val="FF0000"/>
                </a:solidFill>
              </a:rPr>
              <a:t>杆</a:t>
            </a:r>
            <a:r>
              <a:rPr lang="zh-CN" altLang="en-US" sz="2800" dirty="0" smtClean="0"/>
              <a:t>：提供车辆前进和后退的信号</a:t>
            </a:r>
            <a:endParaRPr lang="en-US" altLang="zh-CN" sz="2800" dirty="0" smtClean="0"/>
          </a:p>
          <a:p>
            <a:r>
              <a:rPr lang="en-US" altLang="zh-CN" sz="2800" dirty="0" smtClean="0">
                <a:solidFill>
                  <a:srgbClr val="FF0000"/>
                </a:solidFill>
              </a:rPr>
              <a:t>PTC</a:t>
            </a:r>
            <a:r>
              <a:rPr lang="en-US" altLang="zh-CN" sz="2800" dirty="0" smtClean="0"/>
              <a:t>:</a:t>
            </a:r>
            <a:r>
              <a:rPr lang="zh-CN" altLang="en-US" sz="2800" dirty="0" smtClean="0"/>
              <a:t>加热</a:t>
            </a:r>
            <a:endParaRPr lang="en-US" altLang="zh-CN" sz="2800" dirty="0" smtClean="0"/>
          </a:p>
          <a:p>
            <a:r>
              <a:rPr lang="zh-CN" altLang="en-US" sz="2800" dirty="0" smtClean="0">
                <a:solidFill>
                  <a:srgbClr val="FF0000"/>
                </a:solidFill>
              </a:rPr>
              <a:t>电动压缩机</a:t>
            </a:r>
            <a:r>
              <a:rPr lang="zh-CN" altLang="en-US" sz="2800" dirty="0" smtClean="0"/>
              <a:t>：压缩制冷剂</a:t>
            </a:r>
            <a:endParaRPr lang="en-US" altLang="zh-CN" sz="2800" dirty="0" smtClean="0"/>
          </a:p>
        </p:txBody>
      </p:sp>
      <p:sp>
        <p:nvSpPr>
          <p:cNvPr id="3" name="矩形 2"/>
          <p:cNvSpPr/>
          <p:nvPr/>
        </p:nvSpPr>
        <p:spPr>
          <a:xfrm>
            <a:off x="295102" y="242054"/>
            <a:ext cx="42883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 smtClean="0"/>
              <a:t>笔记：新能源</a:t>
            </a:r>
            <a:r>
              <a:rPr lang="zh-CN" altLang="en-US" sz="3200" b="1" dirty="0"/>
              <a:t>汽车电器</a:t>
            </a:r>
            <a:endParaRPr lang="en-US" altLang="zh-CN" sz="3200" b="1" dirty="0"/>
          </a:p>
        </p:txBody>
      </p:sp>
    </p:spTree>
    <p:extLst>
      <p:ext uri="{BB962C8B-B14F-4D97-AF65-F5344CB8AC3E}">
        <p14:creationId xmlns:p14="http://schemas.microsoft.com/office/powerpoint/2010/main" val="197607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240" y="0"/>
            <a:ext cx="9875520" cy="68580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448544" y="872836"/>
            <a:ext cx="800219" cy="163121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4000" b="1" dirty="0" smtClean="0"/>
              <a:t>发动机</a:t>
            </a:r>
            <a:endParaRPr lang="zh-CN" alt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3662907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4915" y="0"/>
            <a:ext cx="9997085" cy="68580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102180" y="1814945"/>
            <a:ext cx="800219" cy="317009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4000" b="1" dirty="0" smtClean="0"/>
              <a:t>传动系变速器</a:t>
            </a:r>
            <a:endParaRPr lang="zh-CN" alt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1925671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036" y="0"/>
            <a:ext cx="10756964" cy="68580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634817" y="2119745"/>
            <a:ext cx="800219" cy="163121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4000" b="1" dirty="0" smtClean="0"/>
              <a:t>制动系</a:t>
            </a:r>
            <a:endParaRPr lang="zh-CN" alt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602111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778" y="0"/>
            <a:ext cx="10052443" cy="68580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269559" y="2613392"/>
            <a:ext cx="800219" cy="163121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4000" b="1" dirty="0" smtClean="0"/>
              <a:t>行驶系</a:t>
            </a:r>
            <a:endParaRPr lang="zh-CN" alt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48159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6109" y="0"/>
            <a:ext cx="9144000" cy="68580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935926" y="2493818"/>
            <a:ext cx="800219" cy="163121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4000" b="1" dirty="0" smtClean="0"/>
              <a:t>转向系</a:t>
            </a:r>
            <a:endParaRPr lang="zh-CN" alt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2003433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86" y="0"/>
            <a:ext cx="1215822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069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5163" y="0"/>
            <a:ext cx="9174893" cy="6858001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861959" y="2036618"/>
            <a:ext cx="800219" cy="214417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4000" dirty="0" smtClean="0"/>
              <a:t>车身电器</a:t>
            </a:r>
            <a:endParaRPr lang="zh-CN" altLang="en-US" sz="4000" dirty="0"/>
          </a:p>
        </p:txBody>
      </p:sp>
    </p:spTree>
    <p:extLst>
      <p:ext uri="{BB962C8B-B14F-4D97-AF65-F5344CB8AC3E}">
        <p14:creationId xmlns:p14="http://schemas.microsoft.com/office/powerpoint/2010/main" val="1235417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2425</TotalTime>
  <Words>392</Words>
  <Application>Microsoft Office PowerPoint</Application>
  <PresentationFormat>宽屏</PresentationFormat>
  <Paragraphs>97</Paragraphs>
  <Slides>25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0" baseType="lpstr">
      <vt:lpstr>等线</vt:lpstr>
      <vt:lpstr>等线 Light</vt:lpstr>
      <vt:lpstr>黑体</vt:lpstr>
      <vt:lpstr>Arial</vt:lpstr>
      <vt:lpstr>Office 主题​​</vt:lpstr>
      <vt:lpstr>电动汽车构造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电动汽车构造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高压互锁</dc:title>
  <dc:creator>Windows User</dc:creator>
  <cp:lastModifiedBy>Windows User</cp:lastModifiedBy>
  <cp:revision>72</cp:revision>
  <dcterms:created xsi:type="dcterms:W3CDTF">2024-02-03T12:19:13Z</dcterms:created>
  <dcterms:modified xsi:type="dcterms:W3CDTF">2024-03-13T16:21:29Z</dcterms:modified>
</cp:coreProperties>
</file>