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84" d="100"/>
          <a:sy n="84" d="100"/>
        </p:scale>
        <p:origin x="629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or 2"/>
          <p:cNvCxnSpPr/>
          <p:nvPr/>
        </p:nvCxnSpPr>
        <p:spPr>
          <a:xfrm>
            <a:off x="9297988" y="3463925"/>
            <a:ext cx="3041650" cy="3565525"/>
          </a:xfrm>
          <a:prstGeom prst="line">
            <a:avLst/>
          </a:prstGeom>
          <a:ln w="2540">
            <a:solidFill>
              <a:schemeClr val="lt1"/>
            </a:solidFill>
            <a:prstDash val="solid"/>
            <a:headEnd type="none"/>
            <a:tailEnd type="none"/>
          </a:ln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cxnSp>
      <p:cxnSp>
        <p:nvCxnSpPr>
          <p:cNvPr id="3" name="Connector 3"/>
          <p:cNvCxnSpPr/>
          <p:nvPr/>
        </p:nvCxnSpPr>
        <p:spPr>
          <a:xfrm>
            <a:off x="10520363" y="-190500"/>
            <a:ext cx="885825" cy="1038225"/>
          </a:xfrm>
          <a:prstGeom prst="line">
            <a:avLst/>
          </a:prstGeom>
          <a:ln w="2540">
            <a:solidFill>
              <a:schemeClr val="lt1"/>
            </a:solidFill>
            <a:prstDash val="solid"/>
            <a:headEnd type="none"/>
            <a:tailEnd type="none"/>
          </a:ln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cxnSp>
      <p:sp>
        <p:nvSpPr>
          <p:cNvPr id="4" name="TextBox 4"/>
          <p:cNvSpPr txBox="1"/>
          <p:nvPr/>
        </p:nvSpPr>
        <p:spPr>
          <a:xfrm>
            <a:off x="3702710" y="1308257"/>
            <a:ext cx="4881433" cy="1420727"/>
          </a:xfrm>
          <a:prstGeom prst="rect">
            <a:avLst/>
          </a:prstGeom>
          <a:ln/>
        </p:spPr>
        <p:txBody>
          <a:bodyPr vert="horz" wrap="square" lIns="91440" tIns="45720" rIns="91440" bIns="45720" rtlCol="0" anchor="b" anchorCtr="1">
            <a:no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en-US" sz="4050" b="1" dirty="0" err="1">
                <a:solidFill>
                  <a:srgbClr val="FFFEFE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五彩拉皮制作</a:t>
            </a:r>
            <a:endParaRPr lang="en-US" sz="4050" b="1" dirty="0">
              <a:solidFill>
                <a:srgbClr val="FFFEFE">
                  <a:alpha val="100000"/>
                </a:srgbClr>
              </a:solidFill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3232150"/>
            <a:ext cx="12192000" cy="3625850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AutoShape 3"/>
          <p:cNvSpPr/>
          <p:nvPr/>
        </p:nvSpPr>
        <p:spPr>
          <a:xfrm>
            <a:off x="1408081" y="1687544"/>
            <a:ext cx="2133600" cy="93631"/>
          </a:xfrm>
          <a:prstGeom prst="rect">
            <a:avLst/>
          </a:prstGeom>
          <a:solidFill>
            <a:schemeClr val="accent1">
              <a:lumMod val="60000"/>
              <a:lumOff val="40000"/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4" name="AutoShape 4"/>
          <p:cNvSpPr/>
          <p:nvPr/>
        </p:nvSpPr>
        <p:spPr>
          <a:xfrm>
            <a:off x="3798856" y="1687544"/>
            <a:ext cx="2133600" cy="93631"/>
          </a:xfrm>
          <a:prstGeom prst="rect">
            <a:avLst/>
          </a:prstGeom>
          <a:solidFill>
            <a:schemeClr val="accent1">
              <a:lumMod val="60000"/>
              <a:lumOff val="40000"/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5" name="AutoShape 5"/>
          <p:cNvSpPr/>
          <p:nvPr/>
        </p:nvSpPr>
        <p:spPr>
          <a:xfrm>
            <a:off x="6189631" y="1698593"/>
            <a:ext cx="2133600" cy="93631"/>
          </a:xfrm>
          <a:prstGeom prst="rect">
            <a:avLst/>
          </a:prstGeom>
          <a:solidFill>
            <a:schemeClr val="accent1">
              <a:lumMod val="60000"/>
              <a:lumOff val="40000"/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6" name="AutoShape 6"/>
          <p:cNvSpPr/>
          <p:nvPr/>
        </p:nvSpPr>
        <p:spPr>
          <a:xfrm>
            <a:off x="8582025" y="1687544"/>
            <a:ext cx="2133600" cy="93631"/>
          </a:xfrm>
          <a:prstGeom prst="rect">
            <a:avLst/>
          </a:prstGeom>
          <a:solidFill>
            <a:schemeClr val="accent1">
              <a:lumMod val="60000"/>
              <a:lumOff val="40000"/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7" name="TextBox 7"/>
          <p:cNvSpPr txBox="1"/>
          <p:nvPr/>
        </p:nvSpPr>
        <p:spPr>
          <a:xfrm>
            <a:off x="1408081" y="4497387"/>
            <a:ext cx="2085975" cy="1666875"/>
          </a:xfrm>
          <a:prstGeom prst="rect">
            <a:avLst/>
          </a:prstGeom>
          <a:ln/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375"/>
              </a:spcBef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选用纯正的芝麻酱或花生酱，用适量温水稀释后搅拌均匀，增加香味和口感。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98856" y="4497387"/>
            <a:ext cx="2085975" cy="1666875"/>
          </a:xfrm>
          <a:prstGeom prst="rect">
            <a:avLst/>
          </a:prstGeom>
          <a:ln/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375"/>
              </a:spcBef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根据个人口味选择辣度适中的辣椒油，可提升菜品的香辣味道。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189631" y="4531775"/>
            <a:ext cx="2085975" cy="1666875"/>
          </a:xfrm>
          <a:prstGeom prst="rect">
            <a:avLst/>
          </a:prstGeom>
          <a:ln/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375"/>
              </a:spcBef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加入少量白砂糖可以中和调料的咸味，使口感更加柔和。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582025" y="4531775"/>
            <a:ext cx="2085975" cy="1666875"/>
          </a:xfrm>
          <a:prstGeom prst="rect">
            <a:avLst/>
          </a:prstGeom>
          <a:ln/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375"/>
              </a:spcBef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适量加入醋和生抽可以增加菜品的鲜味和口感层次。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08081" y="4084100"/>
            <a:ext cx="2124075" cy="447675"/>
          </a:xfrm>
          <a:prstGeom prst="rect">
            <a:avLst/>
          </a:prstGeom>
          <a:ln/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575" b="1">
                <a:solidFill>
                  <a:srgbClr val="FFFEFE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麻酱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798856" y="4084100"/>
            <a:ext cx="2124075" cy="447675"/>
          </a:xfrm>
          <a:prstGeom prst="rect">
            <a:avLst/>
          </a:prstGeom>
          <a:ln/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575" b="1">
                <a:solidFill>
                  <a:srgbClr val="FFFEFE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辣椒油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189631" y="4084100"/>
            <a:ext cx="2124075" cy="447675"/>
          </a:xfrm>
          <a:prstGeom prst="rect">
            <a:avLst/>
          </a:prstGeom>
          <a:ln/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575" b="1">
                <a:solidFill>
                  <a:srgbClr val="FFFEFE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白砂糖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582025" y="4084100"/>
            <a:ext cx="2124075" cy="447675"/>
          </a:xfrm>
          <a:prstGeom prst="rect">
            <a:avLst/>
          </a:prstGeom>
          <a:ln/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575" b="1">
                <a:solidFill>
                  <a:srgbClr val="FFFEFE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醋和生抽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 l="16667" r="16667"/>
          <a:stretch>
            <a:fillRect/>
          </a:stretch>
        </p:blipFill>
        <p:spPr>
          <a:xfrm>
            <a:off x="1408081" y="1897094"/>
            <a:ext cx="2133600" cy="2133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rcRect t="16675" b="16675"/>
          <a:stretch>
            <a:fillRect/>
          </a:stretch>
        </p:blipFill>
        <p:spPr>
          <a:xfrm>
            <a:off x="3798856" y="1897094"/>
            <a:ext cx="2133600" cy="21336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/>
          <a:srcRect t="16626" b="16626"/>
          <a:stretch>
            <a:fillRect/>
          </a:stretch>
        </p:blipFill>
        <p:spPr>
          <a:xfrm>
            <a:off x="6189631" y="1897094"/>
            <a:ext cx="2133600" cy="21336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/>
          <a:srcRect l="16667" r="16667"/>
          <a:stretch>
            <a:fillRect/>
          </a:stretch>
        </p:blipFill>
        <p:spPr>
          <a:xfrm>
            <a:off x="8582025" y="1897094"/>
            <a:ext cx="2133600" cy="213360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0" name="AutoShape 20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AutoShape 33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AutoShape 34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AutoShape 35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AutoShape 36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AutoShape 37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AutoShape 38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AutoShape 39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调料选购与使用技巧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33474" y="2900242"/>
            <a:ext cx="1832478" cy="963855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000" b="1">
                <a:solidFill>
                  <a:srgbClr val="FFFEFE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162849" y="2700179"/>
            <a:ext cx="6534938" cy="701040"/>
          </a:xfrm>
          <a:prstGeom prst="rect">
            <a:avLst/>
          </a:prstGeom>
          <a:ln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chemeClr val="accent3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制作步骤详解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/>
          </a:blip>
          <a:srcRect t="16688" b="16688"/>
          <a:stretch>
            <a:fillRect/>
          </a:stretch>
        </p:blipFill>
        <p:spPr>
          <a:xfrm>
            <a:off x="939482" y="1415327"/>
            <a:ext cx="4843295" cy="4843296"/>
          </a:xfrm>
          <a:prstGeom prst="round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261748" y="2005888"/>
            <a:ext cx="4762500" cy="1838325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86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选择优质淀粉，如绿豆淀粉、马铃薯淀粉等，按照淀粉与水的比例1:3混合搅拌，在锅中加水烧开，将淀粉浆倒入锅中，快速搅拌至透明状，然后倒入模具中冷却定型。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261748" y="1352723"/>
            <a:ext cx="4638675" cy="8382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86000"/>
              </a:lnSpc>
            </a:pPr>
            <a:r>
              <a:rPr lang="en-US" sz="2014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自制拉皮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261748" y="4499375"/>
            <a:ext cx="4762500" cy="1838325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86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在超市或菜市场购买拉皮时，应选择颜色均匀、无杂质、有弹性的拉皮，避免购买到添加过多明胶等添加剂的劣质拉皮。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61748" y="3870593"/>
            <a:ext cx="5124450" cy="8382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86000"/>
              </a:lnSpc>
            </a:pPr>
            <a:r>
              <a:rPr lang="en-US" sz="2014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选购拉皮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8" name="AutoShape 8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AutoShape 9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拉皮制作或选购要点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151" r="151"/>
          <a:stretch>
            <a:fillRect/>
          </a:stretch>
        </p:blipFill>
        <p:spPr>
          <a:xfrm>
            <a:off x="3909691" y="1250241"/>
            <a:ext cx="7848600" cy="5248275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466496" y="3766754"/>
            <a:ext cx="3974251" cy="2472718"/>
          </a:xfrm>
          <a:prstGeom prst="rect">
            <a:avLst/>
          </a:prstGeom>
          <a:solidFill>
            <a:schemeClr val="accent1">
              <a:lumMod val="75000"/>
              <a:alpha val="76862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4" name="AutoShape 4"/>
          <p:cNvSpPr/>
          <p:nvPr/>
        </p:nvSpPr>
        <p:spPr>
          <a:xfrm>
            <a:off x="563624" y="1824409"/>
            <a:ext cx="2936423" cy="1604591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270"/>
              </a:spcBef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如黄瓜、胡萝卜、紫甘蓝等，洗净后沥干水分。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601724" y="4315960"/>
            <a:ext cx="3052052" cy="1604591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270"/>
              </a:spcBef>
              <a:defRPr/>
            </a:pPr>
            <a:r>
              <a:rPr lang="en-US" sz="135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可使用专业的蔬菜切丝器或刀具，将蔬菜切成细长的丝状，注意切丝要均匀，以便后续拌制时更加美观和入味。</a:t>
            </a:r>
            <a:endParaRPr lang="en-US" sz="1100"/>
          </a:p>
        </p:txBody>
      </p:sp>
      <p:grpSp>
        <p:nvGrpSpPr>
          <p:cNvPr id="6" name="Group 6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7" name="AutoShape 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AutoShape 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AutoShape 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蔬菜切丝技巧分享</a:t>
              </a:r>
            </a:p>
          </p:txBody>
        </p:sp>
      </p:grpSp>
      <p:sp>
        <p:nvSpPr>
          <p:cNvPr id="28" name="AutoShape 28"/>
          <p:cNvSpPr/>
          <p:nvPr/>
        </p:nvSpPr>
        <p:spPr>
          <a:xfrm>
            <a:off x="601724" y="3976765"/>
            <a:ext cx="2936423" cy="339195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just">
              <a:defRPr/>
            </a:pPr>
            <a:r>
              <a:rPr lang="en-US" sz="157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切丝工具</a:t>
            </a:r>
            <a:endParaRPr lang="en-US" sz="1100"/>
          </a:p>
        </p:txBody>
      </p:sp>
      <p:sp>
        <p:nvSpPr>
          <p:cNvPr id="29" name="AutoShape 29"/>
          <p:cNvSpPr/>
          <p:nvPr/>
        </p:nvSpPr>
        <p:spPr>
          <a:xfrm>
            <a:off x="563624" y="1405309"/>
            <a:ext cx="2936423" cy="339195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just">
              <a:defRPr/>
            </a:pPr>
            <a:r>
              <a:rPr lang="en-US" sz="157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选用新鲜蔬菜</a:t>
            </a:r>
            <a:endParaRPr lang="en-US"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3859086" flipV="1">
            <a:off x="1527125" y="1469413"/>
            <a:ext cx="2109431" cy="2217572"/>
          </a:xfrm>
          <a:prstGeom prst="parallelogram">
            <a:avLst>
              <a:gd name="adj" fmla="val 54601"/>
            </a:avLst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TextBox 3"/>
          <p:cNvSpPr txBox="1"/>
          <p:nvPr/>
        </p:nvSpPr>
        <p:spPr>
          <a:xfrm>
            <a:off x="1326935" y="4590395"/>
            <a:ext cx="2450691" cy="1287399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将芝麻酱、花生酱、酱油、醋、糖等按照一定比例混合搅拌均匀，制成浓稠的麻酱汁。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12500" r="12500"/>
          <a:stretch>
            <a:fillRect/>
          </a:stretch>
        </p:blipFill>
        <p:spPr>
          <a:xfrm>
            <a:off x="1602827" y="1536628"/>
            <a:ext cx="1898907" cy="1898907"/>
          </a:xfrm>
          <a:prstGeom prst="ellipse">
            <a:avLst/>
          </a:prstGeom>
        </p:spPr>
      </p:pic>
      <p:sp>
        <p:nvSpPr>
          <p:cNvPr id="5" name="AutoShape 5"/>
          <p:cNvSpPr/>
          <p:nvPr/>
        </p:nvSpPr>
        <p:spPr>
          <a:xfrm rot="-3859086" flipV="1">
            <a:off x="5041284" y="1457221"/>
            <a:ext cx="2109431" cy="2217572"/>
          </a:xfrm>
          <a:prstGeom prst="parallelogram">
            <a:avLst>
              <a:gd name="adj" fmla="val 54601"/>
            </a:avLst>
          </a:prstGeom>
          <a:solidFill>
            <a:schemeClr val="accent2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l="16625" r="16625"/>
          <a:stretch>
            <a:fillRect/>
          </a:stretch>
        </p:blipFill>
        <p:spPr>
          <a:xfrm>
            <a:off x="5168347" y="1536628"/>
            <a:ext cx="1898907" cy="1898907"/>
          </a:xfrm>
          <a:prstGeom prst="ellipse">
            <a:avLst/>
          </a:prstGeom>
        </p:spPr>
      </p:pic>
      <p:sp>
        <p:nvSpPr>
          <p:cNvPr id="7" name="AutoShape 7"/>
          <p:cNvSpPr/>
          <p:nvPr/>
        </p:nvSpPr>
        <p:spPr>
          <a:xfrm rot="-3859086" flipV="1">
            <a:off x="8711366" y="1419290"/>
            <a:ext cx="2109431" cy="2217572"/>
          </a:xfrm>
          <a:prstGeom prst="parallelogram">
            <a:avLst>
              <a:gd name="adj" fmla="val 54601"/>
            </a:avLst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l="16750" r="16750"/>
          <a:stretch>
            <a:fillRect/>
          </a:stretch>
        </p:blipFill>
        <p:spPr>
          <a:xfrm>
            <a:off x="8871767" y="1536628"/>
            <a:ext cx="1898907" cy="1898907"/>
          </a:xfrm>
          <a:prstGeom prst="ellipse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66381" y="3766355"/>
            <a:ext cx="2971800" cy="485775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1">
            <a:normAutofit/>
          </a:bodyPr>
          <a:lstStyle/>
          <a:p>
            <a:pPr algn="ctr">
              <a:lnSpc>
                <a:spcPct val="96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麻酱汁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226739" y="4350852"/>
            <a:ext cx="2651083" cy="97536"/>
            <a:chOff x="1226739" y="4350852"/>
            <a:chExt cx="2651083" cy="97536"/>
          </a:xfrm>
        </p:grpSpPr>
        <p:cxnSp>
          <p:nvCxnSpPr>
            <p:cNvPr id="11" name="Connector 11"/>
            <p:cNvCxnSpPr/>
            <p:nvPr/>
          </p:nvCxnSpPr>
          <p:spPr>
            <a:xfrm flipV="1">
              <a:off x="1287927" y="4399620"/>
              <a:ext cx="2492359" cy="4740"/>
            </a:xfrm>
            <a:prstGeom prst="line">
              <a:avLst/>
            </a:prstGeom>
            <a:ln w="9525">
              <a:solidFill>
                <a:schemeClr val="accent1"/>
              </a:solidFill>
              <a:prstDash val="solid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AutoShape 12"/>
            <p:cNvSpPr/>
            <p:nvPr/>
          </p:nvSpPr>
          <p:spPr>
            <a:xfrm>
              <a:off x="1226739" y="4350852"/>
              <a:ext cx="97536" cy="9753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3780286" y="4350852"/>
              <a:ext cx="97536" cy="9753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892456" y="4590395"/>
            <a:ext cx="2450691" cy="1287399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将大蒜捣成泥状，加入酱油、醋、糖、辣椒油等调料搅拌均匀，制成蒜香浓郁的蒜泥汁。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641426" y="3746205"/>
            <a:ext cx="2952750" cy="485775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1">
            <a:normAutofit/>
          </a:bodyPr>
          <a:lstStyle/>
          <a:p>
            <a:pPr algn="ctr">
              <a:lnSpc>
                <a:spcPct val="96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蒜泥汁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4792260" y="4350852"/>
            <a:ext cx="2651083" cy="97536"/>
            <a:chOff x="4792260" y="4350852"/>
            <a:chExt cx="2651083" cy="97536"/>
          </a:xfrm>
        </p:grpSpPr>
        <p:cxnSp>
          <p:nvCxnSpPr>
            <p:cNvPr id="17" name="Connector 17"/>
            <p:cNvCxnSpPr/>
            <p:nvPr/>
          </p:nvCxnSpPr>
          <p:spPr>
            <a:xfrm flipV="1">
              <a:off x="4853447" y="4399620"/>
              <a:ext cx="2492359" cy="4740"/>
            </a:xfrm>
            <a:prstGeom prst="line">
              <a:avLst/>
            </a:prstGeom>
            <a:ln w="9525">
              <a:solidFill>
                <a:schemeClr val="accent2"/>
              </a:solidFill>
              <a:prstDash val="solid"/>
              <a:headEnd type="none"/>
              <a:tailEnd type="none"/>
            </a:ln>
          </p:spPr>
          <p:style>
            <a:lnRef idx="0">
              <a:schemeClr val="accent2"/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sp>
          <p:nvSpPr>
            <p:cNvPr id="18" name="AutoShape 18"/>
            <p:cNvSpPr/>
            <p:nvPr/>
          </p:nvSpPr>
          <p:spPr>
            <a:xfrm>
              <a:off x="4792260" y="4350852"/>
              <a:ext cx="97536" cy="97536"/>
            </a:xfrm>
            <a:prstGeom prst="ellipse">
              <a:avLst/>
            </a:prstGeom>
            <a:solidFill>
              <a:schemeClr val="accent2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7345807" y="4350852"/>
              <a:ext cx="97536" cy="97536"/>
            </a:xfrm>
            <a:prstGeom prst="ellipse">
              <a:avLst/>
            </a:prstGeom>
            <a:solidFill>
              <a:schemeClr val="accent2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8595875" y="4590395"/>
            <a:ext cx="2450691" cy="1287399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根据个人口味，还可以添加芝麻油、花椒油、香菜末等调料增加口感和香味。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311508" y="3746205"/>
            <a:ext cx="3019425" cy="485775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1">
            <a:normAutofit/>
          </a:bodyPr>
          <a:lstStyle/>
          <a:p>
            <a:pPr algn="ctr">
              <a:lnSpc>
                <a:spcPct val="96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其他调料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8495679" y="4350852"/>
            <a:ext cx="2651083" cy="97536"/>
            <a:chOff x="8495679" y="4350852"/>
            <a:chExt cx="2651083" cy="97536"/>
          </a:xfrm>
        </p:grpSpPr>
        <p:cxnSp>
          <p:nvCxnSpPr>
            <p:cNvPr id="23" name="Connector 23"/>
            <p:cNvCxnSpPr/>
            <p:nvPr/>
          </p:nvCxnSpPr>
          <p:spPr>
            <a:xfrm flipV="1">
              <a:off x="8556866" y="4399620"/>
              <a:ext cx="2492359" cy="4740"/>
            </a:xfrm>
            <a:prstGeom prst="line">
              <a:avLst/>
            </a:prstGeom>
            <a:ln w="9525">
              <a:solidFill>
                <a:schemeClr val="accent1"/>
              </a:solidFill>
              <a:prstDash val="solid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4" name="AutoShape 24"/>
            <p:cNvSpPr/>
            <p:nvPr/>
          </p:nvSpPr>
          <p:spPr>
            <a:xfrm>
              <a:off x="8495679" y="4350852"/>
              <a:ext cx="97536" cy="9753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11049226" y="4350852"/>
              <a:ext cx="97536" cy="9753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7" name="AutoShape 2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AutoShape 3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AutoShape 3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AutoShape 3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AutoShape 3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AutoShape 3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AutoShape 3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AutoShape 3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AutoShape 4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AutoShape 4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AutoShape 4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AutoShape 4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AutoShape 4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AutoShape 4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AutoShape 4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调料配制方法介绍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15723" b="15723"/>
          <a:stretch>
            <a:fillRect/>
          </a:stretch>
        </p:blipFill>
        <p:spPr>
          <a:xfrm>
            <a:off x="705128" y="1258733"/>
            <a:ext cx="5140490" cy="5140491"/>
          </a:xfrm>
          <a:prstGeom prst="round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422466" y="1924848"/>
            <a:ext cx="5064406" cy="994791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将拉皮放入开水中焯烫一下，捞出后过凉水，沥干水分备用。焯水的目的是使拉皮更加爽滑，同时去除多余的淀粉和杂质。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422466" y="1539657"/>
            <a:ext cx="4169507" cy="367284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1606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拉皮焯水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422466" y="3539953"/>
            <a:ext cx="5064406" cy="994791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将切好的蔬菜丝和拉皮放入大碗中，先加入麻酱汁或蒜泥汁等主要调料拌匀，再加入其他辅助调料调整口感和香味。注意要轻轻拌匀，避免将拉皮拌碎。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422466" y="3191338"/>
            <a:ext cx="4169507" cy="367284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1606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拌制顺序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422466" y="5213997"/>
            <a:ext cx="5064406" cy="994791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根据个人口味适量添加调料，可以先少加一些，尝味后再逐步添加至满意为止。避免一次性加入过多调料导致口感过咸或过辣等。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22466" y="4823558"/>
            <a:ext cx="4169507" cy="367284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1606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适量调味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0" name="AutoShape 10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拌制过程注意事项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33474" y="2900242"/>
            <a:ext cx="1832478" cy="963855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000" b="1">
                <a:solidFill>
                  <a:srgbClr val="FFFEFE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04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162849" y="2700179"/>
            <a:ext cx="6534938" cy="701040"/>
          </a:xfrm>
          <a:prstGeom prst="rect">
            <a:avLst/>
          </a:prstGeom>
          <a:ln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chemeClr val="accent3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口感调整与风味提升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485416" y="3075841"/>
            <a:ext cx="1954703" cy="1969616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AutoShape 3"/>
          <p:cNvSpPr/>
          <p:nvPr/>
        </p:nvSpPr>
        <p:spPr>
          <a:xfrm>
            <a:off x="5660673" y="3426081"/>
            <a:ext cx="2699191" cy="271978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4" name="AutoShape 4"/>
          <p:cNvSpPr/>
          <p:nvPr/>
        </p:nvSpPr>
        <p:spPr>
          <a:xfrm>
            <a:off x="5288494" y="1513149"/>
            <a:ext cx="1721774" cy="172177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5" name="TextBox 5"/>
          <p:cNvSpPr txBox="1"/>
          <p:nvPr/>
        </p:nvSpPr>
        <p:spPr>
          <a:xfrm>
            <a:off x="280421" y="2711491"/>
            <a:ext cx="3039989" cy="125730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将大蒜捣成泥状，可以加入少许盐，有助于提升蒜的香气和口感。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16895" r="16895"/>
          <a:stretch>
            <a:fillRect/>
          </a:stretch>
        </p:blipFill>
        <p:spPr>
          <a:xfrm>
            <a:off x="5399254" y="1623909"/>
            <a:ext cx="1500254" cy="1500254"/>
          </a:xfrm>
          <a:prstGeom prst="ellipse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13814" y="2226284"/>
            <a:ext cx="2703493" cy="398526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r">
              <a:lnSpc>
                <a:spcPct val="77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蒜泥的制作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00757" y="1971492"/>
            <a:ext cx="3121877" cy="1287399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建议使用米醋或陈醋，它们酸味柔和，能为拉皮增添醇厚口感。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00757" y="1513149"/>
            <a:ext cx="2703493" cy="398526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醋的选择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l="12500" r="12500"/>
          <a:stretch>
            <a:fillRect/>
          </a:stretch>
        </p:blipFill>
        <p:spPr>
          <a:xfrm>
            <a:off x="5820154" y="3595858"/>
            <a:ext cx="2380229" cy="2380229"/>
          </a:xfrm>
          <a:prstGeom prst="ellipse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 l="16667" r="16667"/>
          <a:stretch>
            <a:fillRect/>
          </a:stretch>
        </p:blipFill>
        <p:spPr>
          <a:xfrm>
            <a:off x="3637042" y="3234923"/>
            <a:ext cx="1651452" cy="1651452"/>
          </a:xfrm>
          <a:prstGeom prst="ellipse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8621512" y="4777233"/>
            <a:ext cx="3219450" cy="125730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蒜泥与醋的比例可根据个人口味调整，一般建议蒜泥与醋的比例为1:3。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621512" y="4318890"/>
            <a:ext cx="2703493" cy="398526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比例掌握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5" name="AutoShape 15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AutoShape 33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AutoShape 34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蒜泥醋汁调制技巧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81837" y="1604867"/>
            <a:ext cx="3394996" cy="2116741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r>
              <a:rPr lang="en-US" sz="2940">
                <a:solidFill>
                  <a:srgbClr val="FFFFFF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   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4376738" y="3721608"/>
            <a:ext cx="3394996" cy="2116741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4" name="AutoShape 4"/>
          <p:cNvSpPr/>
          <p:nvPr/>
        </p:nvSpPr>
        <p:spPr>
          <a:xfrm>
            <a:off x="7771733" y="1604867"/>
            <a:ext cx="3394996" cy="2116741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t="5788" b="5788"/>
          <a:stretch>
            <a:fillRect/>
          </a:stretch>
        </p:blipFill>
        <p:spPr>
          <a:xfrm>
            <a:off x="981837" y="3694465"/>
            <a:ext cx="3394942" cy="21438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t="2100" b="2100"/>
          <a:stretch>
            <a:fillRect/>
          </a:stretch>
        </p:blipFill>
        <p:spPr>
          <a:xfrm>
            <a:off x="4376812" y="1577730"/>
            <a:ext cx="3394942" cy="214386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t="2696" b="2696"/>
          <a:stretch>
            <a:fillRect/>
          </a:stretch>
        </p:blipFill>
        <p:spPr>
          <a:xfrm>
            <a:off x="7771733" y="3721608"/>
            <a:ext cx="3394942" cy="2143864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9" name="AutoShape 9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其他调料使用建议</a:t>
              </a:r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981837" y="1604867"/>
            <a:ext cx="3394996" cy="490334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025" b="1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麻酱的加入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90562" y="2039620"/>
            <a:ext cx="3286271" cy="1654845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l">
              <a:lnSpc>
                <a:spcPct val="186000"/>
              </a:lnSpc>
            </a:pPr>
            <a:r>
              <a:rPr lang="en-US" sz="1500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麻酱能为拉皮增添香浓口感，建议使用前先用温水稀释，以免过于厚重。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376833" y="3748751"/>
            <a:ext cx="3394996" cy="490334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025" b="1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辣椒油的选用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485558" y="4183504"/>
            <a:ext cx="3286271" cy="1654845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l">
              <a:lnSpc>
                <a:spcPct val="186000"/>
              </a:lnSpc>
            </a:pPr>
            <a:r>
              <a:rPr lang="en-US" sz="1500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根据个人口味选择辣度适中的辣椒油，为拉皮增添香辣风味。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771733" y="1604867"/>
            <a:ext cx="3394996" cy="490334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025" b="1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白砂糖的点缀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880459" y="2039620"/>
            <a:ext cx="3286271" cy="1654845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l">
              <a:lnSpc>
                <a:spcPct val="186000"/>
              </a:lnSpc>
            </a:pPr>
            <a:r>
              <a:rPr lang="en-US" sz="1500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适量加入白砂糖可以中和酸辣口感，使整体味道更加和谐。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2266950" y="1986850"/>
            <a:ext cx="9925050" cy="4845050"/>
          </a:xfrm>
          <a:prstGeom prst="triangle">
            <a:avLst>
              <a:gd name="adj" fmla="val 0"/>
            </a:avLst>
          </a:prstGeom>
          <a:blipFill dpi="0" rotWithShape="1">
            <a:blip r:embed="rId3">
              <a:alphaModFix/>
            </a:blip>
            <a:stretch>
              <a:fillRect/>
            </a:stretch>
          </a:blipFill>
          <a:ln/>
        </p:spPr>
        <p:txBody>
          <a:bodyPr/>
          <a:lstStyle/>
          <a:p>
            <a:endParaRPr lang="zh-CN" altLang="en-US"/>
          </a:p>
        </p:txBody>
      </p:sp>
      <p:cxnSp>
        <p:nvCxnSpPr>
          <p:cNvPr id="3" name="Connector 3"/>
          <p:cNvCxnSpPr/>
          <p:nvPr/>
        </p:nvCxnSpPr>
        <p:spPr>
          <a:xfrm flipV="1">
            <a:off x="1966913" y="6027738"/>
            <a:ext cx="1973262" cy="985837"/>
          </a:xfrm>
          <a:prstGeom prst="line">
            <a:avLst/>
          </a:prstGeom>
          <a:ln w="3175">
            <a:solidFill>
              <a:srgbClr val="D76739">
                <a:alpha val="100000"/>
              </a:srgbClr>
            </a:solidFill>
            <a:prstDash val="solid"/>
            <a:headEnd type="none"/>
            <a:tailEnd type="none"/>
          </a:ln>
        </p:spPr>
      </p:cxnSp>
      <p:sp>
        <p:nvSpPr>
          <p:cNvPr id="4" name="AutoShape 4"/>
          <p:cNvSpPr/>
          <p:nvPr/>
        </p:nvSpPr>
        <p:spPr>
          <a:xfrm rot="2700000">
            <a:off x="4090988" y="5378450"/>
            <a:ext cx="723900" cy="723900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cxnSp>
        <p:nvCxnSpPr>
          <p:cNvPr id="5" name="Connector 5"/>
          <p:cNvCxnSpPr/>
          <p:nvPr/>
        </p:nvCxnSpPr>
        <p:spPr>
          <a:xfrm flipV="1">
            <a:off x="4991100" y="5230813"/>
            <a:ext cx="598488" cy="298450"/>
          </a:xfrm>
          <a:prstGeom prst="line">
            <a:avLst/>
          </a:prstGeom>
          <a:ln w="3175">
            <a:solidFill>
              <a:srgbClr val="D76739">
                <a:alpha val="100000"/>
              </a:srgbClr>
            </a:solidFill>
            <a:prstDash val="solid"/>
            <a:headEnd type="none"/>
            <a:tailEnd type="none"/>
          </a:ln>
        </p:spPr>
      </p:cxnSp>
      <p:sp>
        <p:nvSpPr>
          <p:cNvPr id="6" name="AutoShape 6"/>
          <p:cNvSpPr/>
          <p:nvPr/>
        </p:nvSpPr>
        <p:spPr>
          <a:xfrm rot="2700000">
            <a:off x="5791200" y="4559300"/>
            <a:ext cx="723900" cy="723900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cxnSp>
        <p:nvCxnSpPr>
          <p:cNvPr id="7" name="Connector 7"/>
          <p:cNvCxnSpPr/>
          <p:nvPr/>
        </p:nvCxnSpPr>
        <p:spPr>
          <a:xfrm flipV="1">
            <a:off x="6677025" y="4410075"/>
            <a:ext cx="598488" cy="298450"/>
          </a:xfrm>
          <a:prstGeom prst="line">
            <a:avLst/>
          </a:prstGeom>
          <a:ln w="3175">
            <a:solidFill>
              <a:srgbClr val="D76739">
                <a:alpha val="100000"/>
              </a:srgbClr>
            </a:solidFill>
            <a:prstDash val="solid"/>
            <a:headEnd type="none"/>
            <a:tailEnd type="none"/>
          </a:ln>
        </p:spPr>
      </p:cxnSp>
      <p:sp>
        <p:nvSpPr>
          <p:cNvPr id="8" name="AutoShape 8"/>
          <p:cNvSpPr/>
          <p:nvPr/>
        </p:nvSpPr>
        <p:spPr>
          <a:xfrm rot="2700000">
            <a:off x="7454900" y="3749675"/>
            <a:ext cx="723900" cy="723900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cxnSp>
        <p:nvCxnSpPr>
          <p:cNvPr id="9" name="Connector 9"/>
          <p:cNvCxnSpPr/>
          <p:nvPr/>
        </p:nvCxnSpPr>
        <p:spPr>
          <a:xfrm flipV="1">
            <a:off x="8316913" y="3598863"/>
            <a:ext cx="598487" cy="298450"/>
          </a:xfrm>
          <a:prstGeom prst="line">
            <a:avLst/>
          </a:prstGeom>
          <a:ln w="3175">
            <a:solidFill>
              <a:srgbClr val="D76739">
                <a:alpha val="100000"/>
              </a:srgbClr>
            </a:solidFill>
            <a:prstDash val="solid"/>
            <a:headEnd type="none"/>
            <a:tailEnd type="none"/>
          </a:ln>
        </p:spPr>
      </p:cxnSp>
      <p:sp>
        <p:nvSpPr>
          <p:cNvPr id="10" name="AutoShape 10"/>
          <p:cNvSpPr/>
          <p:nvPr/>
        </p:nvSpPr>
        <p:spPr>
          <a:xfrm rot="2700000">
            <a:off x="9106425" y="2908122"/>
            <a:ext cx="695864" cy="695863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cxnSp>
        <p:nvCxnSpPr>
          <p:cNvPr id="11" name="Connector 11"/>
          <p:cNvCxnSpPr/>
          <p:nvPr/>
        </p:nvCxnSpPr>
        <p:spPr>
          <a:xfrm flipV="1">
            <a:off x="10059988" y="1960563"/>
            <a:ext cx="2282825" cy="1092200"/>
          </a:xfrm>
          <a:prstGeom prst="line">
            <a:avLst/>
          </a:prstGeom>
          <a:ln w="3175">
            <a:solidFill>
              <a:srgbClr val="D76739">
                <a:alpha val="100000"/>
              </a:srgbClr>
            </a:solidFill>
            <a:prstDash val="solid"/>
            <a:headEnd type="none"/>
            <a:tailEnd type="none"/>
          </a:ln>
        </p:spPr>
      </p:cxnSp>
      <p:cxnSp>
        <p:nvCxnSpPr>
          <p:cNvPr id="12" name="Connector 12"/>
          <p:cNvCxnSpPr/>
          <p:nvPr/>
        </p:nvCxnSpPr>
        <p:spPr>
          <a:xfrm>
            <a:off x="936625" y="5559425"/>
            <a:ext cx="2614613" cy="0"/>
          </a:xfrm>
          <a:prstGeom prst="line">
            <a:avLst/>
          </a:prstGeom>
          <a:ln w="63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Connector 13"/>
          <p:cNvCxnSpPr/>
          <p:nvPr/>
        </p:nvCxnSpPr>
        <p:spPr>
          <a:xfrm>
            <a:off x="2873375" y="4413250"/>
            <a:ext cx="2614613" cy="0"/>
          </a:xfrm>
          <a:prstGeom prst="line">
            <a:avLst/>
          </a:prstGeom>
          <a:ln w="63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Connector 14"/>
          <p:cNvCxnSpPr/>
          <p:nvPr/>
        </p:nvCxnSpPr>
        <p:spPr>
          <a:xfrm>
            <a:off x="4702175" y="3371850"/>
            <a:ext cx="2614613" cy="0"/>
          </a:xfrm>
          <a:prstGeom prst="line">
            <a:avLst/>
          </a:prstGeom>
          <a:ln w="63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Connector 15"/>
          <p:cNvCxnSpPr/>
          <p:nvPr/>
        </p:nvCxnSpPr>
        <p:spPr>
          <a:xfrm>
            <a:off x="6148388" y="2249488"/>
            <a:ext cx="2614612" cy="0"/>
          </a:xfrm>
          <a:prstGeom prst="line">
            <a:avLst/>
          </a:prstGeom>
          <a:ln w="63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AutoShape 16"/>
          <p:cNvSpPr/>
          <p:nvPr/>
        </p:nvSpPr>
        <p:spPr>
          <a:xfrm>
            <a:off x="5437188" y="1185863"/>
            <a:ext cx="1254125" cy="393700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7" name="AutoShape 17"/>
          <p:cNvSpPr/>
          <p:nvPr/>
        </p:nvSpPr>
        <p:spPr>
          <a:xfrm>
            <a:off x="4211638" y="2351088"/>
            <a:ext cx="1255712" cy="393700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8" name="AutoShape 18"/>
          <p:cNvSpPr/>
          <p:nvPr/>
        </p:nvSpPr>
        <p:spPr>
          <a:xfrm>
            <a:off x="2578100" y="3321050"/>
            <a:ext cx="1254125" cy="395288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9" name="AutoShape 19"/>
          <p:cNvSpPr/>
          <p:nvPr/>
        </p:nvSpPr>
        <p:spPr>
          <a:xfrm>
            <a:off x="912813" y="4514850"/>
            <a:ext cx="1254125" cy="393700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20" name="TextBox 20"/>
          <p:cNvSpPr txBox="1"/>
          <p:nvPr/>
        </p:nvSpPr>
        <p:spPr>
          <a:xfrm>
            <a:off x="6064251" y="1465262"/>
            <a:ext cx="3072221" cy="783272"/>
          </a:xfrm>
          <a:prstGeom prst="rect">
            <a:avLst/>
          </a:prstGeom>
          <a:ln/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喜欢酸甜口感的，可以增加醋和白砂糖的用量。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617039" y="2645728"/>
            <a:ext cx="3072221" cy="783272"/>
          </a:xfrm>
          <a:prstGeom prst="rect">
            <a:avLst/>
          </a:prstGeom>
          <a:ln/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喜欢香辣风味的，可以多加辣椒油和蒜泥。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830882" y="3652203"/>
            <a:ext cx="3072221" cy="783272"/>
          </a:xfrm>
          <a:prstGeom prst="rect">
            <a:avLst/>
          </a:prstGeom>
          <a:ln/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喜欢浓郁口感的，可以增加麻酱的用量，减少醋的比例。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68842" y="4836890"/>
            <a:ext cx="3072221" cy="783272"/>
          </a:xfrm>
          <a:prstGeom prst="rect">
            <a:avLst/>
          </a:prstGeom>
          <a:ln/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根据食材的多少和个人口味的轻重，适量调整调料的用量。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819234" y="1157288"/>
            <a:ext cx="667832" cy="660225"/>
          </a:xfrm>
          <a:prstGeom prst="rect">
            <a:avLst/>
          </a:prstGeom>
          <a:ln/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100" b="1">
                <a:solidFill>
                  <a:srgbClr val="FFFEFE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563428" y="2331720"/>
            <a:ext cx="667832" cy="660225"/>
          </a:xfrm>
          <a:prstGeom prst="rect">
            <a:avLst/>
          </a:prstGeom>
          <a:ln/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100" b="1">
                <a:solidFill>
                  <a:srgbClr val="FFFEFE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968229" y="3292793"/>
            <a:ext cx="667832" cy="660225"/>
          </a:xfrm>
          <a:prstGeom prst="rect">
            <a:avLst/>
          </a:prstGeom>
          <a:ln/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100" b="1">
                <a:solidFill>
                  <a:srgbClr val="FFFEFE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95356" y="4486275"/>
            <a:ext cx="667832" cy="660225"/>
          </a:xfrm>
          <a:prstGeom prst="rect">
            <a:avLst/>
          </a:prstGeom>
          <a:ln/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100" b="1">
                <a:solidFill>
                  <a:srgbClr val="FFFEFE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04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9295617" y="3063151"/>
            <a:ext cx="302098" cy="447705"/>
            <a:chOff x="9295617" y="3063151"/>
            <a:chExt cx="302098" cy="447705"/>
          </a:xfrm>
        </p:grpSpPr>
        <p:sp>
          <p:nvSpPr>
            <p:cNvPr id="29" name="Freeform 29"/>
            <p:cNvSpPr/>
            <p:nvPr/>
          </p:nvSpPr>
          <p:spPr>
            <a:xfrm>
              <a:off x="9295617" y="3063151"/>
              <a:ext cx="302098" cy="331451"/>
            </a:xfrm>
            <a:custGeom>
              <a:avLst/>
              <a:gdLst/>
              <a:ahLst/>
              <a:cxnLst/>
              <a:rect l="l" t="t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9369028" y="3411797"/>
              <a:ext cx="150470" cy="99059"/>
            </a:xfrm>
            <a:custGeom>
              <a:avLst/>
              <a:gdLst/>
              <a:ahLst/>
              <a:cxnLst/>
              <a:rect l="l" t="t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9360459" y="3203836"/>
              <a:ext cx="172471" cy="138196"/>
            </a:xfrm>
            <a:custGeom>
              <a:avLst/>
              <a:gdLst/>
              <a:ahLst/>
              <a:cxnLst/>
              <a:rect l="l" t="t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7651236" y="3928628"/>
            <a:ext cx="344403" cy="328462"/>
            <a:chOff x="7651236" y="3928628"/>
            <a:chExt cx="344403" cy="328462"/>
          </a:xfrm>
        </p:grpSpPr>
        <p:sp>
          <p:nvSpPr>
            <p:cNvPr id="33" name="AutoShape 33"/>
            <p:cNvSpPr/>
            <p:nvPr/>
          </p:nvSpPr>
          <p:spPr>
            <a:xfrm>
              <a:off x="7745966" y="3928628"/>
              <a:ext cx="154998" cy="15567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7651236" y="4108554"/>
              <a:ext cx="344403" cy="148536"/>
            </a:xfrm>
            <a:custGeom>
              <a:avLst/>
              <a:gdLst/>
              <a:ahLst/>
              <a:cxnLst/>
              <a:rect l="l" t="t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" name="Freeform 35"/>
          <p:cNvSpPr/>
          <p:nvPr/>
        </p:nvSpPr>
        <p:spPr>
          <a:xfrm>
            <a:off x="6062881" y="4755632"/>
            <a:ext cx="214971" cy="357102"/>
          </a:xfrm>
          <a:custGeom>
            <a:avLst/>
            <a:gdLst/>
            <a:ahLst/>
            <a:cxnLst/>
            <a:rect l="l" t="t" r="r" b="b"/>
            <a:pathLst>
              <a:path w="130" h="222">
                <a:moveTo>
                  <a:pt x="73" y="98"/>
                </a:moveTo>
                <a:cubicBezTo>
                  <a:pt x="95" y="103"/>
                  <a:pt x="110" y="109"/>
                  <a:pt x="118" y="116"/>
                </a:cubicBezTo>
                <a:cubicBezTo>
                  <a:pt x="126" y="124"/>
                  <a:pt x="130" y="135"/>
                  <a:pt x="130" y="149"/>
                </a:cubicBezTo>
                <a:cubicBezTo>
                  <a:pt x="130" y="163"/>
                  <a:pt x="125" y="175"/>
                  <a:pt x="115" y="186"/>
                </a:cubicBezTo>
                <a:cubicBezTo>
                  <a:pt x="105" y="196"/>
                  <a:pt x="91" y="202"/>
                  <a:pt x="73" y="203"/>
                </a:cubicBezTo>
                <a:cubicBezTo>
                  <a:pt x="73" y="222"/>
                  <a:pt x="73" y="222"/>
                  <a:pt x="73" y="222"/>
                </a:cubicBezTo>
                <a:cubicBezTo>
                  <a:pt x="58" y="222"/>
                  <a:pt x="58" y="222"/>
                  <a:pt x="58" y="222"/>
                </a:cubicBezTo>
                <a:cubicBezTo>
                  <a:pt x="58" y="203"/>
                  <a:pt x="58" y="203"/>
                  <a:pt x="58" y="203"/>
                </a:cubicBezTo>
                <a:cubicBezTo>
                  <a:pt x="22" y="200"/>
                  <a:pt x="2" y="182"/>
                  <a:pt x="0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8" y="170"/>
                  <a:pt x="39" y="182"/>
                  <a:pt x="58" y="185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22" y="110"/>
                  <a:pt x="4" y="94"/>
                  <a:pt x="4" y="69"/>
                </a:cubicBezTo>
                <a:cubicBezTo>
                  <a:pt x="4" y="54"/>
                  <a:pt x="9" y="43"/>
                  <a:pt x="19" y="34"/>
                </a:cubicBezTo>
                <a:cubicBezTo>
                  <a:pt x="28" y="25"/>
                  <a:pt x="42" y="20"/>
                  <a:pt x="58" y="19"/>
                </a:cubicBezTo>
                <a:cubicBezTo>
                  <a:pt x="58" y="0"/>
                  <a:pt x="58" y="0"/>
                  <a:pt x="5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19"/>
                  <a:pt x="73" y="19"/>
                  <a:pt x="73" y="19"/>
                </a:cubicBezTo>
                <a:cubicBezTo>
                  <a:pt x="105" y="21"/>
                  <a:pt x="122" y="35"/>
                  <a:pt x="125" y="63"/>
                </a:cubicBezTo>
                <a:cubicBezTo>
                  <a:pt x="99" y="63"/>
                  <a:pt x="99" y="63"/>
                  <a:pt x="99" y="63"/>
                </a:cubicBezTo>
                <a:cubicBezTo>
                  <a:pt x="98" y="48"/>
                  <a:pt x="89" y="39"/>
                  <a:pt x="73" y="37"/>
                </a:cubicBezTo>
                <a:lnTo>
                  <a:pt x="73" y="98"/>
                </a:lnTo>
                <a:close/>
                <a:moveTo>
                  <a:pt x="58" y="96"/>
                </a:moveTo>
                <a:cubicBezTo>
                  <a:pt x="58" y="37"/>
                  <a:pt x="58" y="37"/>
                  <a:pt x="58" y="37"/>
                </a:cubicBezTo>
                <a:cubicBezTo>
                  <a:pt x="39" y="40"/>
                  <a:pt x="30" y="50"/>
                  <a:pt x="30" y="67"/>
                </a:cubicBezTo>
                <a:cubicBezTo>
                  <a:pt x="30" y="76"/>
                  <a:pt x="33" y="82"/>
                  <a:pt x="38" y="86"/>
                </a:cubicBezTo>
                <a:cubicBezTo>
                  <a:pt x="43" y="91"/>
                  <a:pt x="50" y="94"/>
                  <a:pt x="58" y="96"/>
                </a:cubicBezTo>
                <a:close/>
                <a:moveTo>
                  <a:pt x="73" y="185"/>
                </a:moveTo>
                <a:cubicBezTo>
                  <a:pt x="93" y="182"/>
                  <a:pt x="104" y="171"/>
                  <a:pt x="104" y="150"/>
                </a:cubicBezTo>
                <a:cubicBezTo>
                  <a:pt x="104" y="142"/>
                  <a:pt x="102" y="135"/>
                  <a:pt x="97" y="131"/>
                </a:cubicBezTo>
                <a:cubicBezTo>
                  <a:pt x="93" y="126"/>
                  <a:pt x="85" y="122"/>
                  <a:pt x="73" y="120"/>
                </a:cubicBezTo>
                <a:lnTo>
                  <a:pt x="73" y="18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6" name="Freeform 36"/>
          <p:cNvSpPr/>
          <p:nvPr/>
        </p:nvSpPr>
        <p:spPr>
          <a:xfrm>
            <a:off x="4263213" y="5550384"/>
            <a:ext cx="379450" cy="380033"/>
          </a:xfrm>
          <a:custGeom>
            <a:avLst/>
            <a:gdLst/>
            <a:ahLst/>
            <a:cxnLst/>
            <a:rect l="l" t="t" r="r" b="b"/>
            <a:pathLst>
              <a:path w="311" h="312">
                <a:moveTo>
                  <a:pt x="281" y="130"/>
                </a:moveTo>
                <a:cubicBezTo>
                  <a:pt x="311" y="116"/>
                  <a:pt x="311" y="116"/>
                  <a:pt x="311" y="116"/>
                </a:cubicBezTo>
                <a:cubicBezTo>
                  <a:pt x="294" y="75"/>
                  <a:pt x="294" y="75"/>
                  <a:pt x="294" y="75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253" y="71"/>
                  <a:pt x="240" y="58"/>
                  <a:pt x="226" y="4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197" y="0"/>
                  <a:pt x="197" y="0"/>
                  <a:pt x="197" y="0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65" y="27"/>
                  <a:pt x="147" y="26"/>
                  <a:pt x="129" y="30"/>
                </a:cubicBezTo>
                <a:cubicBezTo>
                  <a:pt x="115" y="0"/>
                  <a:pt x="115" y="0"/>
                  <a:pt x="115" y="0"/>
                </a:cubicBezTo>
                <a:cubicBezTo>
                  <a:pt x="75" y="17"/>
                  <a:pt x="75" y="17"/>
                  <a:pt x="75" y="17"/>
                </a:cubicBezTo>
                <a:cubicBezTo>
                  <a:pt x="86" y="48"/>
                  <a:pt x="86" y="48"/>
                  <a:pt x="86" y="48"/>
                </a:cubicBezTo>
                <a:cubicBezTo>
                  <a:pt x="70" y="58"/>
                  <a:pt x="58" y="71"/>
                  <a:pt x="48" y="85"/>
                </a:cubicBezTo>
                <a:cubicBezTo>
                  <a:pt x="17" y="74"/>
                  <a:pt x="17" y="74"/>
                  <a:pt x="17" y="74"/>
                </a:cubicBezTo>
                <a:cubicBezTo>
                  <a:pt x="0" y="114"/>
                  <a:pt x="0" y="114"/>
                  <a:pt x="0" y="114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26" y="146"/>
                  <a:pt x="26" y="164"/>
                  <a:pt x="30" y="182"/>
                </a:cubicBezTo>
                <a:cubicBezTo>
                  <a:pt x="0" y="196"/>
                  <a:pt x="0" y="196"/>
                  <a:pt x="0" y="196"/>
                </a:cubicBezTo>
                <a:cubicBezTo>
                  <a:pt x="16" y="236"/>
                  <a:pt x="16" y="236"/>
                  <a:pt x="16" y="236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57" y="241"/>
                  <a:pt x="70" y="253"/>
                  <a:pt x="85" y="263"/>
                </a:cubicBezTo>
                <a:cubicBezTo>
                  <a:pt x="73" y="294"/>
                  <a:pt x="73" y="294"/>
                  <a:pt x="73" y="294"/>
                </a:cubicBezTo>
                <a:cubicBezTo>
                  <a:pt x="114" y="311"/>
                  <a:pt x="114" y="311"/>
                  <a:pt x="114" y="311"/>
                </a:cubicBezTo>
                <a:cubicBezTo>
                  <a:pt x="128" y="281"/>
                  <a:pt x="128" y="281"/>
                  <a:pt x="128" y="281"/>
                </a:cubicBezTo>
                <a:cubicBezTo>
                  <a:pt x="145" y="285"/>
                  <a:pt x="163" y="285"/>
                  <a:pt x="181" y="282"/>
                </a:cubicBezTo>
                <a:cubicBezTo>
                  <a:pt x="195" y="312"/>
                  <a:pt x="195" y="312"/>
                  <a:pt x="195" y="312"/>
                </a:cubicBezTo>
                <a:cubicBezTo>
                  <a:pt x="236" y="295"/>
                  <a:pt x="236" y="295"/>
                  <a:pt x="236" y="295"/>
                </a:cubicBezTo>
                <a:cubicBezTo>
                  <a:pt x="225" y="264"/>
                  <a:pt x="225" y="264"/>
                  <a:pt x="225" y="264"/>
                </a:cubicBezTo>
                <a:cubicBezTo>
                  <a:pt x="240" y="254"/>
                  <a:pt x="253" y="241"/>
                  <a:pt x="263" y="226"/>
                </a:cubicBezTo>
                <a:cubicBezTo>
                  <a:pt x="294" y="238"/>
                  <a:pt x="294" y="238"/>
                  <a:pt x="294" y="238"/>
                </a:cubicBezTo>
                <a:cubicBezTo>
                  <a:pt x="311" y="197"/>
                  <a:pt x="311" y="197"/>
                  <a:pt x="311" y="197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85" y="166"/>
                  <a:pt x="285" y="148"/>
                  <a:pt x="281" y="130"/>
                </a:cubicBezTo>
                <a:close/>
                <a:moveTo>
                  <a:pt x="155" y="254"/>
                </a:moveTo>
                <a:cubicBezTo>
                  <a:pt x="101" y="254"/>
                  <a:pt x="57" y="210"/>
                  <a:pt x="57" y="156"/>
                </a:cubicBezTo>
                <a:cubicBezTo>
                  <a:pt x="57" y="101"/>
                  <a:pt x="101" y="57"/>
                  <a:pt x="155" y="57"/>
                </a:cubicBezTo>
                <a:cubicBezTo>
                  <a:pt x="210" y="57"/>
                  <a:pt x="254" y="101"/>
                  <a:pt x="254" y="156"/>
                </a:cubicBezTo>
                <a:cubicBezTo>
                  <a:pt x="254" y="210"/>
                  <a:pt x="210" y="254"/>
                  <a:pt x="155" y="25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grpSp>
        <p:nvGrpSpPr>
          <p:cNvPr id="37" name="Group 37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38" name="AutoShape 38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AutoShape 39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AutoShape 40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AutoShape 41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AutoShape 42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AutoShape 43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AutoShape 44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AutoShape 45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AutoShape 46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AutoShape 47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AutoShape 48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AutoShape 49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AutoShape 50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AutoShape 51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AutoShape 52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AutoShape 53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AutoShape 54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AutoShape 55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AutoShape 56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AutoShape 57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根据个人口味调整策略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2700000">
            <a:off x="-425346" y="-2696323"/>
            <a:ext cx="4457492" cy="4457492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AutoShape 3"/>
          <p:cNvSpPr/>
          <p:nvPr/>
        </p:nvSpPr>
        <p:spPr>
          <a:xfrm>
            <a:off x="10615613" y="1795463"/>
            <a:ext cx="1339850" cy="338137"/>
          </a:xfrm>
          <a:prstGeom prst="rect">
            <a:avLst/>
          </a:prstGeom>
          <a:noFill/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4" name="TextBox 4"/>
          <p:cNvSpPr txBox="1"/>
          <p:nvPr/>
        </p:nvSpPr>
        <p:spPr>
          <a:xfrm>
            <a:off x="4788641" y="930592"/>
            <a:ext cx="5050155" cy="4996815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marL="203200" lvl="0" indent="-203200">
              <a:lnSpc>
                <a:spcPct val="150000"/>
              </a:lnSpc>
              <a:spcBef>
                <a:spcPts val="375"/>
              </a:spcBef>
              <a:buFont typeface="Arial"/>
              <a:buChar char="•"/>
            </a:pPr>
            <a:r>
              <a:rPr lang="en-US" sz="2400" b="1">
                <a:solidFill>
                  <a:schemeClr val="accent1">
                    <a:lumMod val="50000"/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五彩拉皮简介</a:t>
            </a:r>
          </a:p>
          <a:p>
            <a:pPr marL="203200" lvl="0" indent="-203200">
              <a:lnSpc>
                <a:spcPct val="150000"/>
              </a:lnSpc>
              <a:spcBef>
                <a:spcPts val="375"/>
              </a:spcBef>
              <a:buFont typeface="Arial"/>
              <a:buChar char="•"/>
            </a:pPr>
            <a:r>
              <a:rPr lang="en-US" sz="2400" b="1">
                <a:solidFill>
                  <a:schemeClr val="accent1">
                    <a:lumMod val="50000"/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食材准备与选购技巧</a:t>
            </a:r>
          </a:p>
          <a:p>
            <a:pPr marL="203200" lvl="0" indent="-203200">
              <a:lnSpc>
                <a:spcPct val="150000"/>
              </a:lnSpc>
              <a:spcBef>
                <a:spcPts val="375"/>
              </a:spcBef>
              <a:buFont typeface="Arial"/>
              <a:buChar char="•"/>
            </a:pPr>
            <a:r>
              <a:rPr lang="en-US" sz="2400" b="1">
                <a:solidFill>
                  <a:schemeClr val="accent1">
                    <a:lumMod val="50000"/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制作步骤详解</a:t>
            </a:r>
          </a:p>
          <a:p>
            <a:pPr marL="203200" lvl="0" indent="-203200">
              <a:lnSpc>
                <a:spcPct val="150000"/>
              </a:lnSpc>
              <a:spcBef>
                <a:spcPts val="375"/>
              </a:spcBef>
              <a:buFont typeface="Arial"/>
              <a:buChar char="•"/>
            </a:pPr>
            <a:r>
              <a:rPr lang="en-US" sz="2400" b="1">
                <a:solidFill>
                  <a:schemeClr val="accent1">
                    <a:lumMod val="50000"/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口感调整与风味提升</a:t>
            </a:r>
          </a:p>
          <a:p>
            <a:pPr marL="203200" lvl="0" indent="-203200">
              <a:lnSpc>
                <a:spcPct val="150000"/>
              </a:lnSpc>
              <a:spcBef>
                <a:spcPts val="375"/>
              </a:spcBef>
              <a:buFont typeface="Arial"/>
              <a:buChar char="•"/>
            </a:pPr>
            <a:r>
              <a:rPr lang="en-US" sz="2400" b="1">
                <a:solidFill>
                  <a:schemeClr val="accent1">
                    <a:lumMod val="50000"/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摆盘装饰与食用建议</a:t>
            </a:r>
          </a:p>
          <a:p>
            <a:pPr marL="203200" lvl="0" indent="-203200">
              <a:lnSpc>
                <a:spcPct val="150000"/>
              </a:lnSpc>
              <a:spcBef>
                <a:spcPts val="375"/>
              </a:spcBef>
              <a:buFont typeface="Arial"/>
              <a:buChar char="•"/>
            </a:pPr>
            <a:r>
              <a:rPr lang="en-US" sz="2400" b="1">
                <a:solidFill>
                  <a:schemeClr val="accent1">
                    <a:lumMod val="50000"/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注意事项与常见问题解答</a:t>
            </a:r>
          </a:p>
        </p:txBody>
      </p:sp>
      <p:sp>
        <p:nvSpPr>
          <p:cNvPr id="5" name="AutoShape 5"/>
          <p:cNvSpPr/>
          <p:nvPr/>
        </p:nvSpPr>
        <p:spPr>
          <a:xfrm rot="2700000">
            <a:off x="1152099" y="3867101"/>
            <a:ext cx="1030027" cy="1030027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6" name="AutoShape 6"/>
          <p:cNvSpPr/>
          <p:nvPr/>
        </p:nvSpPr>
        <p:spPr>
          <a:xfrm rot="2700000">
            <a:off x="2095422" y="2929440"/>
            <a:ext cx="600059" cy="600059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7" name="TextBox 7"/>
          <p:cNvSpPr txBox="1"/>
          <p:nvPr/>
        </p:nvSpPr>
        <p:spPr>
          <a:xfrm>
            <a:off x="480239" y="693859"/>
            <a:ext cx="2646322" cy="986790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 anchorCtr="1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5700" b="1">
                <a:solidFill>
                  <a:srgbClr val="FFFFFF">
                    <a:alpha val="100000"/>
                  </a:srgbClr>
                </a:solidFill>
                <a:latin typeface="方正正纤黑简体"/>
                <a:ea typeface="方正正纤黑简体"/>
                <a:cs typeface="方正正纤黑简体"/>
              </a:rPr>
              <a:t>目录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33474" y="2900242"/>
            <a:ext cx="1832478" cy="963855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000" b="1">
                <a:solidFill>
                  <a:srgbClr val="FFFEFE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05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162849" y="2700179"/>
            <a:ext cx="6534938" cy="701040"/>
          </a:xfrm>
          <a:prstGeom prst="rect">
            <a:avLst/>
          </a:prstGeom>
          <a:ln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chemeClr val="accent3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摆盘装饰与食用建议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2974" y="2746815"/>
            <a:ext cx="3456116" cy="3055762"/>
          </a:xfrm>
          <a:prstGeom prst="roundRect">
            <a:avLst>
              <a:gd name="adj" fmla="val 12500"/>
            </a:avLst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AutoShape 3"/>
          <p:cNvSpPr/>
          <p:nvPr/>
        </p:nvSpPr>
        <p:spPr>
          <a:xfrm>
            <a:off x="4367942" y="2746815"/>
            <a:ext cx="3456116" cy="3055762"/>
          </a:xfrm>
          <a:prstGeom prst="roundRect">
            <a:avLst>
              <a:gd name="adj" fmla="val 12500"/>
            </a:avLst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AutoShape 4"/>
          <p:cNvSpPr/>
          <p:nvPr/>
        </p:nvSpPr>
        <p:spPr>
          <a:xfrm>
            <a:off x="8133696" y="2746815"/>
            <a:ext cx="3456116" cy="3055762"/>
          </a:xfrm>
          <a:prstGeom prst="roundRect">
            <a:avLst>
              <a:gd name="adj" fmla="val 12500"/>
            </a:avLst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AutoShape 5"/>
          <p:cNvSpPr/>
          <p:nvPr/>
        </p:nvSpPr>
        <p:spPr>
          <a:xfrm rot="-2700000" flipH="1" flipV="1">
            <a:off x="5274866" y="1333321"/>
            <a:ext cx="1642268" cy="1642268"/>
          </a:xfrm>
          <a:prstGeom prst="teardrop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6" name="TextBox 6"/>
          <p:cNvSpPr txBox="1"/>
          <p:nvPr/>
        </p:nvSpPr>
        <p:spPr>
          <a:xfrm>
            <a:off x="4583677" y="3404616"/>
            <a:ext cx="3024645" cy="321754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64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色彩对比与协调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613687" y="3923118"/>
            <a:ext cx="2964626" cy="1580007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在摆盘时，注意色彩的对比与协调，如将胡萝卜丝与粉皮相间摆放，形成鲜明的色彩对比，同时又不失和谐感。</a:t>
            </a:r>
          </a:p>
        </p:txBody>
      </p:sp>
      <p:sp>
        <p:nvSpPr>
          <p:cNvPr id="8" name="AutoShape 8"/>
          <p:cNvSpPr/>
          <p:nvPr/>
        </p:nvSpPr>
        <p:spPr>
          <a:xfrm>
            <a:off x="5818204" y="5524781"/>
            <a:ext cx="555593" cy="81705"/>
          </a:xfrm>
          <a:prstGeom prst="roundRect">
            <a:avLst>
              <a:gd name="adj" fmla="val 12500"/>
            </a:avLst>
          </a:prstGeom>
          <a:solidFill>
            <a:schemeClr val="accent2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9" name="AutoShape 9"/>
          <p:cNvSpPr/>
          <p:nvPr/>
        </p:nvSpPr>
        <p:spPr>
          <a:xfrm rot="-2700000" flipH="1" flipV="1">
            <a:off x="1499898" y="1333321"/>
            <a:ext cx="1642268" cy="1642268"/>
          </a:xfrm>
          <a:prstGeom prst="teardrop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0" name="TextBox 10"/>
          <p:cNvSpPr txBox="1"/>
          <p:nvPr/>
        </p:nvSpPr>
        <p:spPr>
          <a:xfrm>
            <a:off x="808710" y="3404616"/>
            <a:ext cx="3024645" cy="321754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64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食材天然色彩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38719" y="3923118"/>
            <a:ext cx="2964626" cy="1580007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利用粉皮的白色、胡萝卜的橙色、鸡蛋皮的黄色等天然食材色彩进行搭配，营造出丰富的视觉效果。</a:t>
            </a:r>
          </a:p>
        </p:txBody>
      </p:sp>
      <p:sp>
        <p:nvSpPr>
          <p:cNvPr id="12" name="AutoShape 12"/>
          <p:cNvSpPr/>
          <p:nvPr/>
        </p:nvSpPr>
        <p:spPr>
          <a:xfrm>
            <a:off x="2043236" y="5524781"/>
            <a:ext cx="555593" cy="81705"/>
          </a:xfrm>
          <a:prstGeom prst="roundRect">
            <a:avLst>
              <a:gd name="adj" fmla="val 12500"/>
            </a:avLst>
          </a:prstGeom>
          <a:solidFill>
            <a:schemeClr val="accent2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3" name="AutoShape 13"/>
          <p:cNvSpPr/>
          <p:nvPr/>
        </p:nvSpPr>
        <p:spPr>
          <a:xfrm rot="-2700000" flipH="1" flipV="1">
            <a:off x="9040620" y="1333321"/>
            <a:ext cx="1642268" cy="1642268"/>
          </a:xfrm>
          <a:prstGeom prst="teardrop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4" name="TextBox 14"/>
          <p:cNvSpPr txBox="1"/>
          <p:nvPr/>
        </p:nvSpPr>
        <p:spPr>
          <a:xfrm>
            <a:off x="8349432" y="3404616"/>
            <a:ext cx="3024645" cy="321754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64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色彩与食欲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379441" y="3923118"/>
            <a:ext cx="2964626" cy="1580007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研究表明，色彩可以影响人的食欲。因此，在五彩拉皮的色彩搭配上，可以倾向于选择能够激发食欲的暖色调食材，如红色、橙色等。</a:t>
            </a:r>
          </a:p>
        </p:txBody>
      </p:sp>
      <p:sp>
        <p:nvSpPr>
          <p:cNvPr id="16" name="AutoShape 16"/>
          <p:cNvSpPr/>
          <p:nvPr/>
        </p:nvSpPr>
        <p:spPr>
          <a:xfrm>
            <a:off x="9583957" y="5524781"/>
            <a:ext cx="555593" cy="81705"/>
          </a:xfrm>
          <a:prstGeom prst="roundRect">
            <a:avLst>
              <a:gd name="adj" fmla="val 12500"/>
            </a:avLst>
          </a:prstGeom>
          <a:solidFill>
            <a:schemeClr val="accent2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alphaModFix/>
          </a:blip>
          <a:srcRect t="1167" b="1167"/>
          <a:stretch>
            <a:fillRect/>
          </a:stretch>
        </p:blipFill>
        <p:spPr>
          <a:xfrm>
            <a:off x="1583319" y="1416742"/>
            <a:ext cx="1475427" cy="1475427"/>
          </a:xfrm>
          <a:prstGeom prst="ellipse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alphaModFix/>
          </a:blip>
          <a:srcRect t="16667" b="16667"/>
          <a:stretch>
            <a:fillRect/>
          </a:stretch>
        </p:blipFill>
        <p:spPr>
          <a:xfrm>
            <a:off x="5358286" y="1416742"/>
            <a:ext cx="1475427" cy="1475427"/>
          </a:xfrm>
          <a:prstGeom prst="ellipse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>
            <a:alphaModFix/>
          </a:blip>
          <a:srcRect l="16667" r="16667"/>
          <a:stretch>
            <a:fillRect/>
          </a:stretch>
        </p:blipFill>
        <p:spPr>
          <a:xfrm>
            <a:off x="9121095" y="1416742"/>
            <a:ext cx="1475427" cy="1475427"/>
          </a:xfrm>
          <a:prstGeom prst="ellipse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1" name="AutoShape 21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AutoShape 33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AutoShape 34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AutoShape 35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AutoShape 36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AutoShape 37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AutoShape 38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AutoShape 39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AutoShape 40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色彩搭配原则分享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574882" y="1165346"/>
            <a:ext cx="5016408" cy="5733525"/>
          </a:xfrm>
          <a:prstGeom prst="parallelogram">
            <a:avLst/>
          </a:prstGeom>
          <a:solidFill>
            <a:schemeClr val="accent2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70000"/>
          </a:blip>
          <a:srcRect l="25125" r="25125"/>
          <a:stretch>
            <a:fillRect/>
          </a:stretch>
        </p:blipFill>
        <p:spPr>
          <a:xfrm>
            <a:off x="161995" y="1165346"/>
            <a:ext cx="4300144" cy="5733525"/>
          </a:xfrm>
          <a:prstGeom prst="parallelogram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272221" y="1165346"/>
            <a:ext cx="6288526" cy="755904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层次感营造</a:t>
            </a:r>
          </a:p>
        </p:txBody>
      </p:sp>
      <p:sp>
        <p:nvSpPr>
          <p:cNvPr id="5" name="AutoShape 5"/>
          <p:cNvSpPr/>
          <p:nvPr/>
        </p:nvSpPr>
        <p:spPr>
          <a:xfrm>
            <a:off x="3908867" y="1360418"/>
            <a:ext cx="701468" cy="550104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6" name="AutoShape 6"/>
          <p:cNvSpPr/>
          <p:nvPr/>
        </p:nvSpPr>
        <p:spPr>
          <a:xfrm>
            <a:off x="4351619" y="1360418"/>
            <a:ext cx="550104" cy="55010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7" name="AutoShape 7"/>
          <p:cNvSpPr/>
          <p:nvPr/>
        </p:nvSpPr>
        <p:spPr>
          <a:xfrm>
            <a:off x="3633815" y="1360418"/>
            <a:ext cx="550104" cy="55010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8" name="TextBox 8"/>
          <p:cNvSpPr txBox="1"/>
          <p:nvPr/>
        </p:nvSpPr>
        <p:spPr>
          <a:xfrm>
            <a:off x="3810637" y="1233134"/>
            <a:ext cx="799698" cy="79248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72221" y="1692114"/>
            <a:ext cx="6124237" cy="134112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在摆盘时，可以将不同食材按照一定顺序层层叠加，形成有层次感的视觉效果。例如，可以先将粉皮铺在盘子底部，然后在上面依次摆放胡萝卜丝、鸡蛋皮等食材。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832636" y="2904135"/>
            <a:ext cx="6288526" cy="755904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造型创意</a:t>
            </a:r>
          </a:p>
        </p:txBody>
      </p:sp>
      <p:sp>
        <p:nvSpPr>
          <p:cNvPr id="11" name="AutoShape 11"/>
          <p:cNvSpPr/>
          <p:nvPr/>
        </p:nvSpPr>
        <p:spPr>
          <a:xfrm>
            <a:off x="3469283" y="3099207"/>
            <a:ext cx="701468" cy="550104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2" name="AutoShape 12"/>
          <p:cNvSpPr/>
          <p:nvPr/>
        </p:nvSpPr>
        <p:spPr>
          <a:xfrm>
            <a:off x="3912035" y="3099207"/>
            <a:ext cx="550104" cy="55010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3" name="AutoShape 13"/>
          <p:cNvSpPr/>
          <p:nvPr/>
        </p:nvSpPr>
        <p:spPr>
          <a:xfrm>
            <a:off x="3194231" y="3099207"/>
            <a:ext cx="550104" cy="55010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4" name="TextBox 14"/>
          <p:cNvSpPr txBox="1"/>
          <p:nvPr/>
        </p:nvSpPr>
        <p:spPr>
          <a:xfrm>
            <a:off x="3249042" y="2971923"/>
            <a:ext cx="1102577" cy="79248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832636" y="3430903"/>
            <a:ext cx="6124237" cy="134112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可以尝试将食材摆放成不同的造型，如将胡萝卜丝摆放成花朵形状，或者将鸡蛋皮切成丝状作为点缀等，以增加菜品的趣味性和吸引力。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431562" y="4642924"/>
            <a:ext cx="6288526" cy="755904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空隙利用</a:t>
            </a:r>
          </a:p>
        </p:txBody>
      </p:sp>
      <p:sp>
        <p:nvSpPr>
          <p:cNvPr id="17" name="AutoShape 17"/>
          <p:cNvSpPr/>
          <p:nvPr/>
        </p:nvSpPr>
        <p:spPr>
          <a:xfrm>
            <a:off x="3068208" y="4837996"/>
            <a:ext cx="701468" cy="550104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8" name="AutoShape 18"/>
          <p:cNvSpPr/>
          <p:nvPr/>
        </p:nvSpPr>
        <p:spPr>
          <a:xfrm>
            <a:off x="3510960" y="4837996"/>
            <a:ext cx="550104" cy="55010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9" name="AutoShape 19"/>
          <p:cNvSpPr/>
          <p:nvPr/>
        </p:nvSpPr>
        <p:spPr>
          <a:xfrm>
            <a:off x="2793156" y="4837996"/>
            <a:ext cx="550104" cy="55010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20" name="TextBox 20"/>
          <p:cNvSpPr txBox="1"/>
          <p:nvPr/>
        </p:nvSpPr>
        <p:spPr>
          <a:xfrm>
            <a:off x="2878500" y="4710712"/>
            <a:ext cx="1115711" cy="79248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431562" y="5169692"/>
            <a:ext cx="6124237" cy="134112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在摆盘时，不必将所有食材都紧密地摆放在一起，可以适当留出一些空隙，让整个盘子看起来更加透气和舒适。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3" name="AutoShape 23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AutoShape 33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AutoShape 34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AutoShape 35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AutoShape 36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AutoShape 37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AutoShape 38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AutoShape 39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AutoShape 40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AutoShape 41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AutoShape 42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摆盘技巧展示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629637" y="1434871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AutoShape 3"/>
          <p:cNvSpPr/>
          <p:nvPr/>
        </p:nvSpPr>
        <p:spPr>
          <a:xfrm>
            <a:off x="3764381" y="1569615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cxnSp>
        <p:nvCxnSpPr>
          <p:cNvPr id="4" name="Connector 4"/>
          <p:cNvCxnSpPr/>
          <p:nvPr/>
        </p:nvCxnSpPr>
        <p:spPr>
          <a:xfrm>
            <a:off x="3948703" y="2073002"/>
            <a:ext cx="0" cy="872548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TextBox 5"/>
          <p:cNvSpPr txBox="1"/>
          <p:nvPr/>
        </p:nvSpPr>
        <p:spPr>
          <a:xfrm>
            <a:off x="4406789" y="1220516"/>
            <a:ext cx="6891292" cy="73152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6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凉拌食用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406789" y="1769156"/>
            <a:ext cx="6891292" cy="120396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五彩拉皮作为一道凉拌菜，可以直接食用。在食用前，可以根据个人口味加入适量的调料进行调味。</a:t>
            </a:r>
          </a:p>
        </p:txBody>
      </p:sp>
      <p:sp>
        <p:nvSpPr>
          <p:cNvPr id="7" name="AutoShape 7"/>
          <p:cNvSpPr/>
          <p:nvPr/>
        </p:nvSpPr>
        <p:spPr>
          <a:xfrm>
            <a:off x="-545608" y="2453663"/>
            <a:ext cx="3870955" cy="3870955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alphaModFix/>
          </a:blip>
          <a:srcRect t="16667" b="16667"/>
          <a:stretch>
            <a:fillRect/>
          </a:stretch>
        </p:blipFill>
        <p:spPr>
          <a:xfrm>
            <a:off x="-344549" y="2654723"/>
            <a:ext cx="3468836" cy="3468836"/>
          </a:xfrm>
          <a:prstGeom prst="ellipse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3629637" y="3155196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0" name="AutoShape 10"/>
          <p:cNvSpPr/>
          <p:nvPr/>
        </p:nvSpPr>
        <p:spPr>
          <a:xfrm>
            <a:off x="3764381" y="3289940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cxnSp>
        <p:nvCxnSpPr>
          <p:cNvPr id="11" name="Connector 11"/>
          <p:cNvCxnSpPr/>
          <p:nvPr/>
        </p:nvCxnSpPr>
        <p:spPr>
          <a:xfrm>
            <a:off x="3948703" y="3793327"/>
            <a:ext cx="0" cy="872548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2"/>
          <p:cNvSpPr txBox="1"/>
          <p:nvPr/>
        </p:nvSpPr>
        <p:spPr>
          <a:xfrm>
            <a:off x="4406789" y="2940841"/>
            <a:ext cx="6891292" cy="73152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6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搭配主食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406789" y="3489481"/>
            <a:ext cx="6891292" cy="120396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五彩拉皮也可以作为一道配菜，搭配米饭、馒头等主食一起食用。其清爽的口感可以中和主食的油腻感，使整顿餐食更加美味可口。</a:t>
            </a:r>
          </a:p>
        </p:txBody>
      </p:sp>
      <p:sp>
        <p:nvSpPr>
          <p:cNvPr id="14" name="AutoShape 14"/>
          <p:cNvSpPr/>
          <p:nvPr/>
        </p:nvSpPr>
        <p:spPr>
          <a:xfrm>
            <a:off x="3629637" y="4875521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5" name="AutoShape 15"/>
          <p:cNvSpPr/>
          <p:nvPr/>
        </p:nvSpPr>
        <p:spPr>
          <a:xfrm>
            <a:off x="3764381" y="5010265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cxnSp>
        <p:nvCxnSpPr>
          <p:cNvPr id="16" name="Connector 16"/>
          <p:cNvCxnSpPr/>
          <p:nvPr/>
        </p:nvCxnSpPr>
        <p:spPr>
          <a:xfrm>
            <a:off x="3948703" y="5513651"/>
            <a:ext cx="0" cy="872548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TextBox 17"/>
          <p:cNvSpPr txBox="1"/>
          <p:nvPr/>
        </p:nvSpPr>
        <p:spPr>
          <a:xfrm>
            <a:off x="4406789" y="4661166"/>
            <a:ext cx="6891292" cy="73152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6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搭配饮品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406789" y="5209806"/>
            <a:ext cx="6891292" cy="120396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在食用五彩拉皮时，可以搭配一些清爽的饮品一起享用，如绿茶、果汁等。这些饮品不仅可以解腻增香，还能为整顿餐食增添一丝清新气息。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0" name="AutoShape 20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AutoShape 33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AutoShape 34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AutoShape 35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AutoShape 36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AutoShape 37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AutoShape 38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AutoShape 39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食用方式及搭配建议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33474" y="2900242"/>
            <a:ext cx="1832478" cy="963855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000" b="1">
                <a:solidFill>
                  <a:srgbClr val="FFFEFE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06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162849" y="2700179"/>
            <a:ext cx="6534938" cy="701040"/>
          </a:xfrm>
          <a:prstGeom prst="rect">
            <a:avLst/>
          </a:prstGeom>
          <a:ln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chemeClr val="accent3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注意事项与常见问题解答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749579" y="1319127"/>
            <a:ext cx="5106411" cy="5106411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/>
          </a:blip>
          <a:srcRect t="10000" b="10000"/>
          <a:stretch>
            <a:fillRect/>
          </a:stretch>
        </p:blipFill>
        <p:spPr>
          <a:xfrm>
            <a:off x="-484350" y="1584357"/>
            <a:ext cx="4575952" cy="4575952"/>
          </a:xfrm>
          <a:prstGeom prst="ellipse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4935912" y="5095961"/>
            <a:ext cx="993758" cy="993758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5" name="TextBox 5"/>
          <p:cNvSpPr txBox="1"/>
          <p:nvPr/>
        </p:nvSpPr>
        <p:spPr>
          <a:xfrm>
            <a:off x="4935912" y="5251464"/>
            <a:ext cx="964530" cy="682752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074571" y="4851539"/>
            <a:ext cx="5683179" cy="73152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6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鸡蛋皮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74571" y="5341007"/>
            <a:ext cx="5486256" cy="97536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制作前应检查鸡蛋是否新鲜，有无裂痕或沙门氏菌污染。鸡蛋皮应存放在冰箱中，并尽快使用。</a:t>
            </a:r>
          </a:p>
        </p:txBody>
      </p:sp>
      <p:sp>
        <p:nvSpPr>
          <p:cNvPr id="8" name="AutoShape 8"/>
          <p:cNvSpPr/>
          <p:nvPr/>
        </p:nvSpPr>
        <p:spPr>
          <a:xfrm>
            <a:off x="4935912" y="1819581"/>
            <a:ext cx="993758" cy="993758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9" name="TextBox 9"/>
          <p:cNvSpPr txBox="1"/>
          <p:nvPr/>
        </p:nvSpPr>
        <p:spPr>
          <a:xfrm>
            <a:off x="4935912" y="1975084"/>
            <a:ext cx="964530" cy="682752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074571" y="1538583"/>
            <a:ext cx="5683179" cy="73152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6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粉皮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074571" y="2003667"/>
            <a:ext cx="5486256" cy="97536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应存放在干燥、通风、阴凉的地方，避免阳光直射和高温，防止变质。开封后应尽快食用，以保证口感和新鲜度。</a:t>
            </a:r>
          </a:p>
        </p:txBody>
      </p:sp>
      <p:sp>
        <p:nvSpPr>
          <p:cNvPr id="12" name="AutoShape 12"/>
          <p:cNvSpPr/>
          <p:nvPr/>
        </p:nvSpPr>
        <p:spPr>
          <a:xfrm>
            <a:off x="4935912" y="3457771"/>
            <a:ext cx="993758" cy="993758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3" name="TextBox 13"/>
          <p:cNvSpPr txBox="1"/>
          <p:nvPr/>
        </p:nvSpPr>
        <p:spPr>
          <a:xfrm>
            <a:off x="4935912" y="3613274"/>
            <a:ext cx="964530" cy="682752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074571" y="3188965"/>
            <a:ext cx="5683179" cy="73152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6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胡萝卜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074571" y="3666241"/>
            <a:ext cx="5486256" cy="97536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应存放在冰箱中，保持适当的湿度和温度，避免与其他食物混放，以免产生异味。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7" name="AutoShape 1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AutoShape 3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AutoShape 3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AutoShape 3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AutoShape 3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食材保存方法及注意事项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or 2"/>
          <p:cNvCxnSpPr/>
          <p:nvPr/>
        </p:nvCxnSpPr>
        <p:spPr>
          <a:xfrm>
            <a:off x="1209188" y="1082466"/>
            <a:ext cx="0" cy="5775534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oval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AutoShape 3"/>
          <p:cNvSpPr/>
          <p:nvPr/>
        </p:nvSpPr>
        <p:spPr>
          <a:xfrm>
            <a:off x="873196" y="1332346"/>
            <a:ext cx="669478" cy="669478"/>
          </a:xfrm>
          <a:prstGeom prst="ellipse">
            <a:avLst/>
          </a:prstGeom>
          <a:solidFill>
            <a:schemeClr val="accent2">
              <a:alpha val="42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4" name="AutoShape 4"/>
          <p:cNvSpPr/>
          <p:nvPr/>
        </p:nvSpPr>
        <p:spPr>
          <a:xfrm>
            <a:off x="988282" y="1447432"/>
            <a:ext cx="439305" cy="439305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5" name="AutoShape 5"/>
          <p:cNvSpPr/>
          <p:nvPr/>
        </p:nvSpPr>
        <p:spPr>
          <a:xfrm>
            <a:off x="2152036" y="1308906"/>
            <a:ext cx="9189734" cy="644550"/>
          </a:xfrm>
          <a:prstGeom prst="roundRect">
            <a:avLst/>
          </a:prstGeom>
          <a:solidFill>
            <a:schemeClr val="accent2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6" name="AutoShape 6"/>
          <p:cNvSpPr/>
          <p:nvPr/>
        </p:nvSpPr>
        <p:spPr>
          <a:xfrm rot="-5400000">
            <a:off x="1919801" y="1473900"/>
            <a:ext cx="276816" cy="314563"/>
          </a:xfrm>
          <a:prstGeom prst="triangle">
            <a:avLst/>
          </a:prstGeom>
          <a:solidFill>
            <a:schemeClr val="accent2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7" name="AutoShape 7"/>
          <p:cNvSpPr/>
          <p:nvPr/>
        </p:nvSpPr>
        <p:spPr>
          <a:xfrm>
            <a:off x="2152036" y="3067327"/>
            <a:ext cx="9189734" cy="644550"/>
          </a:xfrm>
          <a:prstGeom prst="roundRect">
            <a:avLst/>
          </a:prstGeom>
          <a:solidFill>
            <a:schemeClr val="accent2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8" name="AutoShape 8"/>
          <p:cNvSpPr/>
          <p:nvPr/>
        </p:nvSpPr>
        <p:spPr>
          <a:xfrm rot="-5400000">
            <a:off x="1919801" y="3232320"/>
            <a:ext cx="276816" cy="314563"/>
          </a:xfrm>
          <a:prstGeom prst="triangle">
            <a:avLst/>
          </a:prstGeom>
          <a:solidFill>
            <a:schemeClr val="accent2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9" name="AutoShape 9"/>
          <p:cNvSpPr/>
          <p:nvPr/>
        </p:nvSpPr>
        <p:spPr>
          <a:xfrm>
            <a:off x="2152036" y="4825747"/>
            <a:ext cx="9189734" cy="644550"/>
          </a:xfrm>
          <a:prstGeom prst="roundRect">
            <a:avLst/>
          </a:prstGeom>
          <a:solidFill>
            <a:schemeClr val="accent2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0" name="AutoShape 10"/>
          <p:cNvSpPr/>
          <p:nvPr/>
        </p:nvSpPr>
        <p:spPr>
          <a:xfrm rot="-5400000">
            <a:off x="1919801" y="4990741"/>
            <a:ext cx="276816" cy="314563"/>
          </a:xfrm>
          <a:prstGeom prst="triangle">
            <a:avLst/>
          </a:prstGeom>
          <a:solidFill>
            <a:schemeClr val="accent2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1" name="TextBox 11"/>
          <p:cNvSpPr txBox="1"/>
          <p:nvPr/>
        </p:nvSpPr>
        <p:spPr>
          <a:xfrm>
            <a:off x="2272111" y="1332346"/>
            <a:ext cx="8763000" cy="554392"/>
          </a:xfrm>
          <a:prstGeom prst="rect">
            <a:avLst/>
          </a:prstGeom>
          <a:ln/>
        </p:spPr>
        <p:txBody>
          <a:bodyPr vert="horz" wrap="square" lIns="0" tIns="0" rIns="0" bIns="0" rtlCol="0" anchor="ctr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如何避免粉皮粘连？答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60628" y="2068171"/>
            <a:ext cx="8972550" cy="763780"/>
          </a:xfrm>
          <a:prstGeom prst="rect">
            <a:avLst/>
          </a:prstGeom>
          <a:ln/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在制作过程中，可以在粉皮之间撒上一些干粉，如淀粉或面粉，以防止粘连。此外，将粉皮煮熟后，应立即用冷水冲洗，也有助于避免粘连。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92537" y="3112406"/>
            <a:ext cx="8763000" cy="554392"/>
          </a:xfrm>
          <a:prstGeom prst="rect">
            <a:avLst/>
          </a:prstGeom>
          <a:ln/>
        </p:spPr>
        <p:txBody>
          <a:bodyPr vert="horz" wrap="square" lIns="0" tIns="0" rIns="0" bIns="0" rtlCol="0" anchor="ctr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胡萝卜切丝的技巧是什么？答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260628" y="3840062"/>
            <a:ext cx="8972550" cy="763538"/>
          </a:xfrm>
          <a:prstGeom prst="rect">
            <a:avLst/>
          </a:prstGeom>
          <a:ln/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胡萝卜切丝时，可以先将胡萝卜切成薄片，然后再将薄片堆叠起来切成细丝。使用锋利的刀具和稳定的刀法可以保证切出的丝更加均匀和细腻。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329113" y="4825747"/>
            <a:ext cx="8766979" cy="644550"/>
          </a:xfrm>
          <a:prstGeom prst="rect">
            <a:avLst/>
          </a:prstGeom>
          <a:ln/>
        </p:spPr>
        <p:txBody>
          <a:bodyPr vert="horz" wrap="square" lIns="0" tIns="0" rIns="0" bIns="0" rtlCol="0" anchor="ctr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鸡蛋皮如何制作？答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60628" y="5562499"/>
            <a:ext cx="8972550" cy="764985"/>
          </a:xfrm>
          <a:prstGeom prst="rect">
            <a:avLst/>
          </a:prstGeom>
          <a:ln/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鸡蛋皮的制作方法是将鸡蛋液倒入平底锅中，用小火慢慢加热，待鸡蛋液凝固后，轻轻揭起即可。注意火候不要过大，以免鸡蛋皮破裂。</a:t>
            </a:r>
          </a:p>
        </p:txBody>
      </p:sp>
      <p:sp>
        <p:nvSpPr>
          <p:cNvPr id="17" name="AutoShape 17"/>
          <p:cNvSpPr/>
          <p:nvPr/>
        </p:nvSpPr>
        <p:spPr>
          <a:xfrm>
            <a:off x="873196" y="3067327"/>
            <a:ext cx="669478" cy="669478"/>
          </a:xfrm>
          <a:prstGeom prst="ellipse">
            <a:avLst/>
          </a:prstGeom>
          <a:solidFill>
            <a:schemeClr val="accent2">
              <a:alpha val="42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8" name="AutoShape 18"/>
          <p:cNvSpPr/>
          <p:nvPr/>
        </p:nvSpPr>
        <p:spPr>
          <a:xfrm>
            <a:off x="988282" y="3182413"/>
            <a:ext cx="439305" cy="439305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9" name="AutoShape 19"/>
          <p:cNvSpPr/>
          <p:nvPr/>
        </p:nvSpPr>
        <p:spPr>
          <a:xfrm>
            <a:off x="873196" y="4825747"/>
            <a:ext cx="669478" cy="669478"/>
          </a:xfrm>
          <a:prstGeom prst="ellipse">
            <a:avLst/>
          </a:prstGeom>
          <a:solidFill>
            <a:schemeClr val="accent2">
              <a:alpha val="42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20" name="AutoShape 20"/>
          <p:cNvSpPr/>
          <p:nvPr/>
        </p:nvSpPr>
        <p:spPr>
          <a:xfrm>
            <a:off x="988282" y="4940833"/>
            <a:ext cx="439305" cy="439305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grpSp>
        <p:nvGrpSpPr>
          <p:cNvPr id="21" name="Group 21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2" name="AutoShape 22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AutoShape 33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AutoShape 34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AutoShape 35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AutoShape 36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AutoShape 37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AutoShape 38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AutoShape 39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AutoShape 40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AutoShape 41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制作过程中常见问题解答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539110" y="1488377"/>
            <a:ext cx="1511760" cy="1373901"/>
          </a:xfrm>
          <a:custGeom>
            <a:avLst/>
            <a:gdLst/>
            <a:ahLst/>
            <a:cxnLst/>
            <a:rect l="l" t="t" r="r" b="b"/>
            <a:pathLst>
              <a:path w="1181062" h="1073360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4" name="TextBox 4"/>
          <p:cNvSpPr txBox="1"/>
          <p:nvPr/>
        </p:nvSpPr>
        <p:spPr>
          <a:xfrm>
            <a:off x="739477" y="1370655"/>
            <a:ext cx="1111026" cy="161544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77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1</a:t>
            </a:r>
          </a:p>
        </p:txBody>
      </p:sp>
      <p:sp>
        <p:nvSpPr>
          <p:cNvPr id="5" name="Freeform 5"/>
          <p:cNvSpPr/>
          <p:nvPr/>
        </p:nvSpPr>
        <p:spPr>
          <a:xfrm>
            <a:off x="539110" y="3205847"/>
            <a:ext cx="1511760" cy="1373901"/>
          </a:xfrm>
          <a:custGeom>
            <a:avLst/>
            <a:gdLst/>
            <a:ahLst/>
            <a:cxnLst/>
            <a:rect l="l" t="t" r="r" b="b"/>
            <a:pathLst>
              <a:path w="1181062" h="1073360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6" name="TextBox 6"/>
          <p:cNvSpPr txBox="1"/>
          <p:nvPr/>
        </p:nvSpPr>
        <p:spPr>
          <a:xfrm>
            <a:off x="739477" y="3088125"/>
            <a:ext cx="1111026" cy="161544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77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</a:t>
            </a:r>
          </a:p>
        </p:txBody>
      </p:sp>
      <p:sp>
        <p:nvSpPr>
          <p:cNvPr id="7" name="Freeform 7"/>
          <p:cNvSpPr/>
          <p:nvPr/>
        </p:nvSpPr>
        <p:spPr>
          <a:xfrm>
            <a:off x="539110" y="4984278"/>
            <a:ext cx="1511760" cy="1373901"/>
          </a:xfrm>
          <a:custGeom>
            <a:avLst/>
            <a:gdLst/>
            <a:ahLst/>
            <a:cxnLst/>
            <a:rect l="l" t="t" r="r" b="b"/>
            <a:pathLst>
              <a:path w="1181062" h="1073360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8" name="TextBox 8"/>
          <p:cNvSpPr txBox="1"/>
          <p:nvPr/>
        </p:nvSpPr>
        <p:spPr>
          <a:xfrm>
            <a:off x="739477" y="4866556"/>
            <a:ext cx="1111026" cy="161544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77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48535" y="1715158"/>
            <a:ext cx="4235703" cy="134112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选择新鲜、无变质的食材是制作五彩拉皮的关键。变质的食材可能含有有害细菌或毒素，对人体健康造成危害。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48535" y="1250513"/>
            <a:ext cx="4219575" cy="62865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6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食材要新鲜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48535" y="3368732"/>
            <a:ext cx="4235703" cy="134112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在制作过程中，要保持厨房用具、容器和手的清洁卫生，避免交叉污染。生熟食材要分开存放和处理，以免细菌传播。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48535" y="2928472"/>
            <a:ext cx="4219575" cy="62865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6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加工要卫生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48535" y="5134585"/>
            <a:ext cx="4235703" cy="134112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虽然五彩拉皮是一道美味的凉拌菜，但也要注意适量食用。过量食用可能增加肠胃负担，引起消化不良等问题。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248535" y="4694325"/>
            <a:ext cx="4219575" cy="62865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6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食用要适量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6" name="AutoShape 16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AutoShape 33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AutoShape 34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AutoShape 35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食品安全知识普及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486650" y="4659313"/>
            <a:ext cx="3448050" cy="922337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5400" b="1">
                <a:solidFill>
                  <a:srgbClr val="FFFEFE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谢谢聆听</a:t>
            </a:r>
            <a:endParaRPr lang="en-US" sz="1100"/>
          </a:p>
        </p:txBody>
      </p:sp>
      <p:cxnSp>
        <p:nvCxnSpPr>
          <p:cNvPr id="3" name="Connector 3"/>
          <p:cNvCxnSpPr/>
          <p:nvPr/>
        </p:nvCxnSpPr>
        <p:spPr>
          <a:xfrm>
            <a:off x="7762875" y="5581650"/>
            <a:ext cx="2895600" cy="0"/>
          </a:xfrm>
          <a:prstGeom prst="line">
            <a:avLst/>
          </a:prstGeom>
          <a:ln w="6350">
            <a:solidFill>
              <a:schemeClr val="lt1"/>
            </a:solidFill>
            <a:prstDash val="solid"/>
            <a:headEnd type="none"/>
            <a:tailEnd type="none"/>
          </a:ln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33474" y="2900242"/>
            <a:ext cx="1832478" cy="963855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000" b="1">
                <a:solidFill>
                  <a:srgbClr val="FFFEFE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162849" y="2700179"/>
            <a:ext cx="6534938" cy="701040"/>
          </a:xfrm>
          <a:prstGeom prst="rect">
            <a:avLst/>
          </a:prstGeom>
          <a:ln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chemeClr val="accent3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五彩拉皮简介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32546" r="32546"/>
          <a:stretch>
            <a:fillRect/>
          </a:stretch>
        </p:blipFill>
        <p:spPr>
          <a:xfrm>
            <a:off x="875314" y="1869245"/>
            <a:ext cx="2050689" cy="39164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10778" r="10778"/>
          <a:stretch>
            <a:fillRect/>
          </a:stretch>
        </p:blipFill>
        <p:spPr>
          <a:xfrm>
            <a:off x="5906740" y="1869245"/>
            <a:ext cx="2050689" cy="39164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32546" r="32546"/>
          <a:stretch>
            <a:fillRect/>
          </a:stretch>
        </p:blipFill>
        <p:spPr>
          <a:xfrm>
            <a:off x="3391027" y="1869245"/>
            <a:ext cx="2050689" cy="3916435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8503615" y="1869245"/>
            <a:ext cx="300899" cy="495300"/>
          </a:xfrm>
          <a:custGeom>
            <a:avLst/>
            <a:gdLst/>
            <a:ahLst/>
            <a:cxnLst/>
            <a:rect l="l" t="t" r="r" b="b"/>
            <a:pathLst>
              <a:path w="369275" h="607851">
                <a:moveTo>
                  <a:pt x="139276" y="570066"/>
                </a:moveTo>
                <a:cubicBezTo>
                  <a:pt x="144275" y="565371"/>
                  <a:pt x="152183" y="565744"/>
                  <a:pt x="156809" y="570811"/>
                </a:cubicBezTo>
                <a:cubicBezTo>
                  <a:pt x="171730" y="587133"/>
                  <a:pt x="197544" y="587133"/>
                  <a:pt x="212465" y="570811"/>
                </a:cubicBezTo>
                <a:cubicBezTo>
                  <a:pt x="217091" y="565744"/>
                  <a:pt x="224999" y="565371"/>
                  <a:pt x="229998" y="570066"/>
                </a:cubicBezTo>
                <a:cubicBezTo>
                  <a:pt x="235071" y="574687"/>
                  <a:pt x="235444" y="582512"/>
                  <a:pt x="230818" y="587580"/>
                </a:cubicBezTo>
                <a:cubicBezTo>
                  <a:pt x="218956" y="600473"/>
                  <a:pt x="202170" y="607851"/>
                  <a:pt x="184637" y="607851"/>
                </a:cubicBezTo>
                <a:cubicBezTo>
                  <a:pt x="167105" y="607851"/>
                  <a:pt x="150318" y="600473"/>
                  <a:pt x="138456" y="587580"/>
                </a:cubicBezTo>
                <a:cubicBezTo>
                  <a:pt x="133830" y="582512"/>
                  <a:pt x="134203" y="574687"/>
                  <a:pt x="139276" y="570066"/>
                </a:cubicBezTo>
                <a:close/>
                <a:moveTo>
                  <a:pt x="273919" y="497785"/>
                </a:moveTo>
                <a:cubicBezTo>
                  <a:pt x="280558" y="496146"/>
                  <a:pt x="287345" y="500169"/>
                  <a:pt x="288986" y="506874"/>
                </a:cubicBezTo>
                <a:cubicBezTo>
                  <a:pt x="290627" y="513505"/>
                  <a:pt x="286599" y="520210"/>
                  <a:pt x="279961" y="521849"/>
                </a:cubicBezTo>
                <a:cubicBezTo>
                  <a:pt x="218426" y="537271"/>
                  <a:pt x="156891" y="552619"/>
                  <a:pt x="95356" y="567966"/>
                </a:cubicBezTo>
                <a:cubicBezTo>
                  <a:pt x="88717" y="569605"/>
                  <a:pt x="81930" y="565582"/>
                  <a:pt x="80289" y="558951"/>
                </a:cubicBezTo>
                <a:cubicBezTo>
                  <a:pt x="78648" y="552321"/>
                  <a:pt x="82676" y="545541"/>
                  <a:pt x="89314" y="543902"/>
                </a:cubicBezTo>
                <a:cubicBezTo>
                  <a:pt x="150849" y="528554"/>
                  <a:pt x="212384" y="513207"/>
                  <a:pt x="273919" y="497785"/>
                </a:cubicBezTo>
                <a:close/>
                <a:moveTo>
                  <a:pt x="273919" y="452696"/>
                </a:moveTo>
                <a:cubicBezTo>
                  <a:pt x="280558" y="450984"/>
                  <a:pt x="287345" y="455003"/>
                  <a:pt x="288986" y="461701"/>
                </a:cubicBezTo>
                <a:cubicBezTo>
                  <a:pt x="290627" y="468325"/>
                  <a:pt x="286599" y="475024"/>
                  <a:pt x="279961" y="476736"/>
                </a:cubicBezTo>
                <a:cubicBezTo>
                  <a:pt x="218426" y="492067"/>
                  <a:pt x="156891" y="507399"/>
                  <a:pt x="95356" y="522731"/>
                </a:cubicBezTo>
                <a:cubicBezTo>
                  <a:pt x="88717" y="524443"/>
                  <a:pt x="81930" y="520350"/>
                  <a:pt x="80289" y="513726"/>
                </a:cubicBezTo>
                <a:cubicBezTo>
                  <a:pt x="78648" y="507102"/>
                  <a:pt x="82676" y="500403"/>
                  <a:pt x="89314" y="498691"/>
                </a:cubicBezTo>
                <a:cubicBezTo>
                  <a:pt x="150849" y="483360"/>
                  <a:pt x="212384" y="468028"/>
                  <a:pt x="273919" y="452696"/>
                </a:cubicBezTo>
                <a:close/>
                <a:moveTo>
                  <a:pt x="184673" y="227009"/>
                </a:moveTo>
                <a:cubicBezTo>
                  <a:pt x="189222" y="227009"/>
                  <a:pt x="193698" y="227158"/>
                  <a:pt x="198173" y="227456"/>
                </a:cubicBezTo>
                <a:cubicBezTo>
                  <a:pt x="202723" y="227829"/>
                  <a:pt x="207273" y="228276"/>
                  <a:pt x="211748" y="228947"/>
                </a:cubicBezTo>
                <a:cubicBezTo>
                  <a:pt x="216223" y="229617"/>
                  <a:pt x="220773" y="230437"/>
                  <a:pt x="225248" y="231406"/>
                </a:cubicBezTo>
                <a:cubicBezTo>
                  <a:pt x="229723" y="232449"/>
                  <a:pt x="234199" y="233567"/>
                  <a:pt x="238674" y="234908"/>
                </a:cubicBezTo>
                <a:cubicBezTo>
                  <a:pt x="248370" y="237740"/>
                  <a:pt x="250757" y="250408"/>
                  <a:pt x="242776" y="256593"/>
                </a:cubicBezTo>
                <a:cubicBezTo>
                  <a:pt x="242403" y="256891"/>
                  <a:pt x="242030" y="257190"/>
                  <a:pt x="241657" y="257562"/>
                </a:cubicBezTo>
                <a:cubicBezTo>
                  <a:pt x="241284" y="257935"/>
                  <a:pt x="240837" y="258307"/>
                  <a:pt x="240464" y="258680"/>
                </a:cubicBezTo>
                <a:cubicBezTo>
                  <a:pt x="240091" y="259127"/>
                  <a:pt x="239644" y="259574"/>
                  <a:pt x="239271" y="260021"/>
                </a:cubicBezTo>
                <a:cubicBezTo>
                  <a:pt x="238823" y="260543"/>
                  <a:pt x="238450" y="261065"/>
                  <a:pt x="238003" y="261586"/>
                </a:cubicBezTo>
                <a:cubicBezTo>
                  <a:pt x="237555" y="262182"/>
                  <a:pt x="237182" y="262779"/>
                  <a:pt x="236735" y="263449"/>
                </a:cubicBezTo>
                <a:cubicBezTo>
                  <a:pt x="236287" y="264120"/>
                  <a:pt x="235914" y="264791"/>
                  <a:pt x="235467" y="265461"/>
                </a:cubicBezTo>
                <a:cubicBezTo>
                  <a:pt x="235019" y="266206"/>
                  <a:pt x="234646" y="266952"/>
                  <a:pt x="234199" y="267697"/>
                </a:cubicBezTo>
                <a:cubicBezTo>
                  <a:pt x="233826" y="268442"/>
                  <a:pt x="233453" y="269187"/>
                  <a:pt x="233080" y="269932"/>
                </a:cubicBezTo>
                <a:cubicBezTo>
                  <a:pt x="232632" y="270827"/>
                  <a:pt x="232259" y="271721"/>
                  <a:pt x="231812" y="272615"/>
                </a:cubicBezTo>
                <a:cubicBezTo>
                  <a:pt x="231439" y="273584"/>
                  <a:pt x="230991" y="274553"/>
                  <a:pt x="230618" y="275521"/>
                </a:cubicBezTo>
                <a:cubicBezTo>
                  <a:pt x="230171" y="276565"/>
                  <a:pt x="229798" y="277608"/>
                  <a:pt x="229425" y="278726"/>
                </a:cubicBezTo>
                <a:cubicBezTo>
                  <a:pt x="228978" y="279844"/>
                  <a:pt x="228605" y="280961"/>
                  <a:pt x="228232" y="282079"/>
                </a:cubicBezTo>
                <a:cubicBezTo>
                  <a:pt x="227859" y="283271"/>
                  <a:pt x="227486" y="284464"/>
                  <a:pt x="227113" y="285656"/>
                </a:cubicBezTo>
                <a:cubicBezTo>
                  <a:pt x="226740" y="286923"/>
                  <a:pt x="226367" y="288190"/>
                  <a:pt x="225994" y="289457"/>
                </a:cubicBezTo>
                <a:cubicBezTo>
                  <a:pt x="225621" y="290798"/>
                  <a:pt x="225248" y="292214"/>
                  <a:pt x="224950" y="293555"/>
                </a:cubicBezTo>
                <a:cubicBezTo>
                  <a:pt x="224577" y="294971"/>
                  <a:pt x="224204" y="296387"/>
                  <a:pt x="223906" y="297803"/>
                </a:cubicBezTo>
                <a:cubicBezTo>
                  <a:pt x="223533" y="299293"/>
                  <a:pt x="223234" y="300784"/>
                  <a:pt x="222936" y="302274"/>
                </a:cubicBezTo>
                <a:cubicBezTo>
                  <a:pt x="222265" y="305478"/>
                  <a:pt x="221593" y="308608"/>
                  <a:pt x="221071" y="311813"/>
                </a:cubicBezTo>
                <a:cubicBezTo>
                  <a:pt x="220475" y="315315"/>
                  <a:pt x="219878" y="318817"/>
                  <a:pt x="219430" y="322245"/>
                </a:cubicBezTo>
                <a:cubicBezTo>
                  <a:pt x="218983" y="325152"/>
                  <a:pt x="218610" y="328058"/>
                  <a:pt x="218237" y="330964"/>
                </a:cubicBezTo>
                <a:cubicBezTo>
                  <a:pt x="217789" y="334914"/>
                  <a:pt x="217342" y="338938"/>
                  <a:pt x="216969" y="342887"/>
                </a:cubicBezTo>
                <a:cubicBezTo>
                  <a:pt x="216521" y="347135"/>
                  <a:pt x="216148" y="351383"/>
                  <a:pt x="215776" y="355630"/>
                </a:cubicBezTo>
                <a:cubicBezTo>
                  <a:pt x="215477" y="360101"/>
                  <a:pt x="215179" y="364647"/>
                  <a:pt x="214880" y="369193"/>
                </a:cubicBezTo>
                <a:cubicBezTo>
                  <a:pt x="214508" y="376049"/>
                  <a:pt x="208615" y="381265"/>
                  <a:pt x="201753" y="380818"/>
                </a:cubicBezTo>
                <a:cubicBezTo>
                  <a:pt x="194891" y="380445"/>
                  <a:pt x="189670" y="374558"/>
                  <a:pt x="190117" y="367702"/>
                </a:cubicBezTo>
                <a:cubicBezTo>
                  <a:pt x="190490" y="361517"/>
                  <a:pt x="190863" y="355332"/>
                  <a:pt x="191385" y="349221"/>
                </a:cubicBezTo>
                <a:cubicBezTo>
                  <a:pt x="191684" y="346241"/>
                  <a:pt x="191908" y="343334"/>
                  <a:pt x="192206" y="340428"/>
                </a:cubicBezTo>
                <a:cubicBezTo>
                  <a:pt x="192504" y="337596"/>
                  <a:pt x="192803" y="334839"/>
                  <a:pt x="193101" y="332007"/>
                </a:cubicBezTo>
                <a:cubicBezTo>
                  <a:pt x="193399" y="329325"/>
                  <a:pt x="193772" y="326642"/>
                  <a:pt x="194071" y="323959"/>
                </a:cubicBezTo>
                <a:cubicBezTo>
                  <a:pt x="194294" y="322171"/>
                  <a:pt x="194593" y="320457"/>
                  <a:pt x="194816" y="318743"/>
                </a:cubicBezTo>
                <a:cubicBezTo>
                  <a:pt x="195189" y="316209"/>
                  <a:pt x="195562" y="313750"/>
                  <a:pt x="196010" y="311216"/>
                </a:cubicBezTo>
                <a:cubicBezTo>
                  <a:pt x="196383" y="308832"/>
                  <a:pt x="196756" y="306447"/>
                  <a:pt x="197203" y="303988"/>
                </a:cubicBezTo>
                <a:cubicBezTo>
                  <a:pt x="197651" y="301752"/>
                  <a:pt x="198098" y="299442"/>
                  <a:pt x="198620" y="297132"/>
                </a:cubicBezTo>
                <a:cubicBezTo>
                  <a:pt x="199068" y="294971"/>
                  <a:pt x="199515" y="292810"/>
                  <a:pt x="200038" y="290574"/>
                </a:cubicBezTo>
                <a:cubicBezTo>
                  <a:pt x="200560" y="288488"/>
                  <a:pt x="201082" y="286476"/>
                  <a:pt x="201604" y="284389"/>
                </a:cubicBezTo>
                <a:cubicBezTo>
                  <a:pt x="202126" y="282377"/>
                  <a:pt x="202723" y="280440"/>
                  <a:pt x="203319" y="278502"/>
                </a:cubicBezTo>
                <a:cubicBezTo>
                  <a:pt x="203916" y="276565"/>
                  <a:pt x="204513" y="274702"/>
                  <a:pt x="205110" y="272839"/>
                </a:cubicBezTo>
                <a:cubicBezTo>
                  <a:pt x="205706" y="271125"/>
                  <a:pt x="206378" y="269336"/>
                  <a:pt x="207049" y="267548"/>
                </a:cubicBezTo>
                <a:cubicBezTo>
                  <a:pt x="207720" y="265908"/>
                  <a:pt x="208391" y="264269"/>
                  <a:pt x="209137" y="262629"/>
                </a:cubicBezTo>
                <a:cubicBezTo>
                  <a:pt x="209809" y="260990"/>
                  <a:pt x="210554" y="259425"/>
                  <a:pt x="211300" y="257935"/>
                </a:cubicBezTo>
                <a:cubicBezTo>
                  <a:pt x="211673" y="257190"/>
                  <a:pt x="212046" y="256519"/>
                  <a:pt x="212419" y="255848"/>
                </a:cubicBezTo>
                <a:cubicBezTo>
                  <a:pt x="212643" y="255401"/>
                  <a:pt x="212941" y="254879"/>
                  <a:pt x="213240" y="254358"/>
                </a:cubicBezTo>
                <a:cubicBezTo>
                  <a:pt x="211524" y="254060"/>
                  <a:pt x="209809" y="253762"/>
                  <a:pt x="208093" y="253538"/>
                </a:cubicBezTo>
                <a:cubicBezTo>
                  <a:pt x="204214" y="252942"/>
                  <a:pt x="200336" y="252495"/>
                  <a:pt x="196383" y="252197"/>
                </a:cubicBezTo>
                <a:cubicBezTo>
                  <a:pt x="192504" y="251973"/>
                  <a:pt x="188551" y="251824"/>
                  <a:pt x="184673" y="251824"/>
                </a:cubicBezTo>
                <a:cubicBezTo>
                  <a:pt x="180794" y="251824"/>
                  <a:pt x="176841" y="251899"/>
                  <a:pt x="172962" y="252197"/>
                </a:cubicBezTo>
                <a:cubicBezTo>
                  <a:pt x="169009" y="252495"/>
                  <a:pt x="165131" y="252942"/>
                  <a:pt x="161252" y="253538"/>
                </a:cubicBezTo>
                <a:cubicBezTo>
                  <a:pt x="159537" y="253762"/>
                  <a:pt x="157821" y="254060"/>
                  <a:pt x="156106" y="254358"/>
                </a:cubicBezTo>
                <a:cubicBezTo>
                  <a:pt x="156404" y="254879"/>
                  <a:pt x="156702" y="255401"/>
                  <a:pt x="157001" y="255848"/>
                </a:cubicBezTo>
                <a:cubicBezTo>
                  <a:pt x="157299" y="256519"/>
                  <a:pt x="157672" y="257190"/>
                  <a:pt x="158045" y="257935"/>
                </a:cubicBezTo>
                <a:cubicBezTo>
                  <a:pt x="158791" y="259425"/>
                  <a:pt x="159537" y="260990"/>
                  <a:pt x="160208" y="262629"/>
                </a:cubicBezTo>
                <a:cubicBezTo>
                  <a:pt x="160954" y="264269"/>
                  <a:pt x="161625" y="265908"/>
                  <a:pt x="162296" y="267548"/>
                </a:cubicBezTo>
                <a:cubicBezTo>
                  <a:pt x="162968" y="269336"/>
                  <a:pt x="163639" y="271125"/>
                  <a:pt x="164236" y="272839"/>
                </a:cubicBezTo>
                <a:cubicBezTo>
                  <a:pt x="164832" y="274702"/>
                  <a:pt x="165429" y="276565"/>
                  <a:pt x="166026" y="278502"/>
                </a:cubicBezTo>
                <a:cubicBezTo>
                  <a:pt x="166622" y="280440"/>
                  <a:pt x="167219" y="282377"/>
                  <a:pt x="167741" y="284389"/>
                </a:cubicBezTo>
                <a:cubicBezTo>
                  <a:pt x="168263" y="286476"/>
                  <a:pt x="168785" y="288488"/>
                  <a:pt x="169308" y="290574"/>
                </a:cubicBezTo>
                <a:cubicBezTo>
                  <a:pt x="169830" y="292810"/>
                  <a:pt x="170277" y="294971"/>
                  <a:pt x="170725" y="297132"/>
                </a:cubicBezTo>
                <a:cubicBezTo>
                  <a:pt x="171247" y="299442"/>
                  <a:pt x="171694" y="301752"/>
                  <a:pt x="172142" y="303988"/>
                </a:cubicBezTo>
                <a:cubicBezTo>
                  <a:pt x="172589" y="306447"/>
                  <a:pt x="172962" y="308832"/>
                  <a:pt x="173410" y="311216"/>
                </a:cubicBezTo>
                <a:cubicBezTo>
                  <a:pt x="173783" y="313750"/>
                  <a:pt x="174156" y="316209"/>
                  <a:pt x="174529" y="318743"/>
                </a:cubicBezTo>
                <a:cubicBezTo>
                  <a:pt x="175200" y="323140"/>
                  <a:pt x="175722" y="327611"/>
                  <a:pt x="176244" y="332007"/>
                </a:cubicBezTo>
                <a:cubicBezTo>
                  <a:pt x="176915" y="337745"/>
                  <a:pt x="177438" y="343483"/>
                  <a:pt x="177960" y="349221"/>
                </a:cubicBezTo>
                <a:cubicBezTo>
                  <a:pt x="178482" y="355332"/>
                  <a:pt x="178929" y="361517"/>
                  <a:pt x="179228" y="367702"/>
                </a:cubicBezTo>
                <a:cubicBezTo>
                  <a:pt x="179675" y="374558"/>
                  <a:pt x="174454" y="380445"/>
                  <a:pt x="167592" y="380818"/>
                </a:cubicBezTo>
                <a:cubicBezTo>
                  <a:pt x="160730" y="381265"/>
                  <a:pt x="154838" y="376049"/>
                  <a:pt x="154465" y="369193"/>
                </a:cubicBezTo>
                <a:cubicBezTo>
                  <a:pt x="154166" y="364647"/>
                  <a:pt x="153868" y="360101"/>
                  <a:pt x="153570" y="355630"/>
                </a:cubicBezTo>
                <a:cubicBezTo>
                  <a:pt x="153197" y="351383"/>
                  <a:pt x="152824" y="347135"/>
                  <a:pt x="152451" y="342887"/>
                </a:cubicBezTo>
                <a:cubicBezTo>
                  <a:pt x="152003" y="338938"/>
                  <a:pt x="151556" y="334914"/>
                  <a:pt x="151108" y="330964"/>
                </a:cubicBezTo>
                <a:cubicBezTo>
                  <a:pt x="150735" y="328058"/>
                  <a:pt x="150362" y="325152"/>
                  <a:pt x="149915" y="322245"/>
                </a:cubicBezTo>
                <a:cubicBezTo>
                  <a:pt x="149467" y="318817"/>
                  <a:pt x="148871" y="315315"/>
                  <a:pt x="148274" y="311813"/>
                </a:cubicBezTo>
                <a:cubicBezTo>
                  <a:pt x="147752" y="308608"/>
                  <a:pt x="147080" y="305404"/>
                  <a:pt x="146409" y="302274"/>
                </a:cubicBezTo>
                <a:cubicBezTo>
                  <a:pt x="145812" y="299368"/>
                  <a:pt x="145141" y="296387"/>
                  <a:pt x="144395" y="293555"/>
                </a:cubicBezTo>
                <a:cubicBezTo>
                  <a:pt x="143799" y="290872"/>
                  <a:pt x="143053" y="288264"/>
                  <a:pt x="142232" y="285656"/>
                </a:cubicBezTo>
                <a:cubicBezTo>
                  <a:pt x="141859" y="284464"/>
                  <a:pt x="141486" y="283271"/>
                  <a:pt x="141113" y="282079"/>
                </a:cubicBezTo>
                <a:cubicBezTo>
                  <a:pt x="140741" y="280961"/>
                  <a:pt x="140368" y="279844"/>
                  <a:pt x="139920" y="278726"/>
                </a:cubicBezTo>
                <a:cubicBezTo>
                  <a:pt x="139547" y="277608"/>
                  <a:pt x="139174" y="276565"/>
                  <a:pt x="138727" y="275521"/>
                </a:cubicBezTo>
                <a:cubicBezTo>
                  <a:pt x="138354" y="274553"/>
                  <a:pt x="137906" y="273584"/>
                  <a:pt x="137533" y="272615"/>
                </a:cubicBezTo>
                <a:cubicBezTo>
                  <a:pt x="137086" y="271721"/>
                  <a:pt x="136713" y="270827"/>
                  <a:pt x="136265" y="269932"/>
                </a:cubicBezTo>
                <a:cubicBezTo>
                  <a:pt x="135892" y="269187"/>
                  <a:pt x="135519" y="268442"/>
                  <a:pt x="135146" y="267697"/>
                </a:cubicBezTo>
                <a:cubicBezTo>
                  <a:pt x="134699" y="266952"/>
                  <a:pt x="134326" y="266206"/>
                  <a:pt x="133878" y="265461"/>
                </a:cubicBezTo>
                <a:cubicBezTo>
                  <a:pt x="133431" y="264791"/>
                  <a:pt x="133058" y="264120"/>
                  <a:pt x="132611" y="263449"/>
                </a:cubicBezTo>
                <a:cubicBezTo>
                  <a:pt x="132163" y="262779"/>
                  <a:pt x="131790" y="262182"/>
                  <a:pt x="131343" y="261586"/>
                </a:cubicBezTo>
                <a:cubicBezTo>
                  <a:pt x="130895" y="261065"/>
                  <a:pt x="130522" y="260543"/>
                  <a:pt x="130075" y="260021"/>
                </a:cubicBezTo>
                <a:cubicBezTo>
                  <a:pt x="129702" y="259574"/>
                  <a:pt x="129254" y="259127"/>
                  <a:pt x="128881" y="258680"/>
                </a:cubicBezTo>
                <a:cubicBezTo>
                  <a:pt x="128508" y="258307"/>
                  <a:pt x="128061" y="257935"/>
                  <a:pt x="127688" y="257562"/>
                </a:cubicBezTo>
                <a:cubicBezTo>
                  <a:pt x="127315" y="257190"/>
                  <a:pt x="126942" y="256891"/>
                  <a:pt x="126569" y="256593"/>
                </a:cubicBezTo>
                <a:cubicBezTo>
                  <a:pt x="118588" y="250408"/>
                  <a:pt x="120975" y="237740"/>
                  <a:pt x="130671" y="234908"/>
                </a:cubicBezTo>
                <a:cubicBezTo>
                  <a:pt x="135146" y="233567"/>
                  <a:pt x="139622" y="232449"/>
                  <a:pt x="144097" y="231406"/>
                </a:cubicBezTo>
                <a:cubicBezTo>
                  <a:pt x="148572" y="230437"/>
                  <a:pt x="153122" y="229617"/>
                  <a:pt x="157597" y="228947"/>
                </a:cubicBezTo>
                <a:cubicBezTo>
                  <a:pt x="162147" y="228276"/>
                  <a:pt x="166622" y="227829"/>
                  <a:pt x="171172" y="227456"/>
                </a:cubicBezTo>
                <a:cubicBezTo>
                  <a:pt x="175647" y="227158"/>
                  <a:pt x="180123" y="227009"/>
                  <a:pt x="184673" y="227009"/>
                </a:cubicBezTo>
                <a:close/>
                <a:moveTo>
                  <a:pt x="184638" y="0"/>
                </a:moveTo>
                <a:cubicBezTo>
                  <a:pt x="244994" y="0"/>
                  <a:pt x="301546" y="29424"/>
                  <a:pt x="336088" y="78887"/>
                </a:cubicBezTo>
                <a:cubicBezTo>
                  <a:pt x="370631" y="128350"/>
                  <a:pt x="378763" y="191444"/>
                  <a:pt x="357873" y="248058"/>
                </a:cubicBezTo>
                <a:cubicBezTo>
                  <a:pt x="336461" y="306087"/>
                  <a:pt x="272822" y="336703"/>
                  <a:pt x="262900" y="410227"/>
                </a:cubicBezTo>
                <a:cubicBezTo>
                  <a:pt x="266555" y="409259"/>
                  <a:pt x="270286" y="408365"/>
                  <a:pt x="273941" y="407471"/>
                </a:cubicBezTo>
                <a:cubicBezTo>
                  <a:pt x="280581" y="405757"/>
                  <a:pt x="287370" y="409855"/>
                  <a:pt x="289012" y="416484"/>
                </a:cubicBezTo>
                <a:cubicBezTo>
                  <a:pt x="290653" y="423114"/>
                  <a:pt x="286624" y="429893"/>
                  <a:pt x="279984" y="431532"/>
                </a:cubicBezTo>
                <a:cubicBezTo>
                  <a:pt x="218434" y="446877"/>
                  <a:pt x="156884" y="462222"/>
                  <a:pt x="95334" y="477642"/>
                </a:cubicBezTo>
                <a:cubicBezTo>
                  <a:pt x="88694" y="479281"/>
                  <a:pt x="81905" y="475258"/>
                  <a:pt x="80263" y="468554"/>
                </a:cubicBezTo>
                <a:cubicBezTo>
                  <a:pt x="78622" y="461924"/>
                  <a:pt x="82651" y="455220"/>
                  <a:pt x="89291" y="453507"/>
                </a:cubicBezTo>
                <a:cubicBezTo>
                  <a:pt x="139575" y="440992"/>
                  <a:pt x="189860" y="428403"/>
                  <a:pt x="240145" y="415888"/>
                </a:cubicBezTo>
                <a:cubicBezTo>
                  <a:pt x="238354" y="413132"/>
                  <a:pt x="237757" y="410599"/>
                  <a:pt x="238205" y="407396"/>
                </a:cubicBezTo>
                <a:cubicBezTo>
                  <a:pt x="238876" y="402182"/>
                  <a:pt x="239772" y="397116"/>
                  <a:pt x="240965" y="392051"/>
                </a:cubicBezTo>
                <a:cubicBezTo>
                  <a:pt x="242084" y="387134"/>
                  <a:pt x="243427" y="382367"/>
                  <a:pt x="245069" y="377674"/>
                </a:cubicBezTo>
                <a:cubicBezTo>
                  <a:pt x="246561" y="373130"/>
                  <a:pt x="248277" y="368660"/>
                  <a:pt x="250216" y="364265"/>
                </a:cubicBezTo>
                <a:cubicBezTo>
                  <a:pt x="252007" y="360019"/>
                  <a:pt x="254021" y="355848"/>
                  <a:pt x="256185" y="351751"/>
                </a:cubicBezTo>
                <a:cubicBezTo>
                  <a:pt x="258274" y="347877"/>
                  <a:pt x="260587" y="344004"/>
                  <a:pt x="262900" y="340205"/>
                </a:cubicBezTo>
                <a:cubicBezTo>
                  <a:pt x="265212" y="336554"/>
                  <a:pt x="267600" y="332979"/>
                  <a:pt x="270062" y="329403"/>
                </a:cubicBezTo>
                <a:cubicBezTo>
                  <a:pt x="272449" y="325977"/>
                  <a:pt x="274986" y="322624"/>
                  <a:pt x="277522" y="319347"/>
                </a:cubicBezTo>
                <a:cubicBezTo>
                  <a:pt x="279984" y="316069"/>
                  <a:pt x="282521" y="312941"/>
                  <a:pt x="285058" y="309812"/>
                </a:cubicBezTo>
                <a:cubicBezTo>
                  <a:pt x="287594" y="306758"/>
                  <a:pt x="290056" y="303704"/>
                  <a:pt x="292593" y="300724"/>
                </a:cubicBezTo>
                <a:cubicBezTo>
                  <a:pt x="294906" y="297968"/>
                  <a:pt x="297218" y="295211"/>
                  <a:pt x="299531" y="292530"/>
                </a:cubicBezTo>
                <a:cubicBezTo>
                  <a:pt x="300725" y="291114"/>
                  <a:pt x="301919" y="289699"/>
                  <a:pt x="303038" y="288284"/>
                </a:cubicBezTo>
                <a:cubicBezTo>
                  <a:pt x="305351" y="285528"/>
                  <a:pt x="307663" y="282771"/>
                  <a:pt x="309827" y="279941"/>
                </a:cubicBezTo>
                <a:cubicBezTo>
                  <a:pt x="311990" y="277259"/>
                  <a:pt x="314079" y="274577"/>
                  <a:pt x="316168" y="271821"/>
                </a:cubicBezTo>
                <a:cubicBezTo>
                  <a:pt x="318108" y="269214"/>
                  <a:pt x="320048" y="266532"/>
                  <a:pt x="321838" y="263776"/>
                </a:cubicBezTo>
                <a:cubicBezTo>
                  <a:pt x="323554" y="261169"/>
                  <a:pt x="325270" y="258487"/>
                  <a:pt x="326837" y="255731"/>
                </a:cubicBezTo>
                <a:cubicBezTo>
                  <a:pt x="328329" y="253124"/>
                  <a:pt x="329747" y="250442"/>
                  <a:pt x="331090" y="247686"/>
                </a:cubicBezTo>
                <a:cubicBezTo>
                  <a:pt x="332358" y="245004"/>
                  <a:pt x="333552" y="242248"/>
                  <a:pt x="334596" y="239492"/>
                </a:cubicBezTo>
                <a:cubicBezTo>
                  <a:pt x="352651" y="190550"/>
                  <a:pt x="345563" y="135873"/>
                  <a:pt x="315721" y="93115"/>
                </a:cubicBezTo>
                <a:cubicBezTo>
                  <a:pt x="285804" y="50282"/>
                  <a:pt x="236862" y="24806"/>
                  <a:pt x="184638" y="24806"/>
                </a:cubicBezTo>
                <a:cubicBezTo>
                  <a:pt x="132413" y="24806"/>
                  <a:pt x="83471" y="50282"/>
                  <a:pt x="53554" y="93115"/>
                </a:cubicBezTo>
                <a:cubicBezTo>
                  <a:pt x="23712" y="135873"/>
                  <a:pt x="16624" y="190550"/>
                  <a:pt x="34679" y="239492"/>
                </a:cubicBezTo>
                <a:cubicBezTo>
                  <a:pt x="35425" y="241428"/>
                  <a:pt x="36246" y="243365"/>
                  <a:pt x="37066" y="245302"/>
                </a:cubicBezTo>
                <a:cubicBezTo>
                  <a:pt x="37962" y="247239"/>
                  <a:pt x="38857" y="249175"/>
                  <a:pt x="39827" y="251038"/>
                </a:cubicBezTo>
                <a:cubicBezTo>
                  <a:pt x="40871" y="252975"/>
                  <a:pt x="41916" y="254837"/>
                  <a:pt x="43035" y="256699"/>
                </a:cubicBezTo>
                <a:cubicBezTo>
                  <a:pt x="44154" y="258636"/>
                  <a:pt x="45273" y="260498"/>
                  <a:pt x="46541" y="262361"/>
                </a:cubicBezTo>
                <a:cubicBezTo>
                  <a:pt x="47810" y="264297"/>
                  <a:pt x="49078" y="266234"/>
                  <a:pt x="50421" y="268096"/>
                </a:cubicBezTo>
                <a:cubicBezTo>
                  <a:pt x="51241" y="269288"/>
                  <a:pt x="52062" y="270406"/>
                  <a:pt x="52957" y="271598"/>
                </a:cubicBezTo>
                <a:cubicBezTo>
                  <a:pt x="54375" y="273534"/>
                  <a:pt x="55867" y="275471"/>
                  <a:pt x="57359" y="277333"/>
                </a:cubicBezTo>
                <a:cubicBezTo>
                  <a:pt x="58851" y="279345"/>
                  <a:pt x="60418" y="281281"/>
                  <a:pt x="61985" y="283144"/>
                </a:cubicBezTo>
                <a:cubicBezTo>
                  <a:pt x="63626" y="285155"/>
                  <a:pt x="65267" y="287092"/>
                  <a:pt x="66909" y="289103"/>
                </a:cubicBezTo>
                <a:cubicBezTo>
                  <a:pt x="68774" y="291338"/>
                  <a:pt x="70714" y="293573"/>
                  <a:pt x="72579" y="295882"/>
                </a:cubicBezTo>
                <a:cubicBezTo>
                  <a:pt x="74593" y="298191"/>
                  <a:pt x="76608" y="300575"/>
                  <a:pt x="78547" y="302959"/>
                </a:cubicBezTo>
                <a:cubicBezTo>
                  <a:pt x="80338" y="305119"/>
                  <a:pt x="82128" y="307205"/>
                  <a:pt x="83844" y="309365"/>
                </a:cubicBezTo>
                <a:cubicBezTo>
                  <a:pt x="85635" y="311600"/>
                  <a:pt x="87425" y="313760"/>
                  <a:pt x="89216" y="315995"/>
                </a:cubicBezTo>
                <a:cubicBezTo>
                  <a:pt x="91007" y="318304"/>
                  <a:pt x="92797" y="320613"/>
                  <a:pt x="94513" y="322922"/>
                </a:cubicBezTo>
                <a:cubicBezTo>
                  <a:pt x="96304" y="325306"/>
                  <a:pt x="98020" y="327764"/>
                  <a:pt x="99736" y="330223"/>
                </a:cubicBezTo>
                <a:cubicBezTo>
                  <a:pt x="101526" y="332681"/>
                  <a:pt x="103167" y="335214"/>
                  <a:pt x="104883" y="337821"/>
                </a:cubicBezTo>
                <a:cubicBezTo>
                  <a:pt x="105928" y="339460"/>
                  <a:pt x="106898" y="341024"/>
                  <a:pt x="107868" y="342737"/>
                </a:cubicBezTo>
                <a:cubicBezTo>
                  <a:pt x="109509" y="345419"/>
                  <a:pt x="111076" y="348175"/>
                  <a:pt x="112642" y="350931"/>
                </a:cubicBezTo>
                <a:cubicBezTo>
                  <a:pt x="114135" y="353762"/>
                  <a:pt x="115627" y="356667"/>
                  <a:pt x="116970" y="359572"/>
                </a:cubicBezTo>
                <a:cubicBezTo>
                  <a:pt x="118387" y="362627"/>
                  <a:pt x="119730" y="365681"/>
                  <a:pt x="120998" y="368735"/>
                </a:cubicBezTo>
                <a:cubicBezTo>
                  <a:pt x="122267" y="371938"/>
                  <a:pt x="123386" y="375141"/>
                  <a:pt x="124505" y="378344"/>
                </a:cubicBezTo>
                <a:cubicBezTo>
                  <a:pt x="125549" y="381697"/>
                  <a:pt x="126519" y="385049"/>
                  <a:pt x="127415" y="388401"/>
                </a:cubicBezTo>
                <a:cubicBezTo>
                  <a:pt x="129131" y="395031"/>
                  <a:pt x="125102" y="401809"/>
                  <a:pt x="118462" y="403523"/>
                </a:cubicBezTo>
                <a:cubicBezTo>
                  <a:pt x="111822" y="405236"/>
                  <a:pt x="105033" y="401213"/>
                  <a:pt x="103391" y="394584"/>
                </a:cubicBezTo>
                <a:cubicBezTo>
                  <a:pt x="87276" y="332085"/>
                  <a:pt x="31247" y="301767"/>
                  <a:pt x="11402" y="248058"/>
                </a:cubicBezTo>
                <a:cubicBezTo>
                  <a:pt x="-9488" y="191444"/>
                  <a:pt x="-1356" y="128350"/>
                  <a:pt x="33187" y="78887"/>
                </a:cubicBezTo>
                <a:cubicBezTo>
                  <a:pt x="67729" y="29424"/>
                  <a:pt x="124281" y="0"/>
                  <a:pt x="184638" y="0"/>
                </a:cubicBezTo>
                <a:close/>
              </a:path>
            </a:pathLst>
          </a:custGeom>
          <a:solidFill>
            <a:schemeClr val="accent1">
              <a:lumMod val="75000"/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6"/>
          <p:cNvSpPr/>
          <p:nvPr/>
        </p:nvSpPr>
        <p:spPr>
          <a:xfrm>
            <a:off x="8503615" y="4081478"/>
            <a:ext cx="334477" cy="307945"/>
          </a:xfrm>
          <a:custGeom>
            <a:avLst/>
            <a:gdLst/>
            <a:ahLst/>
            <a:cxnLst/>
            <a:rect l="l" t="t" r="r" b="b"/>
            <a:pathLst>
              <a:path w="580" h="535">
                <a:moveTo>
                  <a:pt x="164" y="525"/>
                </a:moveTo>
                <a:cubicBezTo>
                  <a:pt x="172" y="534"/>
                  <a:pt x="186" y="535"/>
                  <a:pt x="196" y="526"/>
                </a:cubicBezTo>
                <a:lnTo>
                  <a:pt x="570" y="187"/>
                </a:lnTo>
                <a:cubicBezTo>
                  <a:pt x="579" y="179"/>
                  <a:pt x="580" y="165"/>
                  <a:pt x="572" y="155"/>
                </a:cubicBezTo>
                <a:lnTo>
                  <a:pt x="475" y="49"/>
                </a:lnTo>
                <a:cubicBezTo>
                  <a:pt x="466" y="39"/>
                  <a:pt x="452" y="39"/>
                  <a:pt x="443" y="47"/>
                </a:cubicBezTo>
                <a:lnTo>
                  <a:pt x="124" y="335"/>
                </a:lnTo>
                <a:cubicBezTo>
                  <a:pt x="115" y="344"/>
                  <a:pt x="114" y="358"/>
                  <a:pt x="123" y="367"/>
                </a:cubicBezTo>
                <a:lnTo>
                  <a:pt x="175" y="425"/>
                </a:lnTo>
                <a:cubicBezTo>
                  <a:pt x="183" y="434"/>
                  <a:pt x="198" y="435"/>
                  <a:pt x="207" y="426"/>
                </a:cubicBezTo>
                <a:lnTo>
                  <a:pt x="341" y="305"/>
                </a:lnTo>
                <a:cubicBezTo>
                  <a:pt x="350" y="297"/>
                  <a:pt x="351" y="282"/>
                  <a:pt x="343" y="273"/>
                </a:cubicBezTo>
                <a:lnTo>
                  <a:pt x="327" y="256"/>
                </a:lnTo>
                <a:lnTo>
                  <a:pt x="193" y="378"/>
                </a:lnTo>
                <a:lnTo>
                  <a:pt x="172" y="354"/>
                </a:lnTo>
                <a:lnTo>
                  <a:pt x="457" y="96"/>
                </a:lnTo>
                <a:lnTo>
                  <a:pt x="523" y="169"/>
                </a:lnTo>
                <a:lnTo>
                  <a:pt x="182" y="478"/>
                </a:lnTo>
                <a:lnTo>
                  <a:pt x="58" y="340"/>
                </a:lnTo>
                <a:lnTo>
                  <a:pt x="404" y="26"/>
                </a:lnTo>
                <a:lnTo>
                  <a:pt x="389" y="10"/>
                </a:lnTo>
                <a:cubicBezTo>
                  <a:pt x="380" y="0"/>
                  <a:pt x="366" y="0"/>
                  <a:pt x="357" y="8"/>
                </a:cubicBezTo>
                <a:lnTo>
                  <a:pt x="10" y="322"/>
                </a:lnTo>
                <a:cubicBezTo>
                  <a:pt x="1" y="330"/>
                  <a:pt x="0" y="344"/>
                  <a:pt x="9" y="354"/>
                </a:cubicBezTo>
                <a:lnTo>
                  <a:pt x="164" y="525"/>
                </a:lnTo>
                <a:close/>
              </a:path>
            </a:pathLst>
          </a:custGeom>
          <a:solidFill>
            <a:schemeClr val="accent1">
              <a:lumMod val="75000"/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7" name="AutoShape 7"/>
          <p:cNvSpPr/>
          <p:nvPr/>
        </p:nvSpPr>
        <p:spPr>
          <a:xfrm>
            <a:off x="8406414" y="2422663"/>
            <a:ext cx="2708275" cy="1383030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五彩拉皮是一道色香味俱佳的凉拌菜，以其丰富的色彩、爽滑的口感和独特的调味而著称。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8901714" y="1901965"/>
            <a:ext cx="2084387" cy="460375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57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特色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8406414" y="4525963"/>
            <a:ext cx="2708275" cy="1383030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五彩拉皮源于中国的传统家常菜，经过不断的创新和改良，逐渐发展成为一道备受欢迎的凉拌菜品。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8901714" y="4005263"/>
            <a:ext cx="2084387" cy="460375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57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背景</a:t>
            </a:r>
            <a:endParaRPr lang="en-US" sz="1100"/>
          </a:p>
        </p:txBody>
      </p:sp>
      <p:grpSp>
        <p:nvGrpSpPr>
          <p:cNvPr id="11" name="Group 11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2" name="AutoShape 12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菜品特色与背景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3829" y="1414808"/>
            <a:ext cx="6734175" cy="885825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74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食材介绍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63829" y="2093647"/>
            <a:ext cx="6734175" cy="1323975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主要食材包括粉皮、胡萝卜、鸡蛋皮，这些食材富含多种营养成分，如蛋白质、维生素、矿物质等。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89593" y="3949139"/>
            <a:ext cx="6524625" cy="885825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74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营养价值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89593" y="4645945"/>
            <a:ext cx="6810375" cy="1323975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粉皮富含碳水化合物和膳食纤维，有助于提供能量和促进消化；胡萝卜含有丰富的胡萝卜素和维生素A，有助于保护视力和增强免疫力；鸡蛋皮则富含蛋白质和钙质等，有助于补充身体所需的营养素。</a:t>
            </a:r>
          </a:p>
        </p:txBody>
      </p:sp>
      <p:sp>
        <p:nvSpPr>
          <p:cNvPr id="6" name="AutoShape 6"/>
          <p:cNvSpPr/>
          <p:nvPr/>
        </p:nvSpPr>
        <p:spPr>
          <a:xfrm>
            <a:off x="884406" y="5955116"/>
            <a:ext cx="701468" cy="122998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7" name="AutoShape 7"/>
          <p:cNvSpPr/>
          <p:nvPr/>
        </p:nvSpPr>
        <p:spPr>
          <a:xfrm>
            <a:off x="831494" y="5955116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8" name="AutoShape 8"/>
          <p:cNvSpPr/>
          <p:nvPr/>
        </p:nvSpPr>
        <p:spPr>
          <a:xfrm>
            <a:off x="1514246" y="5955116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cxnSp>
        <p:nvCxnSpPr>
          <p:cNvPr id="9" name="Connector 9"/>
          <p:cNvCxnSpPr/>
          <p:nvPr/>
        </p:nvCxnSpPr>
        <p:spPr>
          <a:xfrm>
            <a:off x="1585874" y="6029346"/>
            <a:ext cx="6181975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/>
          </a:blip>
          <a:srcRect t="6667" b="6667"/>
          <a:stretch>
            <a:fillRect/>
          </a:stretch>
        </p:blipFill>
        <p:spPr>
          <a:xfrm>
            <a:off x="7803289" y="1299241"/>
            <a:ext cx="3679824" cy="4906432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852680" y="3629459"/>
            <a:ext cx="701468" cy="122998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2" name="AutoShape 12"/>
          <p:cNvSpPr/>
          <p:nvPr/>
        </p:nvSpPr>
        <p:spPr>
          <a:xfrm>
            <a:off x="799768" y="3629459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3" name="AutoShape 13"/>
          <p:cNvSpPr/>
          <p:nvPr/>
        </p:nvSpPr>
        <p:spPr>
          <a:xfrm>
            <a:off x="1482520" y="3629459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cxnSp>
        <p:nvCxnSpPr>
          <p:cNvPr id="14" name="Connector 14"/>
          <p:cNvCxnSpPr/>
          <p:nvPr/>
        </p:nvCxnSpPr>
        <p:spPr>
          <a:xfrm>
            <a:off x="1554148" y="3703689"/>
            <a:ext cx="6181975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5" name="Group 15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6" name="AutoShape 16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AutoShape 33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AutoShape 34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AutoShape 35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食材介绍与营养价值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73227" y="1168478"/>
            <a:ext cx="455409" cy="206922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428750" y="0"/>
                </a:lnTo>
                <a:lnTo>
                  <a:pt x="1905000" y="1905000"/>
                </a:lnTo>
                <a:lnTo>
                  <a:pt x="476250" y="1905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5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AutoShape 3"/>
          <p:cNvSpPr/>
          <p:nvPr/>
        </p:nvSpPr>
        <p:spPr>
          <a:xfrm>
            <a:off x="472404" y="1375400"/>
            <a:ext cx="11247191" cy="4699510"/>
          </a:xfrm>
          <a:prstGeom prst="rect">
            <a:avLst/>
          </a:prstGeom>
          <a:solidFill>
            <a:schemeClr val="accent2">
              <a:alpha val="8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/>
          </a:blip>
          <a:srcRect l="25000" r="25000"/>
          <a:stretch>
            <a:fillRect/>
          </a:stretch>
        </p:blipFill>
        <p:spPr>
          <a:xfrm>
            <a:off x="740688" y="1168478"/>
            <a:ext cx="3679824" cy="4906431"/>
          </a:xfrm>
          <a:prstGeom prst="parallelogram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2499430" y="6236295"/>
            <a:ext cx="9220165" cy="67345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6" name="AutoShape 6"/>
          <p:cNvSpPr/>
          <p:nvPr/>
        </p:nvSpPr>
        <p:spPr>
          <a:xfrm>
            <a:off x="483810" y="6236295"/>
            <a:ext cx="740059" cy="67345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7" name="AutoShape 7"/>
          <p:cNvSpPr/>
          <p:nvPr/>
        </p:nvSpPr>
        <p:spPr>
          <a:xfrm>
            <a:off x="1375876" y="6200641"/>
            <a:ext cx="158719" cy="158719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8" name="AutoShape 8"/>
          <p:cNvSpPr/>
          <p:nvPr/>
        </p:nvSpPr>
        <p:spPr>
          <a:xfrm>
            <a:off x="1607200" y="6207253"/>
            <a:ext cx="147382" cy="147382"/>
          </a:xfrm>
          <a:prstGeom prst="ellipse">
            <a:avLst/>
          </a:prstGeom>
          <a:solidFill>
            <a:schemeClr val="accent1">
              <a:alpha val="8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9" name="AutoShape 9"/>
          <p:cNvSpPr/>
          <p:nvPr/>
        </p:nvSpPr>
        <p:spPr>
          <a:xfrm>
            <a:off x="1827186" y="6213864"/>
            <a:ext cx="136045" cy="136045"/>
          </a:xfrm>
          <a:prstGeom prst="ellipse">
            <a:avLst/>
          </a:prstGeom>
          <a:solidFill>
            <a:schemeClr val="accent1">
              <a:alpha val="6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0" name="AutoShape 10"/>
          <p:cNvSpPr/>
          <p:nvPr/>
        </p:nvSpPr>
        <p:spPr>
          <a:xfrm>
            <a:off x="2027323" y="6220476"/>
            <a:ext cx="124708" cy="124708"/>
          </a:xfrm>
          <a:prstGeom prst="ellipse">
            <a:avLst/>
          </a:prstGeom>
          <a:solidFill>
            <a:schemeClr val="accent1">
              <a:alpha val="4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1" name="AutoShape 11"/>
          <p:cNvSpPr/>
          <p:nvPr/>
        </p:nvSpPr>
        <p:spPr>
          <a:xfrm>
            <a:off x="2224635" y="6214895"/>
            <a:ext cx="113371" cy="113371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2" name="TextBox 12"/>
          <p:cNvSpPr txBox="1"/>
          <p:nvPr/>
        </p:nvSpPr>
        <p:spPr>
          <a:xfrm>
            <a:off x="4754880" y="1727606"/>
            <a:ext cx="6467541" cy="755904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适宜场合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754880" y="2304006"/>
            <a:ext cx="6240618" cy="120396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五彩拉皮适合在家庭聚餐、朋友聚会、节日庆典等场合食用，也可作为开胃菜或下酒菜。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754880" y="3783405"/>
            <a:ext cx="6240618" cy="755904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受众群体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754880" y="4436820"/>
            <a:ext cx="6240618" cy="120396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五彩拉皮适合各个年龄段的人群食用，特别是喜欢凉拌菜和口味清爽的人。由于食材的多样性和营养价值，它也适合需要补充营养或改善饮食结构的人食用。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7" name="AutoShape 1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AutoShape 3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AutoShape 3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AutoShape 3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AutoShape 3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适宜场合与受众群体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33474" y="2900242"/>
            <a:ext cx="1832478" cy="963855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000" b="1">
                <a:solidFill>
                  <a:srgbClr val="FFFEFE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162849" y="2700179"/>
            <a:ext cx="6534938" cy="701040"/>
          </a:xfrm>
          <a:prstGeom prst="rect">
            <a:avLst/>
          </a:prstGeom>
          <a:ln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chemeClr val="accent3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食材准备与选购技巧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7240" r="7240"/>
          <a:stretch>
            <a:fillRect/>
          </a:stretch>
        </p:blipFill>
        <p:spPr>
          <a:xfrm>
            <a:off x="1256535" y="1126660"/>
            <a:ext cx="3172116" cy="556376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298700" y="1457325"/>
            <a:ext cx="9242457" cy="4849697"/>
            <a:chOff x="2298700" y="1457325"/>
            <a:chExt cx="9242457" cy="4849697"/>
          </a:xfrm>
        </p:grpSpPr>
        <p:cxnSp>
          <p:nvCxnSpPr>
            <p:cNvPr id="4" name="Connector 4"/>
            <p:cNvCxnSpPr/>
            <p:nvPr/>
          </p:nvCxnSpPr>
          <p:spPr>
            <a:xfrm>
              <a:off x="4422775" y="1963738"/>
              <a:ext cx="1419225" cy="0"/>
            </a:xfrm>
            <a:prstGeom prst="line">
              <a:avLst/>
            </a:prstGeom>
            <a:ln w="6350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" name="Connector 5"/>
            <p:cNvCxnSpPr/>
            <p:nvPr/>
          </p:nvCxnSpPr>
          <p:spPr>
            <a:xfrm>
              <a:off x="3970338" y="3735388"/>
              <a:ext cx="2301875" cy="0"/>
            </a:xfrm>
            <a:prstGeom prst="line">
              <a:avLst/>
            </a:prstGeom>
            <a:ln w="6350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" name="Connector 6"/>
            <p:cNvCxnSpPr/>
            <p:nvPr/>
          </p:nvCxnSpPr>
          <p:spPr>
            <a:xfrm>
              <a:off x="2298700" y="5410200"/>
              <a:ext cx="2921000" cy="0"/>
            </a:xfrm>
            <a:prstGeom prst="line">
              <a:avLst/>
            </a:prstGeom>
            <a:ln w="6350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Freeform 7"/>
            <p:cNvSpPr/>
            <p:nvPr/>
          </p:nvSpPr>
          <p:spPr>
            <a:xfrm>
              <a:off x="5541931" y="1492282"/>
              <a:ext cx="1192244" cy="973169"/>
            </a:xfrm>
            <a:custGeom>
              <a:avLst/>
              <a:gdLst/>
              <a:ahLst/>
              <a:cxnLst/>
              <a:rect l="l" t="t" r="r" b="b"/>
              <a:pathLst>
                <a:path w="1210" h="986">
                  <a:moveTo>
                    <a:pt x="1210" y="491"/>
                  </a:moveTo>
                  <a:cubicBezTo>
                    <a:pt x="982" y="424"/>
                    <a:pt x="982" y="424"/>
                    <a:pt x="982" y="424"/>
                  </a:cubicBezTo>
                  <a:cubicBezTo>
                    <a:pt x="949" y="184"/>
                    <a:pt x="743" y="0"/>
                    <a:pt x="494" y="0"/>
                  </a:cubicBezTo>
                  <a:cubicBezTo>
                    <a:pt x="221" y="0"/>
                    <a:pt x="0" y="221"/>
                    <a:pt x="0" y="493"/>
                  </a:cubicBezTo>
                  <a:cubicBezTo>
                    <a:pt x="0" y="766"/>
                    <a:pt x="221" y="986"/>
                    <a:pt x="494" y="986"/>
                  </a:cubicBezTo>
                  <a:cubicBezTo>
                    <a:pt x="745" y="986"/>
                    <a:pt x="952" y="799"/>
                    <a:pt x="983" y="557"/>
                  </a:cubicBezTo>
                  <a:lnTo>
                    <a:pt x="1210" y="491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>
              <a:solidFill>
                <a:schemeClr val="accent1">
                  <a:alpha val="100000"/>
                </a:schemeClr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AutoShape 8"/>
            <p:cNvSpPr/>
            <p:nvPr/>
          </p:nvSpPr>
          <p:spPr>
            <a:xfrm>
              <a:off x="5643563" y="1590675"/>
              <a:ext cx="773144" cy="776288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>
              <a:solidFill>
                <a:schemeClr val="accent1">
                  <a:alpha val="100000"/>
                </a:schemeClr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5986463" y="3243263"/>
              <a:ext cx="1192244" cy="971550"/>
            </a:xfrm>
            <a:custGeom>
              <a:avLst/>
              <a:gdLst/>
              <a:ahLst/>
              <a:cxnLst/>
              <a:rect l="l" t="t" r="r" b="b"/>
              <a:pathLst>
                <a:path w="1210" h="986">
                  <a:moveTo>
                    <a:pt x="1210" y="491"/>
                  </a:moveTo>
                  <a:cubicBezTo>
                    <a:pt x="982" y="424"/>
                    <a:pt x="982" y="424"/>
                    <a:pt x="982" y="424"/>
                  </a:cubicBezTo>
                  <a:cubicBezTo>
                    <a:pt x="949" y="184"/>
                    <a:pt x="743" y="0"/>
                    <a:pt x="494" y="0"/>
                  </a:cubicBezTo>
                  <a:cubicBezTo>
                    <a:pt x="221" y="0"/>
                    <a:pt x="0" y="221"/>
                    <a:pt x="0" y="493"/>
                  </a:cubicBezTo>
                  <a:cubicBezTo>
                    <a:pt x="0" y="766"/>
                    <a:pt x="221" y="986"/>
                    <a:pt x="494" y="986"/>
                  </a:cubicBezTo>
                  <a:cubicBezTo>
                    <a:pt x="745" y="986"/>
                    <a:pt x="952" y="799"/>
                    <a:pt x="983" y="557"/>
                  </a:cubicBezTo>
                  <a:lnTo>
                    <a:pt x="1210" y="491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>
              <a:solidFill>
                <a:schemeClr val="accent1">
                  <a:alpha val="100000"/>
                </a:schemeClr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6088094" y="3341656"/>
              <a:ext cx="773144" cy="774668"/>
            </a:xfrm>
            <a:prstGeom prst="ellipse">
              <a:avLst/>
            </a:prstGeom>
            <a:solidFill>
              <a:schemeClr val="accent2">
                <a:alpha val="100000"/>
              </a:schemeClr>
            </a:solidFill>
            <a:ln>
              <a:solidFill>
                <a:schemeClr val="accent1">
                  <a:alpha val="100000"/>
                </a:schemeClr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4918043" y="4924425"/>
              <a:ext cx="1193768" cy="971550"/>
            </a:xfrm>
            <a:custGeom>
              <a:avLst/>
              <a:gdLst/>
              <a:ahLst/>
              <a:cxnLst/>
              <a:rect l="l" t="t" r="r" b="b"/>
              <a:pathLst>
                <a:path w="1210" h="986">
                  <a:moveTo>
                    <a:pt x="1210" y="491"/>
                  </a:moveTo>
                  <a:cubicBezTo>
                    <a:pt x="982" y="424"/>
                    <a:pt x="982" y="424"/>
                    <a:pt x="982" y="424"/>
                  </a:cubicBezTo>
                  <a:cubicBezTo>
                    <a:pt x="949" y="184"/>
                    <a:pt x="743" y="0"/>
                    <a:pt x="494" y="0"/>
                  </a:cubicBezTo>
                  <a:cubicBezTo>
                    <a:pt x="221" y="0"/>
                    <a:pt x="0" y="221"/>
                    <a:pt x="0" y="493"/>
                  </a:cubicBezTo>
                  <a:cubicBezTo>
                    <a:pt x="0" y="766"/>
                    <a:pt x="221" y="986"/>
                    <a:pt x="494" y="986"/>
                  </a:cubicBezTo>
                  <a:cubicBezTo>
                    <a:pt x="745" y="986"/>
                    <a:pt x="952" y="799"/>
                    <a:pt x="983" y="557"/>
                  </a:cubicBezTo>
                  <a:lnTo>
                    <a:pt x="1210" y="491"/>
                  </a:lnTo>
                  <a:close/>
                </a:path>
              </a:pathLst>
            </a:custGeom>
            <a:solidFill>
              <a:schemeClr val="accent3">
                <a:alpha val="100000"/>
              </a:schemeClr>
            </a:solidFill>
            <a:ln>
              <a:solidFill>
                <a:schemeClr val="accent1">
                  <a:alpha val="100000"/>
                </a:schemeClr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5022818" y="5022818"/>
              <a:ext cx="774668" cy="774668"/>
            </a:xfrm>
            <a:prstGeom prst="ellipse">
              <a:avLst/>
            </a:prstGeom>
            <a:solidFill>
              <a:schemeClr val="accent3">
                <a:alpha val="100000"/>
              </a:schemeClr>
            </a:solidFill>
            <a:ln>
              <a:solidFill>
                <a:schemeClr val="accent1">
                  <a:alpha val="100000"/>
                </a:schemeClr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5753100" y="1714071"/>
              <a:ext cx="693277" cy="529590"/>
            </a:xfrm>
            <a:prstGeom prst="rect">
              <a:avLst/>
            </a:prstGeom>
            <a:ln/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375"/>
                </a:spcBef>
              </a:pPr>
              <a:r>
                <a:rPr lang="en-US" sz="2700">
                  <a:solidFill>
                    <a:srgbClr val="FFFEFE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01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6176010" y="3464243"/>
              <a:ext cx="697230" cy="529590"/>
            </a:xfrm>
            <a:prstGeom prst="rect">
              <a:avLst/>
            </a:prstGeom>
            <a:ln/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375"/>
                </a:spcBef>
              </a:pPr>
              <a:r>
                <a:rPr lang="en-US" sz="2700">
                  <a:solidFill>
                    <a:srgbClr val="FFFEFE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02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5118735" y="5145405"/>
              <a:ext cx="697230" cy="529590"/>
            </a:xfrm>
            <a:prstGeom prst="rect">
              <a:avLst/>
            </a:prstGeom>
            <a:ln/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375"/>
                </a:spcBef>
              </a:pPr>
              <a:r>
                <a:rPr lang="en-US" sz="2700">
                  <a:solidFill>
                    <a:srgbClr val="FFFEFE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03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6861239" y="1457325"/>
              <a:ext cx="4229100" cy="457200"/>
            </a:xfrm>
            <a:prstGeom prst="rect">
              <a:avLst/>
            </a:prstGeom>
            <a:ln/>
          </p:spPr>
          <p:txBody>
            <a:bodyPr vert="horz" wrap="square" lIns="95250" tIns="95250" rIns="47625" bIns="95250" rtlCol="0" anchor="t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575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粉皮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6861239" y="1795982"/>
              <a:ext cx="4364355" cy="1053465"/>
            </a:xfrm>
            <a:prstGeom prst="rect">
              <a:avLst/>
            </a:prstGeom>
            <a:ln/>
          </p:spPr>
          <p:txBody>
            <a:bodyPr vert="horz" wrap="square" lIns="91440" tIns="45720" rIns="91440" bIns="45720" rtlCol="0" anchor="t" anchorCtr="0">
              <a:noAutofit/>
            </a:bodyPr>
            <a:lstStyle/>
            <a:p>
              <a:pPr algn="just">
                <a:lnSpc>
                  <a:spcPct val="150000"/>
                </a:lnSpc>
                <a:spcBef>
                  <a:spcPts val="375"/>
                </a:spcBef>
              </a:pPr>
              <a:r>
                <a:rPr lang="en-US" sz="1350">
                  <a:solidFill>
                    <a:schemeClr val="dk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选择质地柔软、无异味、无杂质的粉皮，使用前需用温水浸泡软化，剪成适当大小的块状。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178707" y="3213215"/>
              <a:ext cx="4229100" cy="457200"/>
            </a:xfrm>
            <a:prstGeom prst="rect">
              <a:avLst/>
            </a:prstGeom>
            <a:ln/>
          </p:spPr>
          <p:txBody>
            <a:bodyPr vert="horz" wrap="square" lIns="95250" tIns="95250" rIns="47625" bIns="95250" rtlCol="0" anchor="t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575" b="1">
                  <a:solidFill>
                    <a:schemeClr val="accent2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胡萝卜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178707" y="3551872"/>
              <a:ext cx="4362450" cy="1053465"/>
            </a:xfrm>
            <a:prstGeom prst="rect">
              <a:avLst/>
            </a:prstGeom>
            <a:ln/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375"/>
                </a:spcBef>
              </a:pPr>
              <a:r>
                <a:rPr lang="en-US" sz="1350">
                  <a:solidFill>
                    <a:schemeClr val="dk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选购新鲜、肉质细嫩、无病虫害的胡萝卜，洗净后切成细丝备用。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6257377" y="4914900"/>
              <a:ext cx="4229100" cy="457200"/>
            </a:xfrm>
            <a:prstGeom prst="rect">
              <a:avLst/>
            </a:prstGeom>
            <a:ln/>
          </p:spPr>
          <p:txBody>
            <a:bodyPr vert="horz" wrap="square" lIns="95250" tIns="95250" rIns="47625" bIns="95250" rtlCol="0" anchor="t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575" b="1">
                  <a:solidFill>
                    <a:schemeClr val="accent3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鸡蛋皮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6257377" y="5253557"/>
              <a:ext cx="4362450" cy="1053465"/>
            </a:xfrm>
            <a:prstGeom prst="rect">
              <a:avLst/>
            </a:prstGeom>
            <a:ln/>
          </p:spPr>
          <p:txBody>
            <a:bodyPr vert="horz" wrap="square" lIns="91440" tIns="45720" rIns="91440" bIns="45720" rtlCol="0" anchor="t" anchorCtr="0">
              <a:noAutofit/>
            </a:bodyPr>
            <a:lstStyle/>
            <a:p>
              <a:pPr algn="just">
                <a:lnSpc>
                  <a:spcPct val="150000"/>
                </a:lnSpc>
                <a:spcBef>
                  <a:spcPts val="375"/>
                </a:spcBef>
              </a:pPr>
              <a:r>
                <a:rPr lang="en-US" sz="1350">
                  <a:solidFill>
                    <a:schemeClr val="dk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选用新鲜的鸡蛋，将蛋液打散后，用平底锅煎成薄皮，切成细丝备用。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3" name="AutoShape 23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AutoShape 33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AutoShape 34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AutoShape 35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AutoShape 36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AutoShape 37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AutoShape 38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AutoShape 39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AutoShape 40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AutoShape 41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AutoShape 42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主料选择与准备方法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90089" y="1514981"/>
            <a:ext cx="932011" cy="932011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TextBox 3"/>
          <p:cNvSpPr txBox="1"/>
          <p:nvPr/>
        </p:nvSpPr>
        <p:spPr>
          <a:xfrm>
            <a:off x="990089" y="4677159"/>
            <a:ext cx="2409825" cy="104775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96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可搭配黄瓜丝增加口感和营养，将黄瓜洗净后切成细丝即可。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90089" y="3829496"/>
            <a:ext cx="2409825" cy="447675"/>
          </a:xfrm>
          <a:prstGeom prst="rect">
            <a:avLst/>
          </a:prstGeom>
          <a:ln>
            <a:solidFill>
              <a:schemeClr val="accent1">
                <a:alpha val="100000"/>
              </a:schemeClr>
            </a:solidFill>
          </a:ln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黄瓜丝</a:t>
            </a:r>
          </a:p>
        </p:txBody>
      </p:sp>
      <p:cxnSp>
        <p:nvCxnSpPr>
          <p:cNvPr id="5" name="Connector 5"/>
          <p:cNvCxnSpPr/>
          <p:nvPr/>
        </p:nvCxnSpPr>
        <p:spPr>
          <a:xfrm>
            <a:off x="1095003" y="4507169"/>
            <a:ext cx="2676821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Connector 6"/>
          <p:cNvCxnSpPr/>
          <p:nvPr/>
        </p:nvCxnSpPr>
        <p:spPr>
          <a:xfrm>
            <a:off x="3569918" y="4041523"/>
            <a:ext cx="207264" cy="0"/>
          </a:xfrm>
          <a:prstGeom prst="line">
            <a:avLst/>
          </a:prstGeom>
          <a:ln w="3810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Freeform 7"/>
          <p:cNvSpPr/>
          <p:nvPr/>
        </p:nvSpPr>
        <p:spPr>
          <a:xfrm>
            <a:off x="3687773" y="3947812"/>
            <a:ext cx="151723" cy="187422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762000" y="0"/>
                </a:lnTo>
                <a:lnTo>
                  <a:pt x="1905000" y="952500"/>
                </a:lnTo>
                <a:lnTo>
                  <a:pt x="762000" y="1905000"/>
                </a:lnTo>
                <a:lnTo>
                  <a:pt x="0" y="1905000"/>
                </a:lnTo>
                <a:lnTo>
                  <a:pt x="1143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>
            <a:solidFill>
              <a:schemeClr val="accent1">
                <a:alpha val="10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AutoShape 8"/>
          <p:cNvSpPr/>
          <p:nvPr/>
        </p:nvSpPr>
        <p:spPr>
          <a:xfrm>
            <a:off x="4671297" y="1454147"/>
            <a:ext cx="932011" cy="932011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t="3208" b="3208"/>
          <a:stretch>
            <a:fillRect/>
          </a:stretch>
        </p:blipFill>
        <p:spPr>
          <a:xfrm>
            <a:off x="5039938" y="1393187"/>
            <a:ext cx="2231507" cy="2231507"/>
          </a:xfrm>
          <a:prstGeom prst="ellipse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671297" y="3829496"/>
            <a:ext cx="2409825" cy="447675"/>
          </a:xfrm>
          <a:prstGeom prst="rect">
            <a:avLst/>
          </a:prstGeom>
          <a:ln>
            <a:solidFill>
              <a:schemeClr val="accent1">
                <a:alpha val="100000"/>
              </a:schemeClr>
            </a:solidFill>
          </a:ln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紫菜丝</a:t>
            </a:r>
          </a:p>
        </p:txBody>
      </p:sp>
      <p:cxnSp>
        <p:nvCxnSpPr>
          <p:cNvPr id="11" name="Connector 11"/>
          <p:cNvCxnSpPr/>
          <p:nvPr/>
        </p:nvCxnSpPr>
        <p:spPr>
          <a:xfrm>
            <a:off x="4776211" y="4446335"/>
            <a:ext cx="2676821" cy="0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  <a:prstDash val="solid"/>
            <a:headEnd type="none"/>
            <a:tailEnd type="none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2" name="Connector 12"/>
          <p:cNvCxnSpPr/>
          <p:nvPr/>
        </p:nvCxnSpPr>
        <p:spPr>
          <a:xfrm>
            <a:off x="7251125" y="4041523"/>
            <a:ext cx="207264" cy="0"/>
          </a:xfrm>
          <a:prstGeom prst="line">
            <a:avLst/>
          </a:prstGeom>
          <a:ln w="38100">
            <a:solidFill>
              <a:schemeClr val="accent2"/>
            </a:solidFill>
            <a:prstDash val="solid"/>
            <a:headEnd type="none"/>
            <a:tailEnd type="none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13" name="Freeform 13"/>
          <p:cNvSpPr/>
          <p:nvPr/>
        </p:nvSpPr>
        <p:spPr>
          <a:xfrm>
            <a:off x="7368981" y="3947812"/>
            <a:ext cx="151723" cy="187422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762000" y="0"/>
                </a:lnTo>
                <a:lnTo>
                  <a:pt x="1905000" y="952500"/>
                </a:lnTo>
                <a:lnTo>
                  <a:pt x="762000" y="1905000"/>
                </a:lnTo>
                <a:lnTo>
                  <a:pt x="0" y="1905000"/>
                </a:lnTo>
                <a:lnTo>
                  <a:pt x="1143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  <a:ln>
            <a:solidFill>
              <a:schemeClr val="accent1">
                <a:alpha val="10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AutoShape 14"/>
          <p:cNvSpPr/>
          <p:nvPr/>
        </p:nvSpPr>
        <p:spPr>
          <a:xfrm>
            <a:off x="8373015" y="1454147"/>
            <a:ext cx="932011" cy="932011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rcRect t="12500" b="12500"/>
          <a:stretch>
            <a:fillRect/>
          </a:stretch>
        </p:blipFill>
        <p:spPr>
          <a:xfrm>
            <a:off x="8741656" y="1393187"/>
            <a:ext cx="2231507" cy="2231507"/>
          </a:xfrm>
          <a:prstGeom prst="ellipse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8373015" y="3829496"/>
            <a:ext cx="2409825" cy="447675"/>
          </a:xfrm>
          <a:prstGeom prst="rect">
            <a:avLst/>
          </a:prstGeom>
          <a:ln>
            <a:solidFill>
              <a:schemeClr val="accent1">
                <a:alpha val="100000"/>
              </a:schemeClr>
            </a:solidFill>
          </a:ln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豆芽</a:t>
            </a:r>
          </a:p>
        </p:txBody>
      </p:sp>
      <p:cxnSp>
        <p:nvCxnSpPr>
          <p:cNvPr id="17" name="Connector 17"/>
          <p:cNvCxnSpPr/>
          <p:nvPr/>
        </p:nvCxnSpPr>
        <p:spPr>
          <a:xfrm>
            <a:off x="8477928" y="4446335"/>
            <a:ext cx="2676821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Connector 18"/>
          <p:cNvCxnSpPr/>
          <p:nvPr/>
        </p:nvCxnSpPr>
        <p:spPr>
          <a:xfrm>
            <a:off x="10952843" y="4041523"/>
            <a:ext cx="207264" cy="0"/>
          </a:xfrm>
          <a:prstGeom prst="line">
            <a:avLst/>
          </a:prstGeom>
          <a:ln w="3810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Freeform 19"/>
          <p:cNvSpPr/>
          <p:nvPr/>
        </p:nvSpPr>
        <p:spPr>
          <a:xfrm>
            <a:off x="11070699" y="3947812"/>
            <a:ext cx="151723" cy="187422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762000" y="0"/>
                </a:lnTo>
                <a:lnTo>
                  <a:pt x="1905000" y="952500"/>
                </a:lnTo>
                <a:lnTo>
                  <a:pt x="762000" y="1905000"/>
                </a:lnTo>
                <a:lnTo>
                  <a:pt x="0" y="1905000"/>
                </a:lnTo>
                <a:lnTo>
                  <a:pt x="1143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>
            <a:solidFill>
              <a:schemeClr val="accent1">
                <a:alpha val="10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rcRect t="16667" b="16667"/>
          <a:stretch>
            <a:fillRect/>
          </a:stretch>
        </p:blipFill>
        <p:spPr>
          <a:xfrm>
            <a:off x="1358558" y="1454147"/>
            <a:ext cx="2231507" cy="2231507"/>
          </a:xfrm>
          <a:prstGeom prst="ellipse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4671297" y="4677159"/>
            <a:ext cx="2409825" cy="104775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96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可加入少量紫菜丝提味，将紫菜剪成细丝备用。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373015" y="4677159"/>
            <a:ext cx="2409825" cy="104775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96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豆芽清爽可口，可与五彩拉皮搭配，将豆芽洗净后焯水备用。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392065" y="1604894"/>
            <a:ext cx="581025" cy="45720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lang="en-US" sz="20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690347" y="1604894"/>
            <a:ext cx="578298" cy="437007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ctr" anchorCtr="1"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en-US" sz="20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80564" y="1604894"/>
            <a:ext cx="581025" cy="45720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lang="en-US" sz="20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7" name="AutoShape 2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AutoShape 3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AutoShape 3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AutoShape 3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AutoShape 3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AutoShape 3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AutoShape 3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AutoShape 3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AutoShape 4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AutoShape 4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AutoShape 4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AutoShape 4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AutoShape 4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AutoShape 4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AutoShape 4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辅料搭配建议及处理方法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BEF"/>
      </a:lt1>
      <a:dk2>
        <a:srgbClr val="351E00"/>
      </a:dk2>
      <a:lt2>
        <a:srgbClr val="FFFFFF"/>
      </a:lt2>
      <a:accent1>
        <a:srgbClr val="FF6D1B"/>
      </a:accent1>
      <a:accent2>
        <a:srgbClr val="FF9000"/>
      </a:accent2>
      <a:accent3>
        <a:srgbClr val="C76900"/>
      </a:accent3>
      <a:accent4>
        <a:srgbClr val="FF6E40"/>
      </a:accent4>
      <a:accent5>
        <a:srgbClr val="FF855E"/>
      </a:accent5>
      <a:accent6>
        <a:srgbClr val="B993D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566</Words>
  <Application>Microsoft Office PowerPoint</Application>
  <PresentationFormat>宽屏</PresentationFormat>
  <Paragraphs>164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4" baseType="lpstr">
      <vt:lpstr>方正正纤黑简体</vt:lpstr>
      <vt:lpstr>微软雅黑</vt:lpstr>
      <vt:lpstr>微软雅黑</vt:lpstr>
      <vt:lpstr>Arial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浩博 吴</cp:lastModifiedBy>
  <cp:revision>3</cp:revision>
  <dcterms:created xsi:type="dcterms:W3CDTF">2006-08-16T00:00:00Z</dcterms:created>
  <dcterms:modified xsi:type="dcterms:W3CDTF">2024-03-21T07:56:46Z</dcterms:modified>
</cp:coreProperties>
</file>