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8" r:id="rId6"/>
    <p:sldId id="263" r:id="rId7"/>
    <p:sldId id="308" r:id="rId8"/>
    <p:sldId id="307" r:id="rId9"/>
    <p:sldId id="266" r:id="rId10"/>
    <p:sldId id="262" r:id="rId11"/>
    <p:sldId id="336" r:id="rId12"/>
    <p:sldId id="335" r:id="rId13"/>
    <p:sldId id="338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7" r:id="rId30"/>
    <p:sldId id="358" r:id="rId31"/>
    <p:sldId id="356" r:id="rId32"/>
    <p:sldId id="359" r:id="rId33"/>
    <p:sldId id="267" r:id="rId34"/>
    <p:sldId id="288" r:id="rId35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  <a:srgbClr val="238DED"/>
    <a:srgbClr val="18478F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48" y="114"/>
      </p:cViewPr>
      <p:guideLst>
        <p:guide orient="horz" pos="2273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70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4EDEE6A-9D62-4247-8CF9-7784EA346A5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045634E-706A-4B84-AA1C-111029EEACC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634E-706A-4B84-AA1C-111029EEAC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634E-706A-4B84-AA1C-111029EEAC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634E-706A-4B84-AA1C-111029EEAC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弧形 15"/>
          <p:cNvSpPr/>
          <p:nvPr userDrawn="1"/>
        </p:nvSpPr>
        <p:spPr>
          <a:xfrm rot="10800000">
            <a:off x="-969717" y="-2545081"/>
            <a:ext cx="14154634" cy="3338047"/>
          </a:xfrm>
          <a:prstGeom prst="arc">
            <a:avLst>
              <a:gd name="adj1" fmla="val 11282205"/>
              <a:gd name="adj2" fmla="val 21132520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131640" y="1038761"/>
            <a:ext cx="5925034" cy="2371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Open Sans" panose="020B0606030504020204" pitchFamily="34" charset="0"/>
              </a:rPr>
              <a:t>Summary and report of atmospheric simple creative work ppt template of microsomal Business ReportSummary and report</a:t>
            </a:r>
            <a:endParaRPr lang="pt-BR" altLang="zh-CN" sz="800" dirty="0">
              <a:solidFill>
                <a:schemeClr val="bg1">
                  <a:lumMod val="6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18" name="弧形 17"/>
          <p:cNvSpPr/>
          <p:nvPr userDrawn="1"/>
        </p:nvSpPr>
        <p:spPr>
          <a:xfrm rot="10800000">
            <a:off x="-969717" y="-6379029"/>
            <a:ext cx="14154634" cy="7111231"/>
          </a:xfrm>
          <a:prstGeom prst="arc">
            <a:avLst>
              <a:gd name="adj1" fmla="val 12701879"/>
              <a:gd name="adj2" fmla="val 19669255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 userDrawn="1"/>
        </p:nvCxnSpPr>
        <p:spPr>
          <a:xfrm>
            <a:off x="0" y="6637610"/>
            <a:ext cx="12192000" cy="0"/>
          </a:xfrm>
          <a:prstGeom prst="line">
            <a:avLst/>
          </a:prstGeom>
          <a:ln w="12700">
            <a:solidFill>
              <a:srgbClr val="238DED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11397926" y="6553624"/>
            <a:ext cx="422628" cy="159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5400000" scaled="1"/>
          </a:gradFill>
          <a:ln>
            <a:noFill/>
          </a:ln>
          <a:effectLst>
            <a:outerShdw blurRad="762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9"/>
          <p:cNvSpPr txBox="1"/>
          <p:nvPr userDrawn="1"/>
        </p:nvSpPr>
        <p:spPr>
          <a:xfrm>
            <a:off x="11367964" y="6494619"/>
            <a:ext cx="493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33E7C02-82D1-42DA-AA8B-2AEC9E450366}" type="slidenum">
              <a:rPr lang="zh-CN" altLang="en-US" sz="1000" smtClean="0">
                <a:solidFill>
                  <a:srgbClr val="F8F8F8"/>
                </a:solidFill>
                <a:latin typeface="+mj-ea"/>
                <a:ea typeface="+mj-ea"/>
              </a:rPr>
            </a:fld>
            <a:endParaRPr lang="zh-CN" altLang="en-US" sz="1000" dirty="0">
              <a:solidFill>
                <a:srgbClr val="F8F8F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7" Type="http://schemas.openxmlformats.org/officeDocument/2006/relationships/notesSlide" Target="../notesSlides/notesSlide3.x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4.jpeg"/><Relationship Id="rId24" Type="http://schemas.openxmlformats.org/officeDocument/2006/relationships/image" Target="../media/image3.jpeg"/><Relationship Id="rId23" Type="http://schemas.openxmlformats.org/officeDocument/2006/relationships/tags" Target="../tags/tag29.xml"/><Relationship Id="rId22" Type="http://schemas.openxmlformats.org/officeDocument/2006/relationships/image" Target="../media/image2.jpeg"/><Relationship Id="rId21" Type="http://schemas.openxmlformats.org/officeDocument/2006/relationships/tags" Target="../tags/tag28.xml"/><Relationship Id="rId20" Type="http://schemas.openxmlformats.org/officeDocument/2006/relationships/image" Target="../media/image1.jpeg"/><Relationship Id="rId2" Type="http://schemas.openxmlformats.org/officeDocument/2006/relationships/tags" Target="../tags/tag10.xml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4" Type="http://schemas.openxmlformats.org/officeDocument/2006/relationships/notesSlide" Target="../notesSlides/notesSlide5.x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10.jpeg"/><Relationship Id="rId21" Type="http://schemas.openxmlformats.org/officeDocument/2006/relationships/tags" Target="../tags/tag50.xml"/><Relationship Id="rId20" Type="http://schemas.openxmlformats.org/officeDocument/2006/relationships/tags" Target="../tags/tag49.xml"/><Relationship Id="rId2" Type="http://schemas.openxmlformats.org/officeDocument/2006/relationships/tags" Target="../tags/tag31.xml"/><Relationship Id="rId19" Type="http://schemas.openxmlformats.org/officeDocument/2006/relationships/tags" Target="../tags/tag48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1" Type="http://schemas.openxmlformats.org/officeDocument/2006/relationships/notesSlide" Target="../notesSlides/notesSlide6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弧形 4"/>
          <p:cNvSpPr/>
          <p:nvPr/>
        </p:nvSpPr>
        <p:spPr>
          <a:xfrm rot="10800000">
            <a:off x="985089" y="-3859307"/>
            <a:ext cx="10209908" cy="5222465"/>
          </a:xfrm>
          <a:prstGeom prst="arc">
            <a:avLst>
              <a:gd name="adj1" fmla="val 11687977"/>
              <a:gd name="adj2" fmla="val 20691439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10800000">
            <a:off x="-987274" y="-9506051"/>
            <a:ext cx="14154634" cy="12593783"/>
          </a:xfrm>
          <a:prstGeom prst="arc">
            <a:avLst>
              <a:gd name="adj1" fmla="val 12484089"/>
              <a:gd name="adj2" fmla="val 19947265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10800000">
            <a:off x="-987274" y="-4529101"/>
            <a:ext cx="14154634" cy="8591651"/>
          </a:xfrm>
          <a:prstGeom prst="arc">
            <a:avLst>
              <a:gd name="adj1" fmla="val 11985777"/>
              <a:gd name="adj2" fmla="val 20414400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弧形 7"/>
          <p:cNvSpPr/>
          <p:nvPr/>
        </p:nvSpPr>
        <p:spPr>
          <a:xfrm rot="10800000">
            <a:off x="-987274" y="-2741348"/>
            <a:ext cx="14154634" cy="6830021"/>
          </a:xfrm>
          <a:prstGeom prst="arc">
            <a:avLst>
              <a:gd name="adj1" fmla="val 11746970"/>
              <a:gd name="adj2" fmla="val 20652581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弧形 8"/>
          <p:cNvSpPr/>
          <p:nvPr/>
        </p:nvSpPr>
        <p:spPr>
          <a:xfrm rot="10800000">
            <a:off x="-987274" y="-1824497"/>
            <a:ext cx="14154634" cy="5997916"/>
          </a:xfrm>
          <a:prstGeom prst="arc">
            <a:avLst>
              <a:gd name="adj1" fmla="val 11640061"/>
              <a:gd name="adj2" fmla="val 20767946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rot="10800000">
            <a:off x="-987274" y="-774551"/>
            <a:ext cx="14154634" cy="5029090"/>
          </a:xfrm>
          <a:prstGeom prst="arc">
            <a:avLst>
              <a:gd name="adj1" fmla="val 11501349"/>
              <a:gd name="adj2" fmla="val 20899245"/>
            </a:avLst>
          </a:prstGeom>
          <a:ln w="12700"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10800000">
            <a:off x="-987274" y="172118"/>
            <a:ext cx="14154634" cy="4093175"/>
          </a:xfrm>
          <a:prstGeom prst="arc">
            <a:avLst>
              <a:gd name="adj1" fmla="val 11372673"/>
              <a:gd name="adj2" fmla="val 21014737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10800000">
            <a:off x="-987274" y="1065002"/>
            <a:ext cx="14154634" cy="3211805"/>
          </a:xfrm>
          <a:prstGeom prst="arc">
            <a:avLst>
              <a:gd name="adj1" fmla="val 11254937"/>
              <a:gd name="adj2" fmla="val 21140759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弧形 12"/>
          <p:cNvSpPr/>
          <p:nvPr/>
        </p:nvSpPr>
        <p:spPr>
          <a:xfrm rot="10800000">
            <a:off x="-987274" y="1818042"/>
            <a:ext cx="14154634" cy="2449891"/>
          </a:xfrm>
          <a:prstGeom prst="arc">
            <a:avLst>
              <a:gd name="adj1" fmla="val 11151706"/>
              <a:gd name="adj2" fmla="val 21256969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弧形 13"/>
          <p:cNvSpPr/>
          <p:nvPr/>
        </p:nvSpPr>
        <p:spPr>
          <a:xfrm rot="10800000">
            <a:off x="-987274" y="2445378"/>
            <a:ext cx="14154634" cy="1855175"/>
          </a:xfrm>
          <a:prstGeom prst="arc">
            <a:avLst>
              <a:gd name="adj1" fmla="val 11059918"/>
              <a:gd name="adj2" fmla="val 21341481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弧形 14"/>
          <p:cNvSpPr/>
          <p:nvPr/>
        </p:nvSpPr>
        <p:spPr>
          <a:xfrm rot="10800000">
            <a:off x="-987274" y="3442444"/>
            <a:ext cx="14154634" cy="1030607"/>
          </a:xfrm>
          <a:prstGeom prst="arc">
            <a:avLst>
              <a:gd name="adj1" fmla="val 10949731"/>
              <a:gd name="adj2" fmla="val 21450868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弧形 15"/>
          <p:cNvSpPr/>
          <p:nvPr/>
        </p:nvSpPr>
        <p:spPr>
          <a:xfrm rot="10800000" flipV="1">
            <a:off x="-901213" y="4601844"/>
            <a:ext cx="14154634" cy="906072"/>
          </a:xfrm>
          <a:prstGeom prst="arc">
            <a:avLst>
              <a:gd name="adj1" fmla="val 10937291"/>
              <a:gd name="adj2" fmla="val 21475095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弧形 16"/>
          <p:cNvSpPr/>
          <p:nvPr/>
        </p:nvSpPr>
        <p:spPr>
          <a:xfrm rot="10800000" flipV="1">
            <a:off x="-901213" y="4682441"/>
            <a:ext cx="14154634" cy="2185043"/>
          </a:xfrm>
          <a:prstGeom prst="arc">
            <a:avLst>
              <a:gd name="adj1" fmla="val 11128348"/>
              <a:gd name="adj2" fmla="val 21303215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弧形 17"/>
          <p:cNvSpPr/>
          <p:nvPr/>
        </p:nvSpPr>
        <p:spPr>
          <a:xfrm rot="10800000" flipV="1">
            <a:off x="-901213" y="4747685"/>
            <a:ext cx="14154634" cy="4148889"/>
          </a:xfrm>
          <a:prstGeom prst="arc">
            <a:avLst>
              <a:gd name="adj1" fmla="val 11397289"/>
              <a:gd name="adj2" fmla="val 21057630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87919" y="2666769"/>
            <a:ext cx="8412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方正黑体简体" panose="02010601030101010101" pitchFamily="2" charset="-122"/>
                <a:ea typeface="方正黑体简体" panose="02010601030101010101" pitchFamily="2" charset="-122"/>
              </a:rPr>
              <a:t>新能源汽车电池的均衡管理</a:t>
            </a:r>
            <a:endParaRPr lang="zh-CN" altLang="en-US" sz="5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363831" y="4075593"/>
            <a:ext cx="1663408" cy="34014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时间：</a:t>
            </a:r>
            <a:r>
              <a:rPr lang="en-US" altLang="zh-CN" sz="11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2024.03.21</a:t>
            </a:r>
            <a:endParaRPr lang="zh-CN" altLang="en-US" sz="11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2966720" y="3952875"/>
            <a:ext cx="2990215" cy="58039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18478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讲课人：</a:t>
            </a:r>
            <a:r>
              <a:rPr lang="zh-CN" dirty="0">
                <a:solidFill>
                  <a:srgbClr val="18478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石家庄于宏伟</a:t>
            </a:r>
            <a:endParaRPr lang="zh-CN" dirty="0">
              <a:solidFill>
                <a:srgbClr val="18478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4.375E-6 -1.48148E-6 L -0.14362 -1.48148E-6 " pathEditMode="relative" rAng="0" ptsTypes="AA">
                                      <p:cBhvr>
                                        <p:cTn id="61" dur="1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4.375E-6 -1.48148E-6 L 0.14415 -1.48148E-6 " pathEditMode="relative" rAng="0" ptsTypes="AA">
                                      <p:cBhvr>
                                        <p:cTn id="63" dur="1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33" grpId="0" animBg="1"/>
      <p:bldP spid="33" grpId="1" animBg="1"/>
      <p:bldP spid="34" grpId="0" bldLvl="0" animBg="1"/>
      <p:bldP spid="34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1420549375828444746&amp;skey=@crypt_4ddb4874_9707428165d22fde3b157a9ef657038f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" y="1447165"/>
            <a:ext cx="5092700" cy="356235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图片 2" descr="_cgi-bin_mmwebwx-bin_webwxgetmsgimg__&amp;MsgID=8841168534847132292&amp;skey=@crypt_4ddb4874_9707428165d22fde3b157a9ef657038f&amp;mmweb_appid=wx_webfilehelp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950" y="1447165"/>
            <a:ext cx="5892800" cy="394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wKgaomR5kXuATkPEAAWaEJB7JOo7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0" y="571500"/>
            <a:ext cx="10160000" cy="5715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23715" y="57150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均衡仪强制均衡</a:t>
            </a:r>
            <a:endParaRPr lang="zh-CN" altLang="en-US" sz="32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8991895876354518922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8445500" cy="68592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19160" y="2148840"/>
            <a:ext cx="32880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按照均衡仪接口顺序依次连接电池，便于对应</a:t>
            </a:r>
            <a:endParaRPr lang="zh-CN" altLang="en-US"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8887864092474220501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8749030" cy="6857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97035" y="2294890"/>
            <a:ext cx="22186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双击程序图标，打开程序</a:t>
            </a:r>
            <a:endParaRPr lang="zh-CN" altLang="en-US"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8795290216647000723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8773160" cy="6857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76995" y="1899920"/>
            <a:ext cx="31083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点击连接后，如数显示已连接单体电池的数据信息，下一步点击</a:t>
            </a:r>
            <a:r>
              <a:rPr lang="en-US" altLang="zh-CN" sz="4000"/>
              <a:t>“</a:t>
            </a:r>
            <a:r>
              <a:rPr lang="zh-CN" altLang="en-US" sz="4000"/>
              <a:t>工步</a:t>
            </a:r>
            <a:r>
              <a:rPr lang="en-US" altLang="zh-CN" sz="4000"/>
              <a:t>”</a:t>
            </a:r>
            <a:endParaRPr lang="en-US" altLang="zh-CN"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8794099856119286689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8126095" cy="68567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11515" y="215963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新建工步方案</a:t>
            </a:r>
            <a:endParaRPr lang="zh-CN" altLang="en-US"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3135159086542037513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818515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48675" y="2181860"/>
            <a:ext cx="4064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第一步设置恒流恒压充电</a:t>
            </a:r>
            <a:endParaRPr lang="zh-CN" altLang="en-US"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_cgi-bin_mmwebwx-bin_webwxgetmsgimg__&amp;MsgID=9096760036811641267&amp;skey=@crypt_4ddb4874_5bbcc5c5f991f3b20f6f8d1c98a395a5&amp;mmweb_appid=wx_webfilehelper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8478520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59495" y="256730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设置充电数据</a:t>
            </a:r>
            <a:endParaRPr lang="zh-CN" altLang="en-US"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5929010327018839673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811847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58505" y="278828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第二步设置搁置</a:t>
            </a:r>
            <a:endParaRPr lang="zh-CN" altLang="en-US"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2243786797220275389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8636000" cy="6858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14105" y="2598420"/>
            <a:ext cx="33597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搁置时间设置</a:t>
            </a:r>
            <a:r>
              <a:rPr lang="en-US" altLang="zh-CN" sz="4000"/>
              <a:t>30</a:t>
            </a:r>
            <a:r>
              <a:rPr lang="zh-CN" altLang="en-US" sz="4000"/>
              <a:t>分钟</a:t>
            </a:r>
            <a:endParaRPr lang="zh-CN" altLang="en-US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 3"/>
          <p:cNvSpPr/>
          <p:nvPr/>
        </p:nvSpPr>
        <p:spPr>
          <a:xfrm rot="10800000">
            <a:off x="-987274" y="-11984560"/>
            <a:ext cx="14154634" cy="12593783"/>
          </a:xfrm>
          <a:prstGeom prst="arc">
            <a:avLst>
              <a:gd name="adj1" fmla="val 12484089"/>
              <a:gd name="adj2" fmla="val 19947265"/>
            </a:avLst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弧形 4"/>
          <p:cNvSpPr/>
          <p:nvPr/>
        </p:nvSpPr>
        <p:spPr>
          <a:xfrm rot="10800000">
            <a:off x="-987274" y="-7007610"/>
            <a:ext cx="14154634" cy="8591651"/>
          </a:xfrm>
          <a:prstGeom prst="arc">
            <a:avLst>
              <a:gd name="adj1" fmla="val 11985777"/>
              <a:gd name="adj2" fmla="val 20414400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10800000">
            <a:off x="-987274" y="-5219857"/>
            <a:ext cx="14154634" cy="6830021"/>
          </a:xfrm>
          <a:prstGeom prst="arc">
            <a:avLst>
              <a:gd name="adj1" fmla="val 11746970"/>
              <a:gd name="adj2" fmla="val 20652581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10800000">
            <a:off x="-987274" y="-4303006"/>
            <a:ext cx="14154634" cy="5997916"/>
          </a:xfrm>
          <a:prstGeom prst="arc">
            <a:avLst>
              <a:gd name="adj1" fmla="val 11640061"/>
              <a:gd name="adj2" fmla="val 20767946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弧形 7"/>
          <p:cNvSpPr/>
          <p:nvPr/>
        </p:nvSpPr>
        <p:spPr>
          <a:xfrm rot="10800000">
            <a:off x="-987274" y="-3253060"/>
            <a:ext cx="14154634" cy="5029090"/>
          </a:xfrm>
          <a:prstGeom prst="arc">
            <a:avLst>
              <a:gd name="adj1" fmla="val 11501349"/>
              <a:gd name="adj2" fmla="val 20899245"/>
            </a:avLst>
          </a:prstGeom>
          <a:ln w="12700"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弧形 8"/>
          <p:cNvSpPr/>
          <p:nvPr/>
        </p:nvSpPr>
        <p:spPr>
          <a:xfrm rot="10800000">
            <a:off x="-987274" y="-2306391"/>
            <a:ext cx="14154634" cy="4093175"/>
          </a:xfrm>
          <a:prstGeom prst="arc">
            <a:avLst>
              <a:gd name="adj1" fmla="val 11372673"/>
              <a:gd name="adj2" fmla="val 21014737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rot="10800000">
            <a:off x="-987274" y="-1413507"/>
            <a:ext cx="14154634" cy="3211805"/>
          </a:xfrm>
          <a:prstGeom prst="arc">
            <a:avLst>
              <a:gd name="adj1" fmla="val 11254937"/>
              <a:gd name="adj2" fmla="val 21140759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10800000">
            <a:off x="-987274" y="-660467"/>
            <a:ext cx="14154634" cy="2449891"/>
          </a:xfrm>
          <a:prstGeom prst="arc">
            <a:avLst>
              <a:gd name="adj1" fmla="val 11151706"/>
              <a:gd name="adj2" fmla="val 21256969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10800000">
            <a:off x="-987274" y="-33131"/>
            <a:ext cx="14154634" cy="1855175"/>
          </a:xfrm>
          <a:prstGeom prst="arc">
            <a:avLst>
              <a:gd name="adj1" fmla="val 11059918"/>
              <a:gd name="adj2" fmla="val 21341481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弧形 12"/>
          <p:cNvSpPr/>
          <p:nvPr/>
        </p:nvSpPr>
        <p:spPr>
          <a:xfrm rot="10800000">
            <a:off x="-987274" y="638295"/>
            <a:ext cx="14154634" cy="1247962"/>
          </a:xfrm>
          <a:prstGeom prst="arc">
            <a:avLst>
              <a:gd name="adj1" fmla="val 10949731"/>
              <a:gd name="adj2" fmla="val 21450868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75228" y="761521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方正黑体简体" panose="02010601030101010101" pitchFamily="2" charset="-122"/>
                <a:ea typeface="方正黑体简体" panose="02010601030101010101" pitchFamily="2" charset="-122"/>
              </a:rPr>
              <a:t>目录</a:t>
            </a:r>
            <a:endParaRPr lang="zh-CN" altLang="en-US" sz="4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椭圆 23"/>
          <p:cNvSpPr/>
          <p:nvPr>
            <p:custDataLst>
              <p:tags r:id="rId1"/>
            </p:custDataLst>
          </p:nvPr>
        </p:nvSpPr>
        <p:spPr>
          <a:xfrm>
            <a:off x="1230289" y="3107648"/>
            <a:ext cx="706848" cy="70684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 smtClean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黑体简体" panose="02010601030101010101" pitchFamily="2" charset="-122"/>
                <a:ea typeface="方正黑体简体" panose="02010601030101010101" pitchFamily="2" charset="-122"/>
              </a:rPr>
              <a:t>01</a:t>
            </a:r>
            <a:endParaRPr lang="zh-CN" altLang="en-US" sz="28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2"/>
            </p:custDataLst>
          </p:nvPr>
        </p:nvSpPr>
        <p:spPr>
          <a:xfrm>
            <a:off x="2243516" y="3154875"/>
            <a:ext cx="2232234" cy="43795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过度充放电的危害</a:t>
            </a: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7" name="椭圆 26"/>
          <p:cNvSpPr/>
          <p:nvPr>
            <p:custDataLst>
              <p:tags r:id="rId3"/>
            </p:custDataLst>
          </p:nvPr>
        </p:nvSpPr>
        <p:spPr>
          <a:xfrm>
            <a:off x="6644452" y="3107648"/>
            <a:ext cx="706848" cy="70684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 smtClean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黑体简体" panose="02010601030101010101" pitchFamily="2" charset="-122"/>
                <a:ea typeface="方正黑体简体" panose="02010601030101010101" pitchFamily="2" charset="-122"/>
              </a:rPr>
              <a:t>02</a:t>
            </a:r>
            <a:endParaRPr lang="zh-CN" altLang="en-US" sz="28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8" name="圆角矩形 27"/>
          <p:cNvSpPr/>
          <p:nvPr>
            <p:custDataLst>
              <p:tags r:id="rId4"/>
            </p:custDataLst>
          </p:nvPr>
        </p:nvSpPr>
        <p:spPr>
          <a:xfrm>
            <a:off x="7657679" y="3154875"/>
            <a:ext cx="2232234" cy="43795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过度充放电的控制</a:t>
            </a: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0" name="椭圆 29"/>
          <p:cNvSpPr/>
          <p:nvPr>
            <p:custDataLst>
              <p:tags r:id="rId5"/>
            </p:custDataLst>
          </p:nvPr>
        </p:nvSpPr>
        <p:spPr>
          <a:xfrm>
            <a:off x="1230289" y="4700759"/>
            <a:ext cx="706848" cy="70684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 smtClean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黑体简体" panose="02010601030101010101" pitchFamily="2" charset="-122"/>
                <a:ea typeface="方正黑体简体" panose="02010601030101010101" pitchFamily="2" charset="-122"/>
              </a:rPr>
              <a:t>03</a:t>
            </a:r>
            <a:endParaRPr lang="zh-CN" altLang="en-US" sz="28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1" name="圆角矩形 30"/>
          <p:cNvSpPr/>
          <p:nvPr>
            <p:custDataLst>
              <p:tags r:id="rId6"/>
            </p:custDataLst>
          </p:nvPr>
        </p:nvSpPr>
        <p:spPr>
          <a:xfrm>
            <a:off x="2243516" y="4747986"/>
            <a:ext cx="2232234" cy="43795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电池均衡的概念</a:t>
            </a: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3" name="椭圆 32"/>
          <p:cNvSpPr/>
          <p:nvPr>
            <p:custDataLst>
              <p:tags r:id="rId7"/>
            </p:custDataLst>
          </p:nvPr>
        </p:nvSpPr>
        <p:spPr>
          <a:xfrm>
            <a:off x="6644452" y="4700759"/>
            <a:ext cx="706848" cy="70684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 smtClean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黑体简体" panose="02010601030101010101" pitchFamily="2" charset="-122"/>
                <a:ea typeface="方正黑体简体" panose="02010601030101010101" pitchFamily="2" charset="-122"/>
              </a:rPr>
              <a:t>04</a:t>
            </a:r>
            <a:endParaRPr lang="zh-CN" altLang="en-US" sz="28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" name="圆角矩形 33"/>
          <p:cNvSpPr/>
          <p:nvPr>
            <p:custDataLst>
              <p:tags r:id="rId8"/>
            </p:custDataLst>
          </p:nvPr>
        </p:nvSpPr>
        <p:spPr>
          <a:xfrm>
            <a:off x="7657679" y="4747986"/>
            <a:ext cx="2232234" cy="43795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电池均衡的管理</a:t>
            </a: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4.44444E-6 L 0.10274 4.44444E-6 " pathEditMode="relative" rAng="0" ptsTypes="AA">
                                      <p:cBhvr>
                                        <p:cTn id="72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1.85185E-6 L 0.09987 1.85185E-6 " pathEditMode="relative" rAng="0" ptsTypes="AA">
                                      <p:cBhvr>
                                        <p:cTn id="74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45833E-6 4.44444E-6 L 0.10755 4.44444E-6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/>
      <p:bldP spid="24" grpId="0" animBg="1"/>
      <p:bldP spid="25" grpId="0" animBg="1"/>
      <p:bldP spid="25" grpId="1" animBg="1"/>
      <p:bldP spid="27" grpId="0" animBg="1"/>
      <p:bldP spid="28" grpId="0" animBg="1"/>
      <p:bldP spid="28" grpId="1" animBg="1"/>
      <p:bldP spid="30" grpId="0" animBg="1"/>
      <p:bldP spid="31" grpId="0" animBg="1"/>
      <p:bldP spid="31" grpId="1" animBg="1"/>
      <p:bldP spid="33" grpId="0" animBg="1"/>
      <p:bldP spid="34" grpId="0" animBg="1"/>
      <p:bldP spid="3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_cgi-bin_mmwebwx-bin_webwxgetmsgimg__&amp;MsgID=2718586139757486901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843534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03310" y="2378710"/>
            <a:ext cx="33324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第三步设置放电数据</a:t>
            </a:r>
            <a:endParaRPr lang="zh-CN" altLang="en-US"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3010756399378560382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687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_cgi-bin_mmwebwx-bin_webwxgetmsgimg__&amp;MsgID=5915462189173383409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8451850" cy="6858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685530" y="2920365"/>
            <a:ext cx="28968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第四步继续搁置</a:t>
            </a:r>
            <a:r>
              <a:rPr lang="en-US" altLang="zh-CN" sz="4000"/>
              <a:t>30</a:t>
            </a:r>
            <a:r>
              <a:rPr lang="zh-CN" altLang="en-US" sz="4000"/>
              <a:t>分钟</a:t>
            </a:r>
            <a:endParaRPr lang="zh-CN" altLang="en-US" sz="4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7451036056670760319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8235315" cy="6858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80755" y="2459990"/>
            <a:ext cx="30206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第五步继续设置充电数据</a:t>
            </a:r>
            <a:endParaRPr lang="zh-CN" altLang="en-US"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5723702452443491163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8328660" cy="6858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93125" y="2625725"/>
            <a:ext cx="32715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保存工步设置</a:t>
            </a:r>
            <a:endParaRPr lang="zh-CN" altLang="en-US" sz="4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6377066301353158954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77303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86395" y="2767965"/>
            <a:ext cx="4064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全选所有已连接电池</a:t>
            </a:r>
            <a:endParaRPr lang="zh-CN" altLang="en-US"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823419926269559750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8202930" cy="6858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88350" y="2649220"/>
            <a:ext cx="4064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长按选项弹出窗口，点击启动</a:t>
            </a:r>
            <a:endParaRPr lang="zh-CN" altLang="en-US"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6670358428150595080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92289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28000" y="2428875"/>
            <a:ext cx="4064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选择之前设置的工步号</a:t>
            </a:r>
            <a:r>
              <a:rPr lang="en-US" altLang="zh-CN" sz="4000"/>
              <a:t>01</a:t>
            </a:r>
            <a:endParaRPr lang="en-US" altLang="zh-CN" sz="4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5209615517440115835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7750810" cy="6857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96580" y="2739390"/>
            <a:ext cx="4064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此时已连接的端口指示灯开始指示工作</a:t>
            </a:r>
            <a:endParaRPr lang="zh-CN" altLang="en-US"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cgi-bin_mmwebwx-bin_webwxgetmsgimg__&amp;MsgID=6059666681900844607&amp;skey=@crypt_4ddb4874_5bbcc5c5f991f3b20f6f8d1c98a395a5&amp;mmweb_appid=wx_webfilehel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17943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77885" y="270446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数据分析</a:t>
            </a:r>
            <a:r>
              <a:rPr lang="en-US" altLang="zh-CN" sz="4000"/>
              <a:t>……</a:t>
            </a:r>
            <a:endParaRPr lang="en-US" altLang="zh-CN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1809700" y="3025405"/>
            <a:ext cx="1415772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工作总结回顾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5898887" y="2384703"/>
            <a:ext cx="683040" cy="693874"/>
            <a:chOff x="5898887" y="2384703"/>
            <a:chExt cx="683040" cy="693874"/>
          </a:xfrm>
        </p:grpSpPr>
        <p:sp>
          <p:nvSpPr>
            <p:cNvPr id="54" name="椭圆 53"/>
            <p:cNvSpPr/>
            <p:nvPr>
              <p:custDataLst>
                <p:tags r:id="rId2"/>
              </p:custDataLst>
            </p:nvPr>
          </p:nvSpPr>
          <p:spPr>
            <a:xfrm>
              <a:off x="5898887" y="2384703"/>
              <a:ext cx="683040" cy="693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 t="-100000" r="-100000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1075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062906" y="2556532"/>
              <a:ext cx="409754" cy="297138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0516" tIns="45259" rIns="90516" bIns="45259" numCol="1" anchor="t" anchorCtr="0" compatLnSpc="1"/>
            <a:lstStyle/>
            <a:p>
              <a:endParaRPr lang="zh-CN" altLang="en-US" sz="1935" dirty="0">
                <a:solidFill>
                  <a:srgbClr val="DA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5898888" y="3719988"/>
            <a:ext cx="683040" cy="693874"/>
            <a:chOff x="5898888" y="3719988"/>
            <a:chExt cx="683040" cy="693874"/>
          </a:xfrm>
        </p:grpSpPr>
        <p:sp>
          <p:nvSpPr>
            <p:cNvPr id="67" name="椭圆 66"/>
            <p:cNvSpPr/>
            <p:nvPr>
              <p:custDataLst>
                <p:tags r:id="rId5"/>
              </p:custDataLst>
            </p:nvPr>
          </p:nvSpPr>
          <p:spPr>
            <a:xfrm>
              <a:off x="5898888" y="3719988"/>
              <a:ext cx="683040" cy="693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 t="-100000" r="-100000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1075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5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063138" y="3835920"/>
              <a:ext cx="406028" cy="458322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80197" tIns="40097" rIns="80197" bIns="40097" numCol="1" anchor="t" anchorCtr="0" compatLnSpc="1"/>
            <a:lstStyle/>
            <a:p>
              <a:endParaRPr lang="zh-CN" altLang="en-US" sz="1935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74" name="直接连接符 73"/>
          <p:cNvCxnSpPr/>
          <p:nvPr>
            <p:custDataLst>
              <p:tags r:id="rId7"/>
            </p:custDataLst>
          </p:nvPr>
        </p:nvCxnSpPr>
        <p:spPr>
          <a:xfrm>
            <a:off x="6924810" y="3829820"/>
            <a:ext cx="1" cy="4699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8"/>
            </p:custDataLst>
          </p:nvPr>
        </p:nvCxnSpPr>
        <p:spPr>
          <a:xfrm>
            <a:off x="6924810" y="2462018"/>
            <a:ext cx="1" cy="4699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>
            <p:custDataLst>
              <p:tags r:id="rId9"/>
            </p:custDataLst>
          </p:nvPr>
        </p:nvGrpSpPr>
        <p:grpSpPr>
          <a:xfrm>
            <a:off x="5945695" y="4969045"/>
            <a:ext cx="979116" cy="693874"/>
            <a:chOff x="5945695" y="4969045"/>
            <a:chExt cx="979116" cy="693874"/>
          </a:xfrm>
        </p:grpSpPr>
        <p:sp>
          <p:nvSpPr>
            <p:cNvPr id="70" name="椭圆 69"/>
            <p:cNvSpPr/>
            <p:nvPr>
              <p:custDataLst>
                <p:tags r:id="rId10"/>
              </p:custDataLst>
            </p:nvPr>
          </p:nvSpPr>
          <p:spPr>
            <a:xfrm>
              <a:off x="5945695" y="4969045"/>
              <a:ext cx="683040" cy="693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 t="-100000" r="-100000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1075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103379" y="5167305"/>
              <a:ext cx="348522" cy="308310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80197" tIns="40097" rIns="80197" bIns="40097" numCol="1" anchor="t" anchorCtr="0" compatLnSpc="1"/>
            <a:lstStyle/>
            <a:p>
              <a:endParaRPr lang="zh-CN" altLang="en-US" sz="1935" dirty="0">
                <a:ea typeface="微软雅黑" panose="020B0503020204020204" pitchFamily="34" charset="-122"/>
              </a:endParaRPr>
            </a:p>
          </p:txBody>
        </p:sp>
        <p:cxnSp>
          <p:nvCxnSpPr>
            <p:cNvPr id="76" name="直接连接符 75"/>
            <p:cNvCxnSpPr/>
            <p:nvPr>
              <p:custDataLst>
                <p:tags r:id="rId12"/>
              </p:custDataLst>
            </p:nvPr>
          </p:nvCxnSpPr>
          <p:spPr>
            <a:xfrm>
              <a:off x="6924810" y="5078878"/>
              <a:ext cx="1" cy="4699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5"/>
          <p:cNvSpPr txBox="1"/>
          <p:nvPr>
            <p:custDataLst>
              <p:tags r:id="rId13"/>
            </p:custDataLst>
          </p:nvPr>
        </p:nvSpPr>
        <p:spPr>
          <a:xfrm>
            <a:off x="7139200" y="2356830"/>
            <a:ext cx="2930385" cy="368935"/>
          </a:xfrm>
          <a:prstGeom prst="rect">
            <a:avLst/>
          </a:prstGeom>
          <a:noFill/>
        </p:spPr>
        <p:txBody>
          <a:bodyPr wrap="square" lIns="123437" tIns="61719" rIns="123437" bIns="61719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过度充电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3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1158" y="2700769"/>
            <a:ext cx="3488981" cy="623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976" tIns="34988" rIns="69976" bIns="34988">
            <a:spAutoFit/>
          </a:bodyPr>
          <a:lstStyle/>
          <a:p>
            <a:pPr marL="0" indent="0">
              <a:buNone/>
            </a:pPr>
            <a:r>
              <a:rPr lang="zh-CN" altLang="en-US">
                <a:sym typeface="+mn-ea"/>
              </a:rPr>
              <a:t>过充使正极材料分解、鼓包、漏液、爆炸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62"/>
          <p:cNvSpPr txBox="1"/>
          <p:nvPr>
            <p:custDataLst>
              <p:tags r:id="rId15"/>
            </p:custDataLst>
          </p:nvPr>
        </p:nvSpPr>
        <p:spPr>
          <a:xfrm>
            <a:off x="7190076" y="3634520"/>
            <a:ext cx="2845753" cy="368935"/>
          </a:xfrm>
          <a:prstGeom prst="rect">
            <a:avLst/>
          </a:prstGeom>
          <a:noFill/>
        </p:spPr>
        <p:txBody>
          <a:bodyPr wrap="square" lIns="123437" tIns="61719" rIns="123437" bIns="61719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过度放电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3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1156" y="3947569"/>
            <a:ext cx="3488983" cy="623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976" tIns="34988" rIns="69976" bIns="34988">
            <a:spAutoFit/>
          </a:bodyPr>
          <a:lstStyle/>
          <a:p>
            <a:pPr marL="0" indent="0">
              <a:buNone/>
            </a:pPr>
            <a:r>
              <a:rPr lang="zh-CN" altLang="en-US">
                <a:sym typeface="+mn-ea"/>
              </a:rPr>
              <a:t>过放电使正负极材料的可逆性遭受损坏，再充电也难以完全恢复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68"/>
          <p:cNvSpPr txBox="1"/>
          <p:nvPr>
            <p:custDataLst>
              <p:tags r:id="rId17"/>
            </p:custDataLst>
          </p:nvPr>
        </p:nvSpPr>
        <p:spPr>
          <a:xfrm>
            <a:off x="7190075" y="4896815"/>
            <a:ext cx="2676491" cy="368935"/>
          </a:xfrm>
          <a:prstGeom prst="rect">
            <a:avLst/>
          </a:prstGeom>
          <a:noFill/>
        </p:spPr>
        <p:txBody>
          <a:bodyPr wrap="square" lIns="123437" tIns="61719" rIns="123437" bIns="61719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总之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231156" y="5221053"/>
            <a:ext cx="3488983" cy="623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976" tIns="34988" rIns="69976" bIns="34988">
            <a:spAutoFit/>
          </a:bodyPr>
          <a:lstStyle/>
          <a:p>
            <a:pPr marL="0" indent="0">
              <a:buNone/>
            </a:pPr>
            <a:r>
              <a:rPr lang="zh-CN" altLang="en-US">
                <a:sym typeface="+mn-ea"/>
              </a:rPr>
              <a:t>都会加速电池的衰减和老化，缩短使用寿命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过度充放电的危害</a:t>
            </a:r>
            <a:endParaRPr lang="zh-CN" altLang="en-US" b="1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7" name="图片 6" descr="t03790ef5926dab3e6b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499100" y="2384425"/>
            <a:ext cx="1210945" cy="856615"/>
          </a:xfrm>
          <a:prstGeom prst="rect">
            <a:avLst/>
          </a:prstGeom>
        </p:spPr>
      </p:pic>
      <p:pic>
        <p:nvPicPr>
          <p:cNvPr id="8" name="图片 7" descr="t035ec3003fd0e3f8fe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499100" y="3643630"/>
            <a:ext cx="1249045" cy="883920"/>
          </a:xfrm>
          <a:prstGeom prst="rect">
            <a:avLst/>
          </a:prstGeom>
        </p:spPr>
      </p:pic>
      <p:pic>
        <p:nvPicPr>
          <p:cNvPr id="9" name="图片 8" descr="36eafdde3fd04c9fb221ec0c5983bd2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499100" y="4865370"/>
            <a:ext cx="1250315" cy="904240"/>
          </a:xfrm>
          <a:prstGeom prst="rect">
            <a:avLst/>
          </a:prstGeom>
        </p:spPr>
      </p:pic>
      <p:pic>
        <p:nvPicPr>
          <p:cNvPr id="10" name="图片 9" descr="637072474048709329723827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8135" y="2235835"/>
            <a:ext cx="4931410" cy="3698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7" grpId="0"/>
      <p:bldP spid="79" grpId="0"/>
      <p:bldP spid="80" grpId="0"/>
      <p:bldP spid="82" grpId="0"/>
      <p:bldP spid="83" grpId="0"/>
      <p:bldP spid="85" grpId="0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O1CN016EPOeu21FtyBVzyKJ_!!2215262526956-0-ci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6240145" cy="6858635"/>
          </a:xfrm>
          <a:prstGeom prst="rect">
            <a:avLst/>
          </a:prstGeom>
          <a:solidFill>
            <a:srgbClr val="222221"/>
          </a:solidFill>
        </p:spPr>
      </p:pic>
      <p:sp>
        <p:nvSpPr>
          <p:cNvPr id="5" name="圆角矩形 4"/>
          <p:cNvSpPr/>
          <p:nvPr/>
        </p:nvSpPr>
        <p:spPr>
          <a:xfrm>
            <a:off x="75565" y="893445"/>
            <a:ext cx="895985" cy="637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57950" y="1530985"/>
            <a:ext cx="445452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操作步骤总结：</a:t>
            </a:r>
            <a:endParaRPr lang="zh-CN" altLang="en-US" sz="3200" b="1"/>
          </a:p>
          <a:p>
            <a:r>
              <a:rPr lang="zh-CN" altLang="en-US" sz="3200" b="1"/>
              <a:t>第一步：设置充电数据</a:t>
            </a:r>
            <a:endParaRPr lang="zh-CN" altLang="en-US" sz="3200" b="1"/>
          </a:p>
          <a:p>
            <a:r>
              <a:rPr lang="zh-CN" altLang="en-US" sz="3200" b="1"/>
              <a:t>第二步：设置搁置时间</a:t>
            </a:r>
            <a:endParaRPr lang="zh-CN" altLang="en-US" sz="3200" b="1"/>
          </a:p>
          <a:p>
            <a:r>
              <a:rPr lang="zh-CN" altLang="en-US" sz="3200" b="1"/>
              <a:t>第三步：设置放电数据</a:t>
            </a:r>
            <a:endParaRPr lang="zh-CN" altLang="en-US" sz="3200" b="1"/>
          </a:p>
          <a:p>
            <a:r>
              <a:rPr lang="zh-CN" altLang="en-US" sz="3200" b="1"/>
              <a:t>第四步：设置搁置时间</a:t>
            </a:r>
            <a:endParaRPr lang="zh-CN" altLang="en-US" sz="3200" b="1"/>
          </a:p>
          <a:p>
            <a:r>
              <a:rPr lang="zh-CN" altLang="en-US" sz="3200" b="1"/>
              <a:t>第五步：设置充电数据</a:t>
            </a:r>
            <a:endParaRPr lang="zh-CN" altLang="en-US" sz="32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下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  <p:sp>
        <p:nvSpPr>
          <p:cNvPr id="16" name="Freeform 7"/>
          <p:cNvSpPr>
            <a:spLocks noEditPoints="1"/>
          </p:cNvSpPr>
          <p:nvPr/>
        </p:nvSpPr>
        <p:spPr bwMode="auto">
          <a:xfrm>
            <a:off x="2614028" y="3453390"/>
            <a:ext cx="1360134" cy="1641048"/>
          </a:xfrm>
          <a:custGeom>
            <a:avLst/>
            <a:gdLst>
              <a:gd name="T0" fmla="*/ 870 w 1809"/>
              <a:gd name="T1" fmla="*/ 879 h 2152"/>
              <a:gd name="T2" fmla="*/ 870 w 1809"/>
              <a:gd name="T3" fmla="*/ 2152 h 2152"/>
              <a:gd name="T4" fmla="*/ 1809 w 1809"/>
              <a:gd name="T5" fmla="*/ 1820 h 2152"/>
              <a:gd name="T6" fmla="*/ 1809 w 1809"/>
              <a:gd name="T7" fmla="*/ 547 h 2152"/>
              <a:gd name="T8" fmla="*/ 870 w 1809"/>
              <a:gd name="T9" fmla="*/ 879 h 2152"/>
              <a:gd name="T10" fmla="*/ 785 w 1809"/>
              <a:gd name="T11" fmla="*/ 961 h 2152"/>
              <a:gd name="T12" fmla="*/ 785 w 1809"/>
              <a:gd name="T13" fmla="*/ 1138 h 2152"/>
              <a:gd name="T14" fmla="*/ 613 w 1809"/>
              <a:gd name="T15" fmla="*/ 1053 h 2152"/>
              <a:gd name="T16" fmla="*/ 613 w 1809"/>
              <a:gd name="T17" fmla="*/ 864 h 2152"/>
              <a:gd name="T18" fmla="*/ 785 w 1809"/>
              <a:gd name="T19" fmla="*/ 961 h 2152"/>
              <a:gd name="T20" fmla="*/ 1555 w 1809"/>
              <a:gd name="T21" fmla="*/ 410 h 2152"/>
              <a:gd name="T22" fmla="*/ 1507 w 1809"/>
              <a:gd name="T23" fmla="*/ 386 h 2152"/>
              <a:gd name="T24" fmla="*/ 602 w 1809"/>
              <a:gd name="T25" fmla="*/ 700 h 2152"/>
              <a:gd name="T26" fmla="*/ 576 w 1809"/>
              <a:gd name="T27" fmla="*/ 724 h 2152"/>
              <a:gd name="T28" fmla="*/ 576 w 1809"/>
              <a:gd name="T29" fmla="*/ 2017 h 2152"/>
              <a:gd name="T30" fmla="*/ 822 w 1809"/>
              <a:gd name="T31" fmla="*/ 2149 h 2152"/>
              <a:gd name="T32" fmla="*/ 822 w 1809"/>
              <a:gd name="T33" fmla="*/ 879 h 2152"/>
              <a:gd name="T34" fmla="*/ 622 w 1809"/>
              <a:gd name="T35" fmla="*/ 772 h 2152"/>
              <a:gd name="T36" fmla="*/ 625 w 1809"/>
              <a:gd name="T37" fmla="*/ 772 h 2152"/>
              <a:gd name="T38" fmla="*/ 1531 w 1809"/>
              <a:gd name="T39" fmla="*/ 457 h 2152"/>
              <a:gd name="T40" fmla="*/ 1555 w 1809"/>
              <a:gd name="T41" fmla="*/ 410 h 2152"/>
              <a:gd name="T42" fmla="*/ 209 w 1809"/>
              <a:gd name="T43" fmla="*/ 581 h 2152"/>
              <a:gd name="T44" fmla="*/ 209 w 1809"/>
              <a:gd name="T45" fmla="*/ 758 h 2152"/>
              <a:gd name="T46" fmla="*/ 37 w 1809"/>
              <a:gd name="T47" fmla="*/ 673 h 2152"/>
              <a:gd name="T48" fmla="*/ 37 w 1809"/>
              <a:gd name="T49" fmla="*/ 484 h 2152"/>
              <a:gd name="T50" fmla="*/ 209 w 1809"/>
              <a:gd name="T51" fmla="*/ 581 h 2152"/>
              <a:gd name="T52" fmla="*/ 978 w 1809"/>
              <a:gd name="T53" fmla="*/ 30 h 2152"/>
              <a:gd name="T54" fmla="*/ 931 w 1809"/>
              <a:gd name="T55" fmla="*/ 6 h 2152"/>
              <a:gd name="T56" fmla="*/ 25 w 1809"/>
              <a:gd name="T57" fmla="*/ 321 h 2152"/>
              <a:gd name="T58" fmla="*/ 0 w 1809"/>
              <a:gd name="T59" fmla="*/ 344 h 2152"/>
              <a:gd name="T60" fmla="*/ 0 w 1809"/>
              <a:gd name="T61" fmla="*/ 1638 h 2152"/>
              <a:gd name="T62" fmla="*/ 246 w 1809"/>
              <a:gd name="T63" fmla="*/ 1770 h 2152"/>
              <a:gd name="T64" fmla="*/ 246 w 1809"/>
              <a:gd name="T65" fmla="*/ 500 h 2152"/>
              <a:gd name="T66" fmla="*/ 46 w 1809"/>
              <a:gd name="T67" fmla="*/ 393 h 2152"/>
              <a:gd name="T68" fmla="*/ 49 w 1809"/>
              <a:gd name="T69" fmla="*/ 392 h 2152"/>
              <a:gd name="T70" fmla="*/ 954 w 1809"/>
              <a:gd name="T71" fmla="*/ 77 h 2152"/>
              <a:gd name="T72" fmla="*/ 978 w 1809"/>
              <a:gd name="T73" fmla="*/ 30 h 2152"/>
              <a:gd name="T74" fmla="*/ 497 w 1809"/>
              <a:gd name="T75" fmla="*/ 781 h 2152"/>
              <a:gd name="T76" fmla="*/ 497 w 1809"/>
              <a:gd name="T77" fmla="*/ 958 h 2152"/>
              <a:gd name="T78" fmla="*/ 325 w 1809"/>
              <a:gd name="T79" fmla="*/ 873 h 2152"/>
              <a:gd name="T80" fmla="*/ 325 w 1809"/>
              <a:gd name="T81" fmla="*/ 684 h 2152"/>
              <a:gd name="T82" fmla="*/ 497 w 1809"/>
              <a:gd name="T83" fmla="*/ 781 h 2152"/>
              <a:gd name="T84" fmla="*/ 1266 w 1809"/>
              <a:gd name="T85" fmla="*/ 230 h 2152"/>
              <a:gd name="T86" fmla="*/ 1219 w 1809"/>
              <a:gd name="T87" fmla="*/ 206 h 2152"/>
              <a:gd name="T88" fmla="*/ 313 w 1809"/>
              <a:gd name="T89" fmla="*/ 520 h 2152"/>
              <a:gd name="T90" fmla="*/ 288 w 1809"/>
              <a:gd name="T91" fmla="*/ 544 h 2152"/>
              <a:gd name="T92" fmla="*/ 288 w 1809"/>
              <a:gd name="T93" fmla="*/ 1837 h 2152"/>
              <a:gd name="T94" fmla="*/ 534 w 1809"/>
              <a:gd name="T95" fmla="*/ 1969 h 2152"/>
              <a:gd name="T96" fmla="*/ 534 w 1809"/>
              <a:gd name="T97" fmla="*/ 699 h 2152"/>
              <a:gd name="T98" fmla="*/ 334 w 1809"/>
              <a:gd name="T99" fmla="*/ 592 h 2152"/>
              <a:gd name="T100" fmla="*/ 337 w 1809"/>
              <a:gd name="T101" fmla="*/ 592 h 2152"/>
              <a:gd name="T102" fmla="*/ 1243 w 1809"/>
              <a:gd name="T103" fmla="*/ 277 h 2152"/>
              <a:gd name="T104" fmla="*/ 1266 w 1809"/>
              <a:gd name="T105" fmla="*/ 230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9" h="2152">
                <a:moveTo>
                  <a:pt x="870" y="879"/>
                </a:moveTo>
                <a:lnTo>
                  <a:pt x="870" y="2152"/>
                </a:lnTo>
                <a:lnTo>
                  <a:pt x="1809" y="1820"/>
                </a:lnTo>
                <a:lnTo>
                  <a:pt x="1809" y="547"/>
                </a:lnTo>
                <a:lnTo>
                  <a:pt x="870" y="879"/>
                </a:lnTo>
                <a:close/>
                <a:moveTo>
                  <a:pt x="785" y="961"/>
                </a:moveTo>
                <a:lnTo>
                  <a:pt x="785" y="1138"/>
                </a:lnTo>
                <a:cubicBezTo>
                  <a:pt x="699" y="1121"/>
                  <a:pt x="613" y="1053"/>
                  <a:pt x="613" y="1053"/>
                </a:cubicBezTo>
                <a:lnTo>
                  <a:pt x="613" y="864"/>
                </a:lnTo>
                <a:cubicBezTo>
                  <a:pt x="719" y="950"/>
                  <a:pt x="785" y="961"/>
                  <a:pt x="785" y="961"/>
                </a:cubicBezTo>
                <a:close/>
                <a:moveTo>
                  <a:pt x="1555" y="410"/>
                </a:moveTo>
                <a:cubicBezTo>
                  <a:pt x="1548" y="390"/>
                  <a:pt x="1527" y="379"/>
                  <a:pt x="1507" y="386"/>
                </a:cubicBezTo>
                <a:lnTo>
                  <a:pt x="602" y="700"/>
                </a:lnTo>
                <a:cubicBezTo>
                  <a:pt x="590" y="704"/>
                  <a:pt x="580" y="713"/>
                  <a:pt x="576" y="724"/>
                </a:cubicBezTo>
                <a:lnTo>
                  <a:pt x="576" y="2017"/>
                </a:lnTo>
                <a:cubicBezTo>
                  <a:pt x="608" y="2080"/>
                  <a:pt x="741" y="2149"/>
                  <a:pt x="822" y="2149"/>
                </a:cubicBezTo>
                <a:lnTo>
                  <a:pt x="822" y="879"/>
                </a:lnTo>
                <a:cubicBezTo>
                  <a:pt x="779" y="873"/>
                  <a:pt x="682" y="822"/>
                  <a:pt x="622" y="772"/>
                </a:cubicBezTo>
                <a:cubicBezTo>
                  <a:pt x="623" y="772"/>
                  <a:pt x="624" y="772"/>
                  <a:pt x="625" y="772"/>
                </a:cubicBezTo>
                <a:lnTo>
                  <a:pt x="1531" y="457"/>
                </a:lnTo>
                <a:cubicBezTo>
                  <a:pt x="1550" y="450"/>
                  <a:pt x="1561" y="429"/>
                  <a:pt x="1555" y="410"/>
                </a:cubicBezTo>
                <a:close/>
                <a:moveTo>
                  <a:pt x="209" y="581"/>
                </a:moveTo>
                <a:lnTo>
                  <a:pt x="209" y="758"/>
                </a:lnTo>
                <a:cubicBezTo>
                  <a:pt x="123" y="742"/>
                  <a:pt x="37" y="673"/>
                  <a:pt x="37" y="673"/>
                </a:cubicBezTo>
                <a:lnTo>
                  <a:pt x="37" y="484"/>
                </a:lnTo>
                <a:cubicBezTo>
                  <a:pt x="143" y="570"/>
                  <a:pt x="209" y="581"/>
                  <a:pt x="209" y="581"/>
                </a:cubicBezTo>
                <a:close/>
                <a:moveTo>
                  <a:pt x="978" y="30"/>
                </a:moveTo>
                <a:cubicBezTo>
                  <a:pt x="972" y="11"/>
                  <a:pt x="951" y="0"/>
                  <a:pt x="931" y="6"/>
                </a:cubicBezTo>
                <a:lnTo>
                  <a:pt x="25" y="321"/>
                </a:lnTo>
                <a:cubicBezTo>
                  <a:pt x="14" y="325"/>
                  <a:pt x="3" y="334"/>
                  <a:pt x="0" y="344"/>
                </a:cubicBezTo>
                <a:lnTo>
                  <a:pt x="0" y="1638"/>
                </a:lnTo>
                <a:cubicBezTo>
                  <a:pt x="32" y="1700"/>
                  <a:pt x="165" y="1770"/>
                  <a:pt x="246" y="1770"/>
                </a:cubicBezTo>
                <a:lnTo>
                  <a:pt x="246" y="500"/>
                </a:lnTo>
                <a:cubicBezTo>
                  <a:pt x="203" y="493"/>
                  <a:pt x="106" y="443"/>
                  <a:pt x="46" y="393"/>
                </a:cubicBezTo>
                <a:cubicBezTo>
                  <a:pt x="47" y="393"/>
                  <a:pt x="48" y="392"/>
                  <a:pt x="49" y="392"/>
                </a:cubicBezTo>
                <a:lnTo>
                  <a:pt x="954" y="77"/>
                </a:lnTo>
                <a:cubicBezTo>
                  <a:pt x="974" y="71"/>
                  <a:pt x="985" y="50"/>
                  <a:pt x="978" y="30"/>
                </a:cubicBezTo>
                <a:close/>
                <a:moveTo>
                  <a:pt x="497" y="781"/>
                </a:moveTo>
                <a:lnTo>
                  <a:pt x="497" y="958"/>
                </a:lnTo>
                <a:cubicBezTo>
                  <a:pt x="411" y="941"/>
                  <a:pt x="325" y="873"/>
                  <a:pt x="325" y="873"/>
                </a:cubicBezTo>
                <a:lnTo>
                  <a:pt x="325" y="684"/>
                </a:lnTo>
                <a:cubicBezTo>
                  <a:pt x="431" y="770"/>
                  <a:pt x="497" y="781"/>
                  <a:pt x="497" y="781"/>
                </a:cubicBezTo>
                <a:close/>
                <a:moveTo>
                  <a:pt x="1266" y="230"/>
                </a:moveTo>
                <a:cubicBezTo>
                  <a:pt x="1260" y="210"/>
                  <a:pt x="1239" y="199"/>
                  <a:pt x="1219" y="206"/>
                </a:cubicBezTo>
                <a:lnTo>
                  <a:pt x="313" y="520"/>
                </a:lnTo>
                <a:cubicBezTo>
                  <a:pt x="302" y="524"/>
                  <a:pt x="291" y="533"/>
                  <a:pt x="288" y="544"/>
                </a:cubicBezTo>
                <a:lnTo>
                  <a:pt x="288" y="1837"/>
                </a:lnTo>
                <a:cubicBezTo>
                  <a:pt x="320" y="1900"/>
                  <a:pt x="453" y="1969"/>
                  <a:pt x="534" y="1969"/>
                </a:cubicBezTo>
                <a:lnTo>
                  <a:pt x="534" y="699"/>
                </a:lnTo>
                <a:cubicBezTo>
                  <a:pt x="491" y="693"/>
                  <a:pt x="394" y="642"/>
                  <a:pt x="334" y="592"/>
                </a:cubicBezTo>
                <a:cubicBezTo>
                  <a:pt x="335" y="592"/>
                  <a:pt x="336" y="592"/>
                  <a:pt x="337" y="592"/>
                </a:cubicBezTo>
                <a:lnTo>
                  <a:pt x="1243" y="277"/>
                </a:lnTo>
                <a:cubicBezTo>
                  <a:pt x="1262" y="270"/>
                  <a:pt x="1273" y="249"/>
                  <a:pt x="1266" y="230"/>
                </a:cubicBezTo>
                <a:close/>
              </a:path>
            </a:pathLst>
          </a:cu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2700000" scaled="1"/>
          </a:gra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17" name="弧形 16"/>
          <p:cNvSpPr/>
          <p:nvPr/>
        </p:nvSpPr>
        <p:spPr>
          <a:xfrm rot="9795823">
            <a:off x="2042676" y="2956736"/>
            <a:ext cx="2634354" cy="2634354"/>
          </a:xfrm>
          <a:prstGeom prst="arc">
            <a:avLst>
              <a:gd name="adj1" fmla="val 13884233"/>
              <a:gd name="adj2" fmla="val 9625823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4280544" y="3685448"/>
            <a:ext cx="105029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总结</a:t>
            </a:r>
            <a:endParaRPr 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652166" y="2279224"/>
            <a:ext cx="4408834" cy="609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27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了解电池过度充放电的危害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49932" y="2444465"/>
            <a:ext cx="3416044" cy="335915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endParaRPr lang="en-US" altLang="zh-CN" sz="1600" b="1" dirty="0">
              <a:solidFill>
                <a:schemeClr val="bg1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662414" y="3303317"/>
            <a:ext cx="4408833" cy="609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</a:gradFill>
          <a:ln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973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49933" y="3481257"/>
            <a:ext cx="2213610" cy="335915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pPr algn="l"/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+mn-ea"/>
              </a:rPr>
              <a:t>了解电池充放电的限度</a:t>
            </a:r>
            <a:endParaRPr lang="zh-CN" altLang="en-US" sz="1600" b="1" dirty="0" smtClean="0">
              <a:solidFill>
                <a:schemeClr val="bg2">
                  <a:lumMod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5662414" y="4366913"/>
            <a:ext cx="4408833" cy="609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2700000" scaled="1"/>
          </a:gradFill>
          <a:ln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973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49933" y="4532153"/>
            <a:ext cx="2620010" cy="335915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pPr algn="l"/>
            <a:r>
              <a:rPr lang="zh-CN" altLang="en-US" sz="1600" b="1" dirty="0" smtClean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+mn-ea"/>
              </a:rPr>
              <a:t>掌握主动和被动均衡的方法</a:t>
            </a:r>
            <a:endParaRPr lang="en-US" altLang="zh-CN" sz="1600" b="1" dirty="0">
              <a:solidFill>
                <a:schemeClr val="bg1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672664" y="5391005"/>
            <a:ext cx="4408833" cy="609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</a:gradFill>
          <a:ln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973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349933" y="5568945"/>
            <a:ext cx="2416810" cy="335915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掌握仪器均衡的操作方法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0" grpId="0" bldLvl="0" animBg="1"/>
      <p:bldP spid="23" grpId="0"/>
      <p:bldP spid="25" grpId="0" animBg="1"/>
      <p:bldP spid="28" grpId="0"/>
      <p:bldP spid="30" grpId="0" animBg="1"/>
      <p:bldP spid="33" grpId="0"/>
      <p:bldP spid="35" grpId="0" animBg="1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弧形 22"/>
          <p:cNvSpPr/>
          <p:nvPr/>
        </p:nvSpPr>
        <p:spPr>
          <a:xfrm rot="10800000">
            <a:off x="985089" y="-3859307"/>
            <a:ext cx="10209908" cy="5222465"/>
          </a:xfrm>
          <a:prstGeom prst="arc">
            <a:avLst>
              <a:gd name="adj1" fmla="val 11687977"/>
              <a:gd name="adj2" fmla="val 20691439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弧形 23"/>
          <p:cNvSpPr/>
          <p:nvPr/>
        </p:nvSpPr>
        <p:spPr>
          <a:xfrm rot="10800000">
            <a:off x="-987274" y="-9506051"/>
            <a:ext cx="14154634" cy="12593783"/>
          </a:xfrm>
          <a:prstGeom prst="arc">
            <a:avLst>
              <a:gd name="adj1" fmla="val 12484089"/>
              <a:gd name="adj2" fmla="val 19947265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" name="弧形 24"/>
          <p:cNvSpPr/>
          <p:nvPr/>
        </p:nvSpPr>
        <p:spPr>
          <a:xfrm rot="10800000">
            <a:off x="-987274" y="-4529101"/>
            <a:ext cx="14154634" cy="8591651"/>
          </a:xfrm>
          <a:prstGeom prst="arc">
            <a:avLst>
              <a:gd name="adj1" fmla="val 11985777"/>
              <a:gd name="adj2" fmla="val 20414400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" name="弧形 25"/>
          <p:cNvSpPr/>
          <p:nvPr/>
        </p:nvSpPr>
        <p:spPr>
          <a:xfrm rot="10800000">
            <a:off x="-987274" y="-2741348"/>
            <a:ext cx="14154634" cy="6830021"/>
          </a:xfrm>
          <a:prstGeom prst="arc">
            <a:avLst>
              <a:gd name="adj1" fmla="val 11746970"/>
              <a:gd name="adj2" fmla="val 20652581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弧形 26"/>
          <p:cNvSpPr/>
          <p:nvPr/>
        </p:nvSpPr>
        <p:spPr>
          <a:xfrm rot="10800000">
            <a:off x="-987274" y="-1824497"/>
            <a:ext cx="14154634" cy="5997916"/>
          </a:xfrm>
          <a:prstGeom prst="arc">
            <a:avLst>
              <a:gd name="adj1" fmla="val 11640061"/>
              <a:gd name="adj2" fmla="val 20767946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弧形 27"/>
          <p:cNvSpPr/>
          <p:nvPr/>
        </p:nvSpPr>
        <p:spPr>
          <a:xfrm rot="10800000">
            <a:off x="-987274" y="-774551"/>
            <a:ext cx="14154634" cy="5029090"/>
          </a:xfrm>
          <a:prstGeom prst="arc">
            <a:avLst>
              <a:gd name="adj1" fmla="val 11501349"/>
              <a:gd name="adj2" fmla="val 20899245"/>
            </a:avLst>
          </a:prstGeom>
          <a:ln w="12700"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弧形 28"/>
          <p:cNvSpPr/>
          <p:nvPr/>
        </p:nvSpPr>
        <p:spPr>
          <a:xfrm rot="10800000">
            <a:off x="-987274" y="172118"/>
            <a:ext cx="14154634" cy="4093175"/>
          </a:xfrm>
          <a:prstGeom prst="arc">
            <a:avLst>
              <a:gd name="adj1" fmla="val 11372673"/>
              <a:gd name="adj2" fmla="val 21014737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弧形 29"/>
          <p:cNvSpPr/>
          <p:nvPr/>
        </p:nvSpPr>
        <p:spPr>
          <a:xfrm rot="10800000">
            <a:off x="-987274" y="1065002"/>
            <a:ext cx="14154634" cy="3211805"/>
          </a:xfrm>
          <a:prstGeom prst="arc">
            <a:avLst>
              <a:gd name="adj1" fmla="val 11254937"/>
              <a:gd name="adj2" fmla="val 21140759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弧形 30"/>
          <p:cNvSpPr/>
          <p:nvPr/>
        </p:nvSpPr>
        <p:spPr>
          <a:xfrm rot="10800000">
            <a:off x="-987274" y="1818042"/>
            <a:ext cx="14154634" cy="2449891"/>
          </a:xfrm>
          <a:prstGeom prst="arc">
            <a:avLst>
              <a:gd name="adj1" fmla="val 11151706"/>
              <a:gd name="adj2" fmla="val 21256969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2" name="弧形 31"/>
          <p:cNvSpPr/>
          <p:nvPr/>
        </p:nvSpPr>
        <p:spPr>
          <a:xfrm rot="10800000">
            <a:off x="-987274" y="2445378"/>
            <a:ext cx="14154634" cy="1855175"/>
          </a:xfrm>
          <a:prstGeom prst="arc">
            <a:avLst>
              <a:gd name="adj1" fmla="val 11059918"/>
              <a:gd name="adj2" fmla="val 21341481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" name="弧形 35"/>
          <p:cNvSpPr/>
          <p:nvPr/>
        </p:nvSpPr>
        <p:spPr>
          <a:xfrm rot="10800000">
            <a:off x="-987274" y="3442444"/>
            <a:ext cx="14154634" cy="1030607"/>
          </a:xfrm>
          <a:prstGeom prst="arc">
            <a:avLst>
              <a:gd name="adj1" fmla="val 10949731"/>
              <a:gd name="adj2" fmla="val 21450868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 rot="10800000" flipV="1">
            <a:off x="-901213" y="4601844"/>
            <a:ext cx="14154634" cy="906072"/>
          </a:xfrm>
          <a:prstGeom prst="arc">
            <a:avLst>
              <a:gd name="adj1" fmla="val 10937291"/>
              <a:gd name="adj2" fmla="val 21475095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9" name="弧形 38"/>
          <p:cNvSpPr/>
          <p:nvPr/>
        </p:nvSpPr>
        <p:spPr>
          <a:xfrm rot="10800000" flipV="1">
            <a:off x="-901213" y="4682441"/>
            <a:ext cx="14154634" cy="2185043"/>
          </a:xfrm>
          <a:prstGeom prst="arc">
            <a:avLst>
              <a:gd name="adj1" fmla="val 11128348"/>
              <a:gd name="adj2" fmla="val 21303215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0" name="弧形 39"/>
          <p:cNvSpPr/>
          <p:nvPr/>
        </p:nvSpPr>
        <p:spPr>
          <a:xfrm rot="10800000" flipV="1">
            <a:off x="-901213" y="4747685"/>
            <a:ext cx="14154634" cy="4148889"/>
          </a:xfrm>
          <a:prstGeom prst="arc">
            <a:avLst>
              <a:gd name="adj1" fmla="val 11397289"/>
              <a:gd name="adj2" fmla="val 21057630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55050" y="2666769"/>
            <a:ext cx="607822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方正黑体简体" panose="02010601030101010101" pitchFamily="2" charset="-122"/>
                <a:ea typeface="方正黑体简体" panose="02010601030101010101" pitchFamily="2" charset="-122"/>
              </a:rPr>
              <a:t>分享完毕  谢谢观看</a:t>
            </a:r>
            <a:endParaRPr lang="zh-CN" altLang="en-US" sz="5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374349" y="5445470"/>
            <a:ext cx="3652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工作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汇报 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|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工作总结 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| 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季度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汇报 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| 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项目介绍 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|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年终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报告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103095" y="1918095"/>
            <a:ext cx="3982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spc="-150" dirty="0" smtClean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THANK YOU</a:t>
            </a:r>
            <a:endParaRPr lang="zh-CN" altLang="en-US" sz="4400" spc="-15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363831" y="4075593"/>
            <a:ext cx="1663408" cy="34014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时间：</a:t>
            </a:r>
            <a:r>
              <a:rPr lang="en-US" altLang="zh-CN" sz="11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2024.03.21</a:t>
            </a:r>
            <a:endParaRPr lang="zh-CN" altLang="en-US" sz="11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4154139" y="4075593"/>
            <a:ext cx="1663408" cy="34014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rgbClr val="18478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汇报人：</a:t>
            </a:r>
            <a:r>
              <a:rPr lang="zh-CN" sz="1100" dirty="0">
                <a:solidFill>
                  <a:srgbClr val="18478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于宏伟</a:t>
            </a:r>
            <a:endParaRPr lang="zh-CN" sz="1100" dirty="0">
              <a:solidFill>
                <a:srgbClr val="18478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131640" y="5656045"/>
            <a:ext cx="5925034" cy="5572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Open Sans" panose="020B0606030504020204" pitchFamily="34" charset="0"/>
              </a:rPr>
              <a:t>Summary and report of atmospheric simple creative work ppt template of microsomal Business ReportSummary and report of atmospheric simple creative work Business Report</a:t>
            </a:r>
            <a:endParaRPr lang="pt-BR" altLang="zh-CN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pt-BR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4.375E-6 -1.48148E-6 L -0.14362 -1.48148E-6 " pathEditMode="relative" rAng="0" ptsTypes="AA">
                                      <p:cBhvr>
                                        <p:cTn id="66" dur="15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4.375E-6 -1.48148E-6 L 0.14415 -1.48148E-6 " pathEditMode="relative" rAng="0" ptsTypes="AA">
                                      <p:cBhvr>
                                        <p:cTn id="68" dur="1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9" grpId="0" animBg="1"/>
      <p:bldP spid="40" grpId="0" animBg="1"/>
      <p:bldP spid="41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防止过度充放电控制</a:t>
            </a:r>
            <a:endParaRPr lang="zh-CN" altLang="en-US" b="1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2" name="图片 1" descr="u=1055215262,604276876&amp;fm=173&amp;app=25&amp;f=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780" y="1089660"/>
            <a:ext cx="3414395" cy="2553335"/>
          </a:xfrm>
          <a:prstGeom prst="rect">
            <a:avLst/>
          </a:prstGeom>
        </p:spPr>
      </p:pic>
      <p:pic>
        <p:nvPicPr>
          <p:cNvPr id="3" name="图片 2" descr="v2-e4863a4de407388da5309b68a55856f5_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80" y="3429000"/>
            <a:ext cx="5189855" cy="2933065"/>
          </a:xfrm>
          <a:prstGeom prst="rect">
            <a:avLst/>
          </a:prstGeom>
        </p:spPr>
      </p:pic>
      <p:pic>
        <p:nvPicPr>
          <p:cNvPr id="4" name="图片 3" descr="v2-15839057069a0f7556e6403f5aac36e8_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60" y="1237615"/>
            <a:ext cx="4088130" cy="2541270"/>
          </a:xfrm>
          <a:prstGeom prst="rect">
            <a:avLst/>
          </a:prstGeom>
        </p:spPr>
      </p:pic>
      <p:sp>
        <p:nvSpPr>
          <p:cNvPr id="7171" name="上箭头 16"/>
          <p:cNvSpPr>
            <a:spLocks noChangeArrowheads="1"/>
          </p:cNvSpPr>
          <p:nvPr/>
        </p:nvSpPr>
        <p:spPr bwMode="auto">
          <a:xfrm rot="2880000">
            <a:off x="4839335" y="1576070"/>
            <a:ext cx="483870" cy="3608705"/>
          </a:xfrm>
          <a:prstGeom prst="upArrow">
            <a:avLst>
              <a:gd name="adj1" fmla="val 50000"/>
              <a:gd name="adj2" fmla="val 49911"/>
            </a:avLst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2700000" scaled="0"/>
          </a:gradFill>
          <a:ln w="12700">
            <a:solidFill>
              <a:srgbClr val="F2F2F2"/>
            </a:solidFill>
            <a:miter lim="800000"/>
          </a:ln>
        </p:spPr>
        <p:txBody>
          <a:bodyPr lIns="91408" tIns="45705" rIns="91408" bIns="45705" anchor="ctr"/>
          <a:p>
            <a:pPr algn="ctr"/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1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electric-vehic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03960" y="1595120"/>
            <a:ext cx="9238615" cy="3668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buNone/>
            </a:pPr>
            <a:r>
              <a:rPr lang="en-US" altLang="zh-CN" sz="3600" b="1">
                <a:solidFill>
                  <a:schemeClr val="bg1"/>
                </a:solidFill>
                <a:sym typeface="+mn-ea"/>
              </a:rPr>
              <a:t>BMS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电池管理器通过对电池的电流、电压、温度监测来控制电池过度充放电</a:t>
            </a:r>
            <a:endParaRPr lang="zh-CN" altLang="en-US" sz="36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CN" altLang="en-US" sz="3600" b="1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3600" b="1">
                <a:solidFill>
                  <a:schemeClr val="bg1"/>
                </a:solidFill>
                <a:sym typeface="+mn-ea"/>
              </a:rPr>
              <a:t>充电时只要有一个单体电池达到最高限度，便会停止充电</a:t>
            </a:r>
            <a:endParaRPr lang="zh-CN" altLang="en-US" sz="36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CN" altLang="en-US" sz="3600" b="1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3600" b="1">
                <a:solidFill>
                  <a:schemeClr val="bg1"/>
                </a:solidFill>
                <a:sym typeface="+mn-ea"/>
              </a:rPr>
              <a:t>放电时只要有一个单体电池达到最低限度，便会停止放电</a:t>
            </a:r>
            <a:endParaRPr lang="zh-CN" altLang="en-US" sz="36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ff43638be244b32b4f76e0cf9c485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56965" y="445135"/>
            <a:ext cx="4878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bg1"/>
                </a:solidFill>
              </a:rPr>
              <a:t>充不饱</a:t>
            </a:r>
            <a:r>
              <a:rPr lang="en-US" altLang="zh-CN" sz="4800">
                <a:solidFill>
                  <a:schemeClr val="bg1"/>
                </a:solidFill>
              </a:rPr>
              <a:t>      </a:t>
            </a:r>
            <a:r>
              <a:rPr lang="zh-CN" altLang="en-US" sz="4800">
                <a:solidFill>
                  <a:schemeClr val="bg1"/>
                </a:solidFill>
              </a:rPr>
              <a:t>放不完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20" name="左大括号 19"/>
          <p:cNvSpPr/>
          <p:nvPr/>
        </p:nvSpPr>
        <p:spPr>
          <a:xfrm rot="5400000">
            <a:off x="5713730" y="-937895"/>
            <a:ext cx="701040" cy="4758055"/>
          </a:xfrm>
          <a:prstGeom prst="leftBrace">
            <a:avLst>
              <a:gd name="adj1" fmla="val 105986"/>
              <a:gd name="adj2" fmla="val 50000"/>
            </a:avLst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9"/>
          <p:cNvSpPr/>
          <p:nvPr>
            <p:custDataLst>
              <p:tags r:id="rId1"/>
            </p:custDataLst>
          </p:nvPr>
        </p:nvSpPr>
        <p:spPr bwMode="auto">
          <a:xfrm>
            <a:off x="5774736" y="2316971"/>
            <a:ext cx="4973816" cy="837110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2"/>
            </p:custDataLst>
          </p:nvPr>
        </p:nvGrpSpPr>
        <p:grpSpPr>
          <a:xfrm>
            <a:off x="4352472" y="2412999"/>
            <a:ext cx="2099129" cy="619654"/>
            <a:chOff x="2343189" y="1779247"/>
            <a:chExt cx="2099675" cy="619816"/>
          </a:xfrm>
        </p:grpSpPr>
        <p:sp>
          <p:nvSpPr>
            <p:cNvPr id="20" name="圆角矩形 19"/>
            <p:cNvSpPr/>
            <p:nvPr>
              <p:custDataLst>
                <p:tags r:id="rId3"/>
              </p:custDataLst>
            </p:nvPr>
          </p:nvSpPr>
          <p:spPr>
            <a:xfrm>
              <a:off x="2343189" y="1779247"/>
              <a:ext cx="2099675" cy="61981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8478F"/>
                </a:gs>
                <a:gs pos="0">
                  <a:srgbClr val="238DED"/>
                </a:gs>
              </a:gsLst>
              <a:lin ang="5400000" scaled="0"/>
            </a:gradFill>
            <a:ln w="28575" cap="flat">
              <a:noFill/>
              <a:prstDash val="solid"/>
              <a:miter lim="800000"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00">
                <a:solidFill>
                  <a:prstClr val="black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4"/>
              </p:custDataLst>
            </p:nvPr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gradFill>
              <a:gsLst>
                <a:gs pos="100000">
                  <a:srgbClr val="E2E2E2"/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2391393" y="1890730"/>
              <a:ext cx="547087" cy="461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47349" y="2515576"/>
            <a:ext cx="638810" cy="36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概念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TextBox 503"/>
          <p:cNvSpPr txBox="1"/>
          <p:nvPr>
            <p:custDataLst>
              <p:tags r:id="rId7"/>
            </p:custDataLst>
          </p:nvPr>
        </p:nvSpPr>
        <p:spPr>
          <a:xfrm>
            <a:off x="6522455" y="2487831"/>
            <a:ext cx="399692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>
                <a:latin typeface="黑体" panose="02010609060101010101" charset="-122"/>
                <a:ea typeface="黑体" panose="02010609060101010101" charset="-122"/>
                <a:sym typeface="+mn-ea"/>
              </a:rPr>
              <a:t>每个单体电池的一致性即为电池处于均衡状态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Freeform 19"/>
          <p:cNvSpPr/>
          <p:nvPr>
            <p:custDataLst>
              <p:tags r:id="rId8"/>
            </p:custDataLst>
          </p:nvPr>
        </p:nvSpPr>
        <p:spPr bwMode="auto">
          <a:xfrm>
            <a:off x="5772060" y="3576782"/>
            <a:ext cx="4973816" cy="837110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>
            <p:custDataLst>
              <p:tags r:id="rId9"/>
            </p:custDataLst>
          </p:nvPr>
        </p:nvGrpSpPr>
        <p:grpSpPr>
          <a:xfrm>
            <a:off x="4337094" y="3670299"/>
            <a:ext cx="2114507" cy="624676"/>
            <a:chOff x="2330484" y="1776735"/>
            <a:chExt cx="2115058" cy="624839"/>
          </a:xfrm>
        </p:grpSpPr>
        <p:sp>
          <p:nvSpPr>
            <p:cNvPr id="28" name="圆角矩形 27"/>
            <p:cNvSpPr/>
            <p:nvPr>
              <p:custDataLst>
                <p:tags r:id="rId10"/>
              </p:custDataLst>
            </p:nvPr>
          </p:nvSpPr>
          <p:spPr>
            <a:xfrm>
              <a:off x="2330484" y="1776735"/>
              <a:ext cx="2115058" cy="62483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8478F"/>
                </a:gs>
                <a:gs pos="0">
                  <a:srgbClr val="238DED"/>
                </a:gs>
              </a:gsLst>
              <a:lin ang="5400000" scaled="0"/>
            </a:gradFill>
            <a:ln w="28575" cap="flat">
              <a:noFill/>
              <a:prstDash val="solid"/>
              <a:miter lim="800000"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00">
                <a:solidFill>
                  <a:prstClr val="black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1"/>
              </p:custDataLst>
            </p:nvPr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gradFill>
              <a:gsLst>
                <a:gs pos="100000">
                  <a:srgbClr val="E2E2E2"/>
                </a:gs>
                <a:gs pos="0">
                  <a:schemeClr val="bg1"/>
                </a:gs>
              </a:gsLst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2388165" y="1871969"/>
              <a:ext cx="547087" cy="461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4673" y="3775387"/>
            <a:ext cx="1324610" cy="36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不均衡原因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Box 503"/>
          <p:cNvSpPr txBox="1"/>
          <p:nvPr>
            <p:custDataLst>
              <p:tags r:id="rId14"/>
            </p:custDataLst>
          </p:nvPr>
        </p:nvSpPr>
        <p:spPr>
          <a:xfrm>
            <a:off x="6519545" y="3608705"/>
            <a:ext cx="43821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电池使用过程中受自身材料、温度、长时间亏电、长期快充等原因影响，极易出现不均衡的现象发生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9"/>
          <p:cNvSpPr/>
          <p:nvPr>
            <p:custDataLst>
              <p:tags r:id="rId15"/>
            </p:custDataLst>
          </p:nvPr>
        </p:nvSpPr>
        <p:spPr bwMode="auto">
          <a:xfrm>
            <a:off x="5772060" y="4800600"/>
            <a:ext cx="4973816" cy="837110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16"/>
            </p:custDataLst>
          </p:nvPr>
        </p:nvGrpSpPr>
        <p:grpSpPr>
          <a:xfrm>
            <a:off x="4337096" y="4914900"/>
            <a:ext cx="2114506" cy="588957"/>
            <a:chOff x="2330488" y="1797521"/>
            <a:chExt cx="2115057" cy="589110"/>
          </a:xfrm>
        </p:grpSpPr>
        <p:sp>
          <p:nvSpPr>
            <p:cNvPr id="36" name="圆角矩形 35"/>
            <p:cNvSpPr/>
            <p:nvPr>
              <p:custDataLst>
                <p:tags r:id="rId17"/>
              </p:custDataLst>
            </p:nvPr>
          </p:nvSpPr>
          <p:spPr>
            <a:xfrm>
              <a:off x="2330488" y="1797521"/>
              <a:ext cx="2115057" cy="58326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8478F"/>
                </a:gs>
                <a:gs pos="0">
                  <a:srgbClr val="238DED"/>
                </a:gs>
              </a:gsLst>
              <a:lin ang="5400000" scaled="0"/>
            </a:gradFill>
            <a:ln w="28575" cap="flat">
              <a:noFill/>
              <a:prstDash val="solid"/>
              <a:miter lim="800000"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00">
                <a:solidFill>
                  <a:prstClr val="black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18"/>
              </p:custDataLst>
            </p:nvPr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gradFill>
              <a:gsLst>
                <a:gs pos="100000">
                  <a:srgbClr val="E2E2E2"/>
                </a:gs>
                <a:gs pos="0">
                  <a:schemeClr val="bg1"/>
                </a:gs>
              </a:gsLst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12"/>
            <p:cNvSpPr txBox="1"/>
            <p:nvPr>
              <p:custDataLst>
                <p:tags r:id="rId19"/>
              </p:custDataLst>
            </p:nvPr>
          </p:nvSpPr>
          <p:spPr>
            <a:xfrm>
              <a:off x="2402351" y="1871969"/>
              <a:ext cx="547087" cy="461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70048" y="5034129"/>
            <a:ext cx="1553210" cy="36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不均衡的后果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503"/>
          <p:cNvSpPr txBox="1"/>
          <p:nvPr>
            <p:custDataLst>
              <p:tags r:id="rId21"/>
            </p:custDataLst>
          </p:nvPr>
        </p:nvSpPr>
        <p:spPr>
          <a:xfrm>
            <a:off x="6519779" y="4971459"/>
            <a:ext cx="399692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充不饱、放不完，大大降低续驶里程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电池均衡的概念</a:t>
            </a:r>
            <a:endParaRPr lang="zh-CN" altLang="en-US" b="1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3" name="图片 2" descr="68ec755b2edd45bab722ee953ed3ca2d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4620" y="2166620"/>
            <a:ext cx="4192270" cy="3336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/>
      <p:bldP spid="26" grpId="0" animBg="1"/>
      <p:bldP spid="32" grpId="0"/>
      <p:bldP spid="33" grpId="0"/>
      <p:bldP spid="34" grpId="0" animBg="1"/>
      <p:bldP spid="40" grpId="0"/>
      <p:bldP spid="41" grpId="0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直接连接符 81"/>
          <p:cNvCxnSpPr/>
          <p:nvPr>
            <p:custDataLst>
              <p:tags r:id="rId1"/>
            </p:custDataLst>
          </p:nvPr>
        </p:nvCxnSpPr>
        <p:spPr>
          <a:xfrm>
            <a:off x="7294687" y="4584038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2"/>
            </p:custDataLst>
          </p:nvPr>
        </p:nvCxnSpPr>
        <p:spPr>
          <a:xfrm>
            <a:off x="7294687" y="3447353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6692021" y="3058793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dirty="0">
              <a:solidFill>
                <a:srgbClr val="0973DD"/>
              </a:solidFill>
              <a:ea typeface="微软雅黑" panose="020B0503020204020204" pitchFamily="34" charset="-122"/>
            </a:endParaRPr>
          </a:p>
        </p:txBody>
      </p:sp>
      <p:sp>
        <p:nvSpPr>
          <p:cNvPr id="87" name="椭圆 86"/>
          <p:cNvSpPr/>
          <p:nvPr>
            <p:custDataLst>
              <p:tags r:id="rId4"/>
            </p:custDataLst>
          </p:nvPr>
        </p:nvSpPr>
        <p:spPr>
          <a:xfrm>
            <a:off x="6707261" y="4189093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0973DD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627618" y="1909507"/>
            <a:ext cx="367654" cy="38874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 rot="10800000">
            <a:off x="1627618" y="2701389"/>
            <a:ext cx="367654" cy="30955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238DED"/>
              </a:gs>
              <a:gs pos="0">
                <a:srgbClr val="18478F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412845" y="3058676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973DD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7739" y="3247694"/>
            <a:ext cx="74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85%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2851436" y="1909507"/>
            <a:ext cx="367654" cy="38874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10800000">
            <a:off x="2851436" y="2269454"/>
            <a:ext cx="367654" cy="352747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238DED"/>
              </a:gs>
              <a:gs pos="0">
                <a:srgbClr val="18478F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636662" y="2647129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973DD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1557" y="2836148"/>
            <a:ext cx="74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95%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075253" y="1909507"/>
            <a:ext cx="367654" cy="38874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 rot="10800000">
            <a:off x="4075253" y="2557411"/>
            <a:ext cx="367654" cy="323951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238DED"/>
              </a:gs>
              <a:gs pos="0">
                <a:srgbClr val="18478F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860479" y="2935086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973DD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75374" y="3124105"/>
            <a:ext cx="74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90%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5299070" y="1909507"/>
            <a:ext cx="367654" cy="38874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 rot="10800000">
            <a:off x="5299070" y="3835490"/>
            <a:ext cx="367654" cy="1961437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238DED"/>
              </a:gs>
              <a:gs pos="0">
                <a:srgbClr val="18478F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084297" y="4158904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973DD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99191" y="4347922"/>
            <a:ext cx="74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45%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68" name="直接连接符 67"/>
          <p:cNvCxnSpPr/>
          <p:nvPr>
            <p:custDataLst>
              <p:tags r:id="rId5"/>
            </p:custDataLst>
          </p:nvPr>
        </p:nvCxnSpPr>
        <p:spPr>
          <a:xfrm>
            <a:off x="7304920" y="2307736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>
            <p:custDataLst>
              <p:tags r:id="rId6"/>
            </p:custDataLst>
          </p:nvPr>
        </p:nvSpPr>
        <p:spPr>
          <a:xfrm>
            <a:off x="7592877" y="1940925"/>
            <a:ext cx="2087687" cy="335915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自我均衡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矩形 4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92877" y="2359335"/>
            <a:ext cx="341601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通常在充电完成后延续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2-3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小时来完成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>
            <p:custDataLst>
              <p:tags r:id="rId8"/>
            </p:custDataLst>
          </p:nvPr>
        </p:nvSpPr>
        <p:spPr>
          <a:xfrm>
            <a:off x="7582644" y="3080542"/>
            <a:ext cx="2087687" cy="335915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被动均衡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椭圆 72"/>
          <p:cNvSpPr/>
          <p:nvPr>
            <p:custDataLst>
              <p:tags r:id="rId9"/>
            </p:custDataLst>
          </p:nvPr>
        </p:nvSpPr>
        <p:spPr>
          <a:xfrm>
            <a:off x="6717495" y="1912791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0973DD"/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>
            <p:custDataLst>
              <p:tags r:id="rId10"/>
            </p:custDataLst>
          </p:nvPr>
        </p:nvSpPr>
        <p:spPr>
          <a:xfrm>
            <a:off x="6732389" y="2117034"/>
            <a:ext cx="7470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4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82644" y="3498952"/>
            <a:ext cx="341601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利用电阻放电方式达到均衡状态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>
            <p:custDataLst>
              <p:tags r:id="rId12"/>
            </p:custDataLst>
          </p:nvPr>
        </p:nvSpPr>
        <p:spPr>
          <a:xfrm>
            <a:off x="6722156" y="3252229"/>
            <a:ext cx="7470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>
            <p:custDataLst>
              <p:tags r:id="rId13"/>
            </p:custDataLst>
          </p:nvPr>
        </p:nvSpPr>
        <p:spPr>
          <a:xfrm>
            <a:off x="7582644" y="4217227"/>
            <a:ext cx="2087687" cy="335915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主动均衡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4" name="矩形 4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582644" y="4635637"/>
            <a:ext cx="341601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通过电容能量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转移的方式达到均衡状态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>
            <p:custDataLst>
              <p:tags r:id="rId15"/>
            </p:custDataLst>
          </p:nvPr>
        </p:nvSpPr>
        <p:spPr>
          <a:xfrm>
            <a:off x="6722156" y="4409934"/>
            <a:ext cx="7470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9" name="直接连接符 88"/>
          <p:cNvCxnSpPr/>
          <p:nvPr>
            <p:custDataLst>
              <p:tags r:id="rId16"/>
            </p:custDataLst>
          </p:nvPr>
        </p:nvCxnSpPr>
        <p:spPr>
          <a:xfrm>
            <a:off x="7294687" y="5763220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>
            <p:custDataLst>
              <p:tags r:id="rId17"/>
            </p:custDataLst>
          </p:nvPr>
        </p:nvSpPr>
        <p:spPr>
          <a:xfrm>
            <a:off x="7582644" y="5396409"/>
            <a:ext cx="2087687" cy="335915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均衡仪均衡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1" name="矩形 4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82644" y="5814819"/>
            <a:ext cx="341601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借助均衡分容仪进行强制干预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电池均衡的管理</a:t>
            </a:r>
            <a:endParaRPr lang="zh-CN" altLang="en-US" b="1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椭圆 3"/>
          <p:cNvSpPr/>
          <p:nvPr>
            <p:custDataLst>
              <p:tags r:id="rId19"/>
            </p:custDataLst>
          </p:nvPr>
        </p:nvSpPr>
        <p:spPr>
          <a:xfrm>
            <a:off x="6692021" y="5383528"/>
            <a:ext cx="776815" cy="776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 dirty="0">
                <a:solidFill>
                  <a:schemeClr val="tx1"/>
                </a:solidFill>
                <a:ea typeface="微软雅黑" panose="020B0503020204020204" pitchFamily="34" charset="-122"/>
              </a:rPr>
              <a:t>二</a:t>
            </a:r>
            <a:endParaRPr lang="zh-CN" altLang="en-US" sz="1800" b="1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99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199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9" grpId="0" animBg="1"/>
      <p:bldP spid="20" grpId="0"/>
      <p:bldP spid="22" grpId="0" animBg="1"/>
      <p:bldP spid="23" grpId="0" animBg="1"/>
      <p:bldP spid="26" grpId="0" animBg="1"/>
      <p:bldP spid="27" grpId="0"/>
      <p:bldP spid="29" grpId="0" animBg="1"/>
      <p:bldP spid="30" grpId="0" animBg="1"/>
      <p:bldP spid="33" grpId="0" animBg="1"/>
      <p:bldP spid="34" grpId="0"/>
      <p:bldP spid="36" grpId="0" animBg="1"/>
      <p:bldP spid="37" grpId="0" animBg="1"/>
      <p:bldP spid="40" grpId="0" animBg="1"/>
      <p:bldP spid="41" grpId="0"/>
      <p:bldP spid="69" grpId="0"/>
      <p:bldP spid="70" grpId="0"/>
      <p:bldP spid="73" grpId="0" animBg="1"/>
      <p:bldP spid="74" grpId="0"/>
      <p:bldP spid="76" grpId="0"/>
      <p:bldP spid="77" grpId="0"/>
      <p:bldP spid="81" grpId="0"/>
      <p:bldP spid="83" grpId="0"/>
      <p:bldP spid="84" grpId="0"/>
      <p:bldP spid="87" grpId="0" animBg="1"/>
      <p:bldP spid="88" grpId="0"/>
      <p:bldP spid="90" grpId="0"/>
      <p:bldP spid="91" grpId="0"/>
      <p:bldP spid="61" grpId="0" animBg="1"/>
      <p:bldP spid="61" grpId="1" animBg="1"/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o4YBAFrQEomAXIg8AAB7RrphzoQ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035" y="1776095"/>
            <a:ext cx="4903470" cy="3200400"/>
          </a:xfrm>
          <a:prstGeom prst="rect">
            <a:avLst/>
          </a:prstGeom>
        </p:spPr>
      </p:pic>
      <p:pic>
        <p:nvPicPr>
          <p:cNvPr id="3" name="图片 2" descr="pYYBAGIPDguABe0PAACdqimm3zk2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90" y="1776095"/>
            <a:ext cx="4268470" cy="3238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85875" y="5186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被动均衡通过电阻放电达到一致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553835" y="5186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主动均衡通过电容转移</a:t>
            </a:r>
            <a:r>
              <a:rPr lang="zh-CN" altLang="en-US">
                <a:sym typeface="+mn-ea"/>
              </a:rPr>
              <a:t>能量</a:t>
            </a:r>
            <a:r>
              <a:rPr lang="zh-CN" altLang="en-US"/>
              <a:t>达到一致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70225" y="5833745"/>
            <a:ext cx="5381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均衡的实质是将所有单体电池的电压达到一致性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207.9236220472441,&quot;left&quot;:96.87314960629922,&quot;top&quot;:244.69669291338582,&quot;width&quot;:796.4915748031497}"/>
</p:tagLst>
</file>

<file path=ppt/tags/tag10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11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12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13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14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15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16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17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18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19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2.xml><?xml version="1.0" encoding="utf-8"?>
<p:tagLst xmlns:p="http://schemas.openxmlformats.org/presentationml/2006/main">
  <p:tag name="KSO_WM_DIAGRAM_VIRTUALLY_FRAME" val="{&quot;height&quot;:207.9236220472441,&quot;left&quot;:96.87314960629922,&quot;top&quot;:244.69669291338582,&quot;width&quot;:796.4915748031497}"/>
</p:tagLst>
</file>

<file path=ppt/tags/tag20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21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22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23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24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25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26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27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28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29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ags/tag3.xml><?xml version="1.0" encoding="utf-8"?>
<p:tagLst xmlns:p="http://schemas.openxmlformats.org/presentationml/2006/main">
  <p:tag name="KSO_WM_DIAGRAM_VIRTUALLY_FRAME" val="{&quot;height&quot;:207.9236220472441,&quot;left&quot;:96.87314960629922,&quot;top&quot;:244.69669291338582,&quot;width&quot;:796.4915748031497}"/>
</p:tagLst>
</file>

<file path=ppt/tags/tag30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31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32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33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34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35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36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37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38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39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4.xml><?xml version="1.0" encoding="utf-8"?>
<p:tagLst xmlns:p="http://schemas.openxmlformats.org/presentationml/2006/main">
  <p:tag name="KSO_WM_DIAGRAM_VIRTUALLY_FRAME" val="{&quot;height&quot;:207.9236220472441,&quot;left&quot;:96.87314960629922,&quot;top&quot;:244.69669291338582,&quot;width&quot;:796.4915748031497}"/>
</p:tagLst>
</file>

<file path=ppt/tags/tag40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41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42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43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44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45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46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47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48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49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5.xml><?xml version="1.0" encoding="utf-8"?>
<p:tagLst xmlns:p="http://schemas.openxmlformats.org/presentationml/2006/main">
  <p:tag name="KSO_WM_DIAGRAM_VIRTUALLY_FRAME" val="{&quot;height&quot;:207.9236220472441,&quot;left&quot;:96.87314960629922,&quot;top&quot;:244.69669291338582,&quot;width&quot;:796.4915748031497}"/>
</p:tagLst>
</file>

<file path=ppt/tags/tag50.xml><?xml version="1.0" encoding="utf-8"?>
<p:tagLst xmlns:p="http://schemas.openxmlformats.org/presentationml/2006/main">
  <p:tag name="KSO_WM_DIAGRAM_VIRTUALLY_FRAME" val="{&quot;height&quot;:261.4755118110236,&quot;left&quot;:341.50346456692915,&quot;top&quot;:182.43866141732283,&quot;width&quot;:516.8965354330709}"/>
</p:tagLst>
</file>

<file path=ppt/tags/tag51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52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53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54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55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56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57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58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59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6.xml><?xml version="1.0" encoding="utf-8"?>
<p:tagLst xmlns:p="http://schemas.openxmlformats.org/presentationml/2006/main">
  <p:tag name="KSO_WM_DIAGRAM_VIRTUALLY_FRAME" val="{&quot;height&quot;:207.9236220472441,&quot;left&quot;:96.87314960629922,&quot;top&quot;:244.69669291338582,&quot;width&quot;:796.4915748031497}"/>
</p:tagLst>
</file>

<file path=ppt/tags/tag60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61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62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63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64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65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66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67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68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69.xml><?xml version="1.0" encoding="utf-8"?>
<p:tagLst xmlns:p="http://schemas.openxmlformats.org/presentationml/2006/main">
  <p:tag name="KSO_WM_DIAGRAM_VIRTUALLY_FRAME" val="{&quot;height&quot;:343.59535433070863,&quot;left&quot;:526.9307874015748,&quot;top&quot;:150.61346456692914,&quot;width&quot;:339.91070866141735}"/>
</p:tagLst>
</file>

<file path=ppt/tags/tag7.xml><?xml version="1.0" encoding="utf-8"?>
<p:tagLst xmlns:p="http://schemas.openxmlformats.org/presentationml/2006/main">
  <p:tag name="KSO_WM_DIAGRAM_VIRTUALLY_FRAME" val="{&quot;height&quot;:207.9236220472441,&quot;left&quot;:96.87314960629922,&quot;top&quot;:244.69669291338582,&quot;width&quot;:796.4915748031497}"/>
</p:tagLst>
</file>

<file path=ppt/tags/tag70.xml><?xml version="1.0" encoding="utf-8"?>
<p:tagLst xmlns:p="http://schemas.openxmlformats.org/presentationml/2006/main">
  <p:tag name="commondata" val="eyJoZGlkIjoiMjAwOWM3NTI2NWE0ZjVlOWE1ODBlODY2OGUxZjUwMzEifQ=="/>
</p:tagLst>
</file>

<file path=ppt/tags/tag8.xml><?xml version="1.0" encoding="utf-8"?>
<p:tagLst xmlns:p="http://schemas.openxmlformats.org/presentationml/2006/main">
  <p:tag name="KSO_WM_DIAGRAM_VIRTUALLY_FRAME" val="{&quot;height&quot;:207.9236220472441,&quot;left&quot;:96.87314960629922,&quot;top&quot;:244.69669291338582,&quot;width&quot;:796.4915748031497}"/>
</p:tagLst>
</file>

<file path=ppt/tags/tag9.xml><?xml version="1.0" encoding="utf-8"?>
<p:tagLst xmlns:p="http://schemas.openxmlformats.org/presentationml/2006/main">
  <p:tag name="KSO_WM_DIAGRAM_VIRTUALLY_FRAME" val="{&quot;height&quot;:274.6293700787402,&quot;left&quot;:433,&quot;top&quot;:185.5771653543307,&quot;width&quot;:411.105433070866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WPS 演示</Application>
  <PresentationFormat>宽屏</PresentationFormat>
  <Paragraphs>176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方正黑体简体</vt:lpstr>
      <vt:lpstr>Open Sans</vt:lpstr>
      <vt:lpstr>DIN Mittelschrift Std</vt:lpstr>
      <vt:lpstr>Impact MT Std</vt:lpstr>
      <vt:lpstr>黑体</vt:lpstr>
      <vt:lpstr>Adobe 黑体 Std R</vt:lpstr>
      <vt:lpstr>Calibri</vt:lpstr>
      <vt:lpstr>Arial Unicode MS</vt:lpstr>
      <vt:lpstr>方正兰亭细黑_GBK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北方汽车学院  李宝文</cp:lastModifiedBy>
  <cp:revision>156</cp:revision>
  <dcterms:created xsi:type="dcterms:W3CDTF">2020-05-13T03:24:00Z</dcterms:created>
  <dcterms:modified xsi:type="dcterms:W3CDTF">2024-03-21T07:44:29Z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C712F2825A5E415EB9F4020C30E94385_12</vt:lpwstr>
  </property>
  <property fmtid="{D5CDD505-2E9C-101B-9397-08002B2CF9AE}" pid="3" name="KSOProductBuildVer">
    <vt:lpwstr>2052-12.1.0.16388</vt:lpwstr>
  </property>
</Properties>
</file>