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333" r:id="rId6"/>
    <p:sldId id="334" r:id="rId7"/>
    <p:sldId id="637" r:id="rId8"/>
    <p:sldId id="638" r:id="rId9"/>
    <p:sldId id="522" r:id="rId10"/>
    <p:sldId id="605" r:id="rId11"/>
    <p:sldId id="640" r:id="rId12"/>
    <p:sldId id="639" r:id="rId13"/>
    <p:sldId id="615" r:id="rId14"/>
    <p:sldId id="614" r:id="rId15"/>
    <p:sldId id="642" r:id="rId16"/>
    <p:sldId id="643" r:id="rId17"/>
    <p:sldId id="644" r:id="rId18"/>
    <p:sldId id="641" r:id="rId19"/>
    <p:sldId id="657" r:id="rId20"/>
    <p:sldId id="658" r:id="rId21"/>
    <p:sldId id="659" r:id="rId22"/>
    <p:sldId id="660" r:id="rId23"/>
    <p:sldId id="619" r:id="rId24"/>
    <p:sldId id="645" r:id="rId25"/>
    <p:sldId id="646" r:id="rId26"/>
    <p:sldId id="647" r:id="rId27"/>
    <p:sldId id="648" r:id="rId28"/>
    <p:sldId id="613" r:id="rId29"/>
    <p:sldId id="649" r:id="rId30"/>
    <p:sldId id="308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B43B4-7B9C-477F-9A37-9C01B03AAE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4533E-ED40-4CD6-803E-7BA3BA773B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48E67C-D59E-40E3-BF29-E8FF8651CA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114B-9554-4951-98D4-E30C6E260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40006-F35F-4354-B21D-E20A7EFC9D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89B422-39C0-45FA-AE94-5A77F71E92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E35753-E2C5-4E44-82CA-D13671C7CA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7804408" cy="27903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55296" y="418439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空心弧 19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空心弧 20"/>
          <p:cNvSpPr/>
          <p:nvPr/>
        </p:nvSpPr>
        <p:spPr>
          <a:xfrm rot="17015693">
            <a:off x="10305316" y="452284"/>
            <a:ext cx="891382" cy="825354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空心弧 22"/>
          <p:cNvSpPr/>
          <p:nvPr/>
        </p:nvSpPr>
        <p:spPr>
          <a:xfrm rot="11214627">
            <a:off x="5127978" y="2362905"/>
            <a:ext cx="570953" cy="52866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091" y="1527889"/>
            <a:ext cx="1030313" cy="13961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37732" y="3302567"/>
            <a:ext cx="4010025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ea typeface="微软雅黑" panose="020B0503020204020204" charset="-122"/>
              </a:rPr>
              <a:t>交流充电系统 </a:t>
            </a:r>
            <a:endParaRPr kumimoji="0" lang="zh-CN" altLang="en-US" sz="4800" b="1" i="0" kern="1200" cap="none" spc="0" normalizeH="0" baseline="0" noProof="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2119" y="279033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kern="1200" cap="none" spc="0" normalizeH="0" baseline="0" noProof="0" dirty="0">
                <a:solidFill>
                  <a:srgbClr val="0070C0"/>
                </a:solidFill>
                <a:latin typeface="Arial" panose="020B0604020202020204"/>
                <a:ea typeface="微软雅黑" panose="020B0503020204020204" charset="-122"/>
                <a:cs typeface="+mn-cs"/>
              </a:rPr>
              <a:t>系列课程之</a:t>
            </a:r>
            <a:endParaRPr kumimoji="0" lang="zh-CN" altLang="en-US" sz="3600" b="1" i="0" kern="1200" cap="none" spc="0" normalizeH="0" baseline="0" noProof="0" dirty="0">
              <a:solidFill>
                <a:srgbClr val="0070C0"/>
              </a:solidFill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5040" y="4396105"/>
            <a:ext cx="2646045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defTabSz="9144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Arial" panose="020B0604020202020204"/>
                <a:ea typeface="微软雅黑" panose="020B0503020204020204" charset="-122"/>
                <a:cs typeface="+mn-cs"/>
              </a:rPr>
              <a:t>  讲师：孙立伟</a:t>
            </a:r>
            <a:endParaRPr kumimoji="0" lang="en-US" altLang="zh-CN" sz="20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7429500" y="3562350"/>
            <a:ext cx="4762500" cy="3295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/>
      <p:bldP spid="19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" y="1431018"/>
            <a:ext cx="2838450" cy="3676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43195" y="2908935"/>
            <a:ext cx="65951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交流充电系统原理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87138" y="2909077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第三部分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74" name="组合 173"/>
          <p:cNvGrpSpPr/>
          <p:nvPr/>
        </p:nvGrpSpPr>
        <p:grpSpPr>
          <a:xfrm>
            <a:off x="1250315" y="1873250"/>
            <a:ext cx="10397490" cy="3992880"/>
            <a:chOff x="1706" y="2255"/>
            <a:chExt cx="16374" cy="6288"/>
          </a:xfrm>
        </p:grpSpPr>
        <p:grpSp>
          <p:nvGrpSpPr>
            <p:cNvPr id="89" name="组合 88"/>
            <p:cNvGrpSpPr/>
            <p:nvPr/>
          </p:nvGrpSpPr>
          <p:grpSpPr>
            <a:xfrm>
              <a:off x="1706" y="2255"/>
              <a:ext cx="16374" cy="6289"/>
              <a:chOff x="2053" y="712"/>
              <a:chExt cx="16374" cy="6289"/>
            </a:xfrm>
          </p:grpSpPr>
          <p:sp>
            <p:nvSpPr>
              <p:cNvPr id="90" name="圆角矩形 89"/>
              <p:cNvSpPr/>
              <p:nvPr/>
            </p:nvSpPr>
            <p:spPr>
              <a:xfrm>
                <a:off x="10090" y="1188"/>
                <a:ext cx="2215" cy="581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13178" y="1188"/>
                <a:ext cx="5159" cy="58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2053" y="1189"/>
                <a:ext cx="5159" cy="58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93" name="直接连接符 92"/>
              <p:cNvCxnSpPr/>
              <p:nvPr/>
            </p:nvCxnSpPr>
            <p:spPr>
              <a:xfrm>
                <a:off x="16258" y="2353"/>
                <a:ext cx="0" cy="656"/>
              </a:xfrm>
              <a:prstGeom prst="line">
                <a:avLst/>
              </a:prstGeom>
              <a:ln w="190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4335" y="1882"/>
                <a:ext cx="11397" cy="0"/>
              </a:xfrm>
              <a:prstGeom prst="line">
                <a:avLst/>
              </a:prstGeom>
              <a:ln w="1905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4335" y="2293"/>
                <a:ext cx="11397" cy="0"/>
              </a:xfrm>
              <a:prstGeom prst="line">
                <a:avLst/>
              </a:prstGeom>
              <a:ln w="1905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 flipH="1">
                <a:off x="3218" y="1882"/>
                <a:ext cx="665" cy="15"/>
              </a:xfrm>
              <a:prstGeom prst="line">
                <a:avLst/>
              </a:prstGeom>
              <a:ln w="19050"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 flipH="1">
                <a:off x="3218" y="2293"/>
                <a:ext cx="665" cy="15"/>
              </a:xfrm>
              <a:prstGeom prst="line">
                <a:avLst/>
              </a:prstGeom>
              <a:ln w="19050"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>
                <a:off x="3868" y="1671"/>
                <a:ext cx="483" cy="21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>
                <a:off x="3852" y="2082"/>
                <a:ext cx="483" cy="21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立方体 99"/>
              <p:cNvSpPr/>
              <p:nvPr/>
            </p:nvSpPr>
            <p:spPr>
              <a:xfrm rot="5400000">
                <a:off x="14936" y="719"/>
                <a:ext cx="877" cy="2746"/>
              </a:xfrm>
              <a:prstGeom prst="cube">
                <a:avLst>
                  <a:gd name="adj" fmla="val 18814"/>
                </a:avLst>
              </a:prstGeom>
              <a:solidFill>
                <a:srgbClr val="00B0F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01" name="直接连接符 100"/>
              <p:cNvCxnSpPr/>
              <p:nvPr/>
            </p:nvCxnSpPr>
            <p:spPr>
              <a:xfrm>
                <a:off x="2610" y="3009"/>
                <a:ext cx="15170" cy="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V="1">
                <a:off x="17765" y="3014"/>
                <a:ext cx="15" cy="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组合 102"/>
              <p:cNvGrpSpPr/>
              <p:nvPr/>
            </p:nvGrpSpPr>
            <p:grpSpPr>
              <a:xfrm>
                <a:off x="17634" y="3519"/>
                <a:ext cx="279" cy="193"/>
                <a:chOff x="17501" y="3889"/>
                <a:chExt cx="279" cy="193"/>
              </a:xfrm>
            </p:grpSpPr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17561" y="3980"/>
                  <a:ext cx="158" cy="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17591" y="4070"/>
                  <a:ext cx="98" cy="1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 flipH="1">
                  <a:off x="17501" y="3889"/>
                  <a:ext cx="279" cy="1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直接连接符 106"/>
              <p:cNvCxnSpPr/>
              <p:nvPr/>
            </p:nvCxnSpPr>
            <p:spPr>
              <a:xfrm flipV="1">
                <a:off x="2633" y="3029"/>
                <a:ext cx="15" cy="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组合 107"/>
              <p:cNvGrpSpPr/>
              <p:nvPr/>
            </p:nvGrpSpPr>
            <p:grpSpPr>
              <a:xfrm>
                <a:off x="2502" y="3534"/>
                <a:ext cx="279" cy="193"/>
                <a:chOff x="17501" y="3889"/>
                <a:chExt cx="279" cy="193"/>
              </a:xfrm>
            </p:grpSpPr>
            <p:cxnSp>
              <p:nvCxnSpPr>
                <p:cNvPr id="109" name="直接连接符 108"/>
                <p:cNvCxnSpPr/>
                <p:nvPr/>
              </p:nvCxnSpPr>
              <p:spPr>
                <a:xfrm flipH="1">
                  <a:off x="17561" y="3980"/>
                  <a:ext cx="158" cy="1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 flipH="1">
                  <a:off x="17591" y="4070"/>
                  <a:ext cx="98" cy="1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 flipH="1">
                  <a:off x="17501" y="3889"/>
                  <a:ext cx="279" cy="1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直接连接符 111"/>
              <p:cNvCxnSpPr/>
              <p:nvPr/>
            </p:nvCxnSpPr>
            <p:spPr>
              <a:xfrm flipH="1" flipV="1">
                <a:off x="16251" y="3014"/>
                <a:ext cx="4" cy="1226"/>
              </a:xfrm>
              <a:prstGeom prst="line">
                <a:avLst/>
              </a:prstGeom>
              <a:ln w="19050"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立方体 112"/>
              <p:cNvSpPr/>
              <p:nvPr/>
            </p:nvSpPr>
            <p:spPr>
              <a:xfrm rot="5400000">
                <a:off x="14123" y="3768"/>
                <a:ext cx="1179" cy="845"/>
              </a:xfrm>
              <a:prstGeom prst="cube">
                <a:avLst>
                  <a:gd name="adj" fmla="val 18814"/>
                </a:avLst>
              </a:prstGeom>
              <a:solidFill>
                <a:srgbClr val="00B0F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14" name="直接连接符 113"/>
              <p:cNvCxnSpPr/>
              <p:nvPr/>
            </p:nvCxnSpPr>
            <p:spPr>
              <a:xfrm>
                <a:off x="16270" y="4258"/>
                <a:ext cx="196" cy="36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flipH="1" flipV="1">
                <a:off x="16254" y="4624"/>
                <a:ext cx="1" cy="1503"/>
              </a:xfrm>
              <a:prstGeom prst="line">
                <a:avLst/>
              </a:prstGeom>
              <a:ln w="19050"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V="1">
                <a:off x="4346" y="6105"/>
                <a:ext cx="11912" cy="3"/>
              </a:xfrm>
              <a:prstGeom prst="line">
                <a:avLst/>
              </a:prstGeom>
              <a:ln w="1905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flipH="1">
                <a:off x="3802" y="6114"/>
                <a:ext cx="544" cy="19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3168" y="6310"/>
                <a:ext cx="634" cy="0"/>
              </a:xfrm>
              <a:prstGeom prst="line">
                <a:avLst/>
              </a:prstGeom>
              <a:ln w="1905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 flipH="1">
                <a:off x="3168" y="5861"/>
                <a:ext cx="634" cy="0"/>
              </a:xfrm>
              <a:prstGeom prst="line">
                <a:avLst/>
              </a:prstGeom>
              <a:ln w="1905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立方体 119"/>
              <p:cNvSpPr/>
              <p:nvPr/>
            </p:nvSpPr>
            <p:spPr>
              <a:xfrm rot="5400000">
                <a:off x="1938" y="5458"/>
                <a:ext cx="1691" cy="769"/>
              </a:xfrm>
              <a:prstGeom prst="cube">
                <a:avLst>
                  <a:gd name="adj" fmla="val 18814"/>
                </a:avLst>
              </a:prstGeom>
              <a:solidFill>
                <a:srgbClr val="00B0F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21" name="肘形连接符 120"/>
              <p:cNvCxnSpPr/>
              <p:nvPr/>
            </p:nvCxnSpPr>
            <p:spPr>
              <a:xfrm>
                <a:off x="3153" y="5344"/>
                <a:ext cx="2959" cy="770"/>
              </a:xfrm>
              <a:prstGeom prst="bentConnector3">
                <a:avLst>
                  <a:gd name="adj1" fmla="val 100000"/>
                </a:avLst>
              </a:prstGeom>
              <a:ln w="19050"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121"/>
              <p:cNvSpPr/>
              <p:nvPr/>
            </p:nvSpPr>
            <p:spPr>
              <a:xfrm>
                <a:off x="5040" y="6009"/>
                <a:ext cx="604" cy="1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矩形 122"/>
              <p:cNvSpPr/>
              <p:nvPr/>
            </p:nvSpPr>
            <p:spPr>
              <a:xfrm rot="5400000">
                <a:off x="15951" y="5089"/>
                <a:ext cx="604" cy="1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24" name="直接连接符 123"/>
              <p:cNvCxnSpPr/>
              <p:nvPr/>
            </p:nvCxnSpPr>
            <p:spPr>
              <a:xfrm flipH="1" flipV="1">
                <a:off x="15647" y="3029"/>
                <a:ext cx="4" cy="3083"/>
              </a:xfrm>
              <a:prstGeom prst="line">
                <a:avLst/>
              </a:prstGeom>
              <a:ln w="19050"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矩形 124"/>
              <p:cNvSpPr/>
              <p:nvPr/>
            </p:nvSpPr>
            <p:spPr>
              <a:xfrm rot="5400000">
                <a:off x="15360" y="4400"/>
                <a:ext cx="604" cy="1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26" name="直接连接符 125"/>
              <p:cNvCxnSpPr/>
              <p:nvPr/>
            </p:nvCxnSpPr>
            <p:spPr>
              <a:xfrm flipV="1">
                <a:off x="14942" y="4780"/>
                <a:ext cx="0" cy="1332"/>
              </a:xfrm>
              <a:prstGeom prst="line">
                <a:avLst/>
              </a:prstGeom>
              <a:ln w="1905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肘形连接符 126"/>
              <p:cNvCxnSpPr/>
              <p:nvPr/>
            </p:nvCxnSpPr>
            <p:spPr>
              <a:xfrm flipV="1">
                <a:off x="10625" y="4779"/>
                <a:ext cx="3971" cy="566"/>
              </a:xfrm>
              <a:prstGeom prst="bentConnector3">
                <a:avLst>
                  <a:gd name="adj1" fmla="val 99445"/>
                </a:avLst>
              </a:prstGeom>
              <a:ln w="190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V="1">
                <a:off x="10637" y="4092"/>
                <a:ext cx="3" cy="1245"/>
              </a:xfrm>
              <a:prstGeom prst="line">
                <a:avLst/>
              </a:prstGeom>
              <a:ln w="19050"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10479" y="3684"/>
                <a:ext cx="151" cy="42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 flipH="1">
                <a:off x="10479" y="4093"/>
                <a:ext cx="102" cy="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>
                <a:off x="10640" y="3014"/>
                <a:ext cx="0" cy="656"/>
              </a:xfrm>
              <a:prstGeom prst="line">
                <a:avLst/>
              </a:prstGeom>
              <a:ln w="19050"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矩形 131"/>
              <p:cNvSpPr/>
              <p:nvPr/>
            </p:nvSpPr>
            <p:spPr>
              <a:xfrm rot="5400000">
                <a:off x="10339" y="4602"/>
                <a:ext cx="604" cy="1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3" name="等腰三角形 132"/>
              <p:cNvSpPr/>
              <p:nvPr/>
            </p:nvSpPr>
            <p:spPr>
              <a:xfrm rot="5400000">
                <a:off x="13838" y="5925"/>
                <a:ext cx="353" cy="355"/>
              </a:xfrm>
              <a:prstGeom prst="triangle">
                <a:avLst/>
              </a:prstGeom>
              <a:noFill/>
              <a:ln w="1905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34" name="直接连接符 133"/>
              <p:cNvCxnSpPr/>
              <p:nvPr/>
            </p:nvCxnSpPr>
            <p:spPr>
              <a:xfrm flipH="1" flipV="1">
                <a:off x="14181" y="5940"/>
                <a:ext cx="10" cy="31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立方体 134"/>
              <p:cNvSpPr/>
              <p:nvPr/>
            </p:nvSpPr>
            <p:spPr>
              <a:xfrm rot="5400000">
                <a:off x="3980" y="3542"/>
                <a:ext cx="1009" cy="769"/>
              </a:xfrm>
              <a:prstGeom prst="cube">
                <a:avLst>
                  <a:gd name="adj" fmla="val 18814"/>
                </a:avLst>
              </a:prstGeom>
              <a:solidFill>
                <a:srgbClr val="00B0F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36" name="直接连接符 135"/>
              <p:cNvCxnSpPr>
                <a:stCxn id="90" idx="2"/>
                <a:endCxn id="90" idx="0"/>
              </p:cNvCxnSpPr>
              <p:nvPr/>
            </p:nvCxnSpPr>
            <p:spPr>
              <a:xfrm flipV="1">
                <a:off x="11198" y="1188"/>
                <a:ext cx="0" cy="5811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文本框 136"/>
              <p:cNvSpPr txBox="1"/>
              <p:nvPr/>
            </p:nvSpPr>
            <p:spPr>
              <a:xfrm>
                <a:off x="10040" y="1282"/>
                <a:ext cx="124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车辆插头</a:t>
                </a:r>
                <a:endParaRPr lang="zh-CN" altLang="en-US" sz="1200"/>
              </a:p>
            </p:txBody>
          </p:sp>
          <p:sp>
            <p:nvSpPr>
              <p:cNvPr id="138" name="文本框 137"/>
              <p:cNvSpPr txBox="1"/>
              <p:nvPr/>
            </p:nvSpPr>
            <p:spPr>
              <a:xfrm>
                <a:off x="11117" y="1282"/>
                <a:ext cx="124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车辆插</a:t>
                </a:r>
                <a:r>
                  <a:rPr lang="zh-CN" altLang="en-US" sz="1200"/>
                  <a:t>座</a:t>
                </a:r>
                <a:endParaRPr lang="zh-CN" altLang="en-US" sz="1200"/>
              </a:p>
            </p:txBody>
          </p:sp>
          <p:sp>
            <p:nvSpPr>
              <p:cNvPr id="139" name="文本框 138"/>
              <p:cNvSpPr txBox="1"/>
              <p:nvPr/>
            </p:nvSpPr>
            <p:spPr>
              <a:xfrm>
                <a:off x="10566" y="712"/>
                <a:ext cx="124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车辆</a:t>
                </a:r>
                <a:r>
                  <a:rPr lang="zh-CN" altLang="en-US" sz="1200"/>
                  <a:t>接口</a:t>
                </a:r>
                <a:endParaRPr lang="zh-CN" altLang="en-US" sz="1200"/>
              </a:p>
            </p:txBody>
          </p:sp>
          <p:sp>
            <p:nvSpPr>
              <p:cNvPr id="140" name="文本框 139"/>
              <p:cNvSpPr txBox="1"/>
              <p:nvPr/>
            </p:nvSpPr>
            <p:spPr>
              <a:xfrm>
                <a:off x="15269" y="712"/>
                <a:ext cx="124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电动</a:t>
                </a:r>
                <a:r>
                  <a:rPr lang="zh-CN" altLang="en-US" sz="1200"/>
                  <a:t>汽车</a:t>
                </a:r>
                <a:endParaRPr lang="zh-CN" altLang="en-US" sz="1200"/>
              </a:p>
            </p:txBody>
          </p:sp>
          <p:sp>
            <p:nvSpPr>
              <p:cNvPr id="141" name="文本框 140"/>
              <p:cNvSpPr txBox="1"/>
              <p:nvPr/>
            </p:nvSpPr>
            <p:spPr>
              <a:xfrm>
                <a:off x="3889" y="712"/>
                <a:ext cx="148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外部充电</a:t>
                </a:r>
                <a:r>
                  <a:rPr lang="zh-CN" altLang="en-US" sz="1200"/>
                  <a:t>器</a:t>
                </a:r>
                <a:endParaRPr lang="zh-CN" altLang="en-US" sz="1200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1081" y="1774"/>
                <a:ext cx="233" cy="2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/>
                  <a:t>1</a:t>
                </a:r>
                <a:endParaRPr lang="en-US" altLang="zh-CN" sz="1200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1082" y="2177"/>
                <a:ext cx="233" cy="2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/>
                  <a:t>2</a:t>
                </a:r>
                <a:endParaRPr lang="en-US" altLang="zh-CN" sz="1200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1073" y="2896"/>
                <a:ext cx="233" cy="2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/>
                  <a:t>3</a:t>
                </a:r>
                <a:endParaRPr lang="en-US" altLang="zh-CN" sz="1200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11082" y="5251"/>
                <a:ext cx="233" cy="2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/>
                  <a:t>4</a:t>
                </a:r>
                <a:endParaRPr lang="en-US" altLang="zh-CN" sz="1200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1082" y="5984"/>
                <a:ext cx="233" cy="2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/>
                  <a:t>5</a:t>
                </a:r>
                <a:endParaRPr lang="en-US" altLang="zh-CN" sz="1200"/>
              </a:p>
            </p:txBody>
          </p:sp>
          <p:sp>
            <p:nvSpPr>
              <p:cNvPr id="147" name="文本框 146"/>
              <p:cNvSpPr txBox="1"/>
              <p:nvPr/>
            </p:nvSpPr>
            <p:spPr>
              <a:xfrm>
                <a:off x="11198" y="4903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CC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48" name="文本框 147"/>
              <p:cNvSpPr txBox="1"/>
              <p:nvPr/>
            </p:nvSpPr>
            <p:spPr>
              <a:xfrm>
                <a:off x="11198" y="5671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CP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49" name="文本框 148"/>
              <p:cNvSpPr txBox="1"/>
              <p:nvPr/>
            </p:nvSpPr>
            <p:spPr>
              <a:xfrm>
                <a:off x="11198" y="2969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PE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50" name="文本框 149"/>
              <p:cNvSpPr txBox="1"/>
              <p:nvPr/>
            </p:nvSpPr>
            <p:spPr>
              <a:xfrm>
                <a:off x="11198" y="2233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N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51" name="文本框 150"/>
              <p:cNvSpPr txBox="1"/>
              <p:nvPr/>
            </p:nvSpPr>
            <p:spPr>
              <a:xfrm>
                <a:off x="11213" y="1792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L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52" name="文本框 151"/>
              <p:cNvSpPr txBox="1"/>
              <p:nvPr/>
            </p:nvSpPr>
            <p:spPr>
              <a:xfrm>
                <a:off x="14616" y="1799"/>
                <a:ext cx="1638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200"/>
                  <a:t>车载</a:t>
                </a:r>
                <a:r>
                  <a:rPr lang="zh-CN" altLang="en-US" sz="1200"/>
                  <a:t>充电器</a:t>
                </a:r>
                <a:endParaRPr lang="zh-CN" altLang="en-US" sz="1200"/>
              </a:p>
            </p:txBody>
          </p:sp>
          <p:sp>
            <p:nvSpPr>
              <p:cNvPr id="153" name="文本框 152"/>
              <p:cNvSpPr txBox="1"/>
              <p:nvPr/>
            </p:nvSpPr>
            <p:spPr>
              <a:xfrm>
                <a:off x="14260" y="3610"/>
                <a:ext cx="980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200"/>
                  <a:t>车辆控制</a:t>
                </a:r>
                <a:r>
                  <a:rPr lang="zh-CN" altLang="en-US" sz="1200"/>
                  <a:t>装置</a:t>
                </a:r>
                <a:endParaRPr lang="zh-CN" altLang="en-US" sz="1200"/>
              </a:p>
            </p:txBody>
          </p:sp>
          <p:sp>
            <p:nvSpPr>
              <p:cNvPr id="154" name="文本框 153"/>
              <p:cNvSpPr txBox="1"/>
              <p:nvPr/>
            </p:nvSpPr>
            <p:spPr>
              <a:xfrm>
                <a:off x="17179" y="3755"/>
                <a:ext cx="124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车身</a:t>
                </a:r>
                <a:r>
                  <a:rPr lang="zh-CN" altLang="en-US" sz="1200"/>
                  <a:t>接地</a:t>
                </a:r>
                <a:endParaRPr lang="zh-CN" altLang="en-US" sz="1200"/>
              </a:p>
            </p:txBody>
          </p:sp>
          <p:sp>
            <p:nvSpPr>
              <p:cNvPr id="155" name="文本框 154"/>
              <p:cNvSpPr txBox="1"/>
              <p:nvPr/>
            </p:nvSpPr>
            <p:spPr>
              <a:xfrm>
                <a:off x="2053" y="3755"/>
                <a:ext cx="124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200"/>
                  <a:t>设备</a:t>
                </a:r>
                <a:r>
                  <a:rPr lang="zh-CN" altLang="en-US" sz="1200"/>
                  <a:t>接地</a:t>
                </a:r>
                <a:endParaRPr lang="zh-CN" altLang="en-US" sz="1200"/>
              </a:p>
            </p:txBody>
          </p:sp>
          <p:sp>
            <p:nvSpPr>
              <p:cNvPr id="156" name="文本框 155"/>
              <p:cNvSpPr txBox="1"/>
              <p:nvPr/>
            </p:nvSpPr>
            <p:spPr>
              <a:xfrm>
                <a:off x="4040" y="3330"/>
                <a:ext cx="980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200"/>
                  <a:t>漏电保护</a:t>
                </a:r>
                <a:r>
                  <a:rPr lang="zh-CN" altLang="en-US" sz="1200"/>
                  <a:t>装置</a:t>
                </a:r>
                <a:endParaRPr lang="zh-CN" altLang="en-US" sz="1200"/>
              </a:p>
            </p:txBody>
          </p:sp>
          <p:sp>
            <p:nvSpPr>
              <p:cNvPr id="157" name="文本框 156"/>
              <p:cNvSpPr txBox="1"/>
              <p:nvPr/>
            </p:nvSpPr>
            <p:spPr>
              <a:xfrm>
                <a:off x="3757" y="1407"/>
                <a:ext cx="53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200"/>
                  <a:t>K</a:t>
                </a:r>
                <a:endParaRPr lang="en-US" altLang="zh-CN" sz="1200"/>
              </a:p>
            </p:txBody>
          </p:sp>
          <p:sp>
            <p:nvSpPr>
              <p:cNvPr id="158" name="文本框 157"/>
              <p:cNvSpPr txBox="1"/>
              <p:nvPr/>
            </p:nvSpPr>
            <p:spPr>
              <a:xfrm>
                <a:off x="3757" y="1841"/>
                <a:ext cx="53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200"/>
                  <a:t>K</a:t>
                </a:r>
                <a:endParaRPr lang="en-US" altLang="zh-CN" sz="1200"/>
              </a:p>
            </p:txBody>
          </p:sp>
          <p:sp>
            <p:nvSpPr>
              <p:cNvPr id="159" name="文本框 158"/>
              <p:cNvSpPr txBox="1"/>
              <p:nvPr/>
            </p:nvSpPr>
            <p:spPr>
              <a:xfrm>
                <a:off x="2231" y="1696"/>
                <a:ext cx="110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200"/>
                  <a:t>220V</a:t>
                </a:r>
                <a:endParaRPr lang="en-US" altLang="zh-CN" sz="1200"/>
              </a:p>
              <a:p>
                <a:pPr algn="ctr"/>
                <a:r>
                  <a:rPr lang="zh-CN" altLang="en-US" sz="1200"/>
                  <a:t>交流</a:t>
                </a:r>
                <a:r>
                  <a:rPr lang="zh-CN" altLang="en-US" sz="1200"/>
                  <a:t>电</a:t>
                </a:r>
                <a:endParaRPr lang="zh-CN" altLang="en-US" sz="1200"/>
              </a:p>
            </p:txBody>
          </p:sp>
          <p:sp>
            <p:nvSpPr>
              <p:cNvPr id="160" name="文本框 159"/>
              <p:cNvSpPr txBox="1"/>
              <p:nvPr/>
            </p:nvSpPr>
            <p:spPr>
              <a:xfrm>
                <a:off x="3218" y="5482"/>
                <a:ext cx="93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200"/>
                  <a:t>+12V</a:t>
                </a:r>
                <a:endParaRPr lang="en-US" altLang="zh-CN" sz="1200"/>
              </a:p>
            </p:txBody>
          </p:sp>
          <p:sp>
            <p:nvSpPr>
              <p:cNvPr id="161" name="文本框 160"/>
              <p:cNvSpPr txBox="1"/>
              <p:nvPr/>
            </p:nvSpPr>
            <p:spPr>
              <a:xfrm>
                <a:off x="3218" y="5916"/>
                <a:ext cx="93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200"/>
                  <a:t>PWM</a:t>
                </a:r>
                <a:endParaRPr lang="en-US" altLang="zh-CN" sz="1200"/>
              </a:p>
            </p:txBody>
          </p:sp>
          <p:sp>
            <p:nvSpPr>
              <p:cNvPr id="162" name="文本框 161"/>
              <p:cNvSpPr txBox="1"/>
              <p:nvPr/>
            </p:nvSpPr>
            <p:spPr>
              <a:xfrm>
                <a:off x="4145" y="5693"/>
                <a:ext cx="769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200"/>
                  <a:t>S1</a:t>
                </a:r>
                <a:endParaRPr lang="en-US" altLang="zh-CN" sz="1200"/>
              </a:p>
            </p:txBody>
          </p:sp>
          <p:sp>
            <p:nvSpPr>
              <p:cNvPr id="163" name="文本框 162"/>
              <p:cNvSpPr txBox="1"/>
              <p:nvPr/>
            </p:nvSpPr>
            <p:spPr>
              <a:xfrm>
                <a:off x="5040" y="5644"/>
                <a:ext cx="767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200"/>
                  <a:t>R1</a:t>
                </a:r>
                <a:endParaRPr lang="en-US" altLang="zh-CN" sz="1200"/>
              </a:p>
            </p:txBody>
          </p:sp>
          <p:sp>
            <p:nvSpPr>
              <p:cNvPr id="164" name="文本框 163"/>
              <p:cNvSpPr txBox="1"/>
              <p:nvPr/>
            </p:nvSpPr>
            <p:spPr>
              <a:xfrm>
                <a:off x="5644" y="6108"/>
                <a:ext cx="129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/>
                  <a:t>检测点</a:t>
                </a:r>
                <a:r>
                  <a:rPr lang="en-US" altLang="zh-CN" sz="1000"/>
                  <a:t>1</a:t>
                </a:r>
                <a:endParaRPr lang="en-US" altLang="zh-CN" sz="1000"/>
              </a:p>
            </p:txBody>
          </p:sp>
          <p:sp>
            <p:nvSpPr>
              <p:cNvPr id="165" name="文本框 164"/>
              <p:cNvSpPr txBox="1"/>
              <p:nvPr/>
            </p:nvSpPr>
            <p:spPr>
              <a:xfrm>
                <a:off x="14475" y="6108"/>
                <a:ext cx="129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/>
                  <a:t>检测点</a:t>
                </a:r>
                <a:r>
                  <a:rPr lang="en-US" altLang="zh-CN" sz="1000"/>
                  <a:t>2</a:t>
                </a:r>
                <a:endParaRPr lang="en-US" altLang="zh-CN" sz="1000"/>
              </a:p>
            </p:txBody>
          </p:sp>
          <p:sp>
            <p:nvSpPr>
              <p:cNvPr id="166" name="文本框 165"/>
              <p:cNvSpPr txBox="1"/>
              <p:nvPr/>
            </p:nvSpPr>
            <p:spPr>
              <a:xfrm>
                <a:off x="13301" y="5365"/>
                <a:ext cx="1295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/>
                  <a:t>检测点</a:t>
                </a:r>
                <a:r>
                  <a:rPr lang="en-US" altLang="zh-CN" sz="1000"/>
                  <a:t>3</a:t>
                </a:r>
                <a:endParaRPr lang="en-US" altLang="zh-CN" sz="1000"/>
              </a:p>
            </p:txBody>
          </p:sp>
          <p:sp>
            <p:nvSpPr>
              <p:cNvPr id="167" name="文本框 166"/>
              <p:cNvSpPr txBox="1"/>
              <p:nvPr/>
            </p:nvSpPr>
            <p:spPr>
              <a:xfrm>
                <a:off x="16258" y="4963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R2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68" name="文本框 167"/>
              <p:cNvSpPr txBox="1"/>
              <p:nvPr/>
            </p:nvSpPr>
            <p:spPr>
              <a:xfrm>
                <a:off x="15687" y="4274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R3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69" name="文本框 168"/>
              <p:cNvSpPr txBox="1"/>
              <p:nvPr/>
            </p:nvSpPr>
            <p:spPr>
              <a:xfrm>
                <a:off x="16193" y="3997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S2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70" name="文本框 169"/>
              <p:cNvSpPr txBox="1"/>
              <p:nvPr/>
            </p:nvSpPr>
            <p:spPr>
              <a:xfrm>
                <a:off x="10630" y="4498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RC</a:t>
                </a:r>
                <a:endParaRPr lang="en-US" altLang="zh-CN" sz="1200">
                  <a:sym typeface="+mn-ea"/>
                </a:endParaRPr>
              </a:p>
            </p:txBody>
          </p:sp>
          <p:sp>
            <p:nvSpPr>
              <p:cNvPr id="171" name="文本框 170"/>
              <p:cNvSpPr txBox="1"/>
              <p:nvPr/>
            </p:nvSpPr>
            <p:spPr>
              <a:xfrm>
                <a:off x="10593" y="3489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S3</a:t>
                </a:r>
                <a:endParaRPr lang="en-US" altLang="zh-CN" sz="1200">
                  <a:sym typeface="+mn-ea"/>
                </a:endParaRPr>
              </a:p>
            </p:txBody>
          </p:sp>
        </p:grpSp>
        <p:sp>
          <p:nvSpPr>
            <p:cNvPr id="172" name="文本框 171"/>
            <p:cNvSpPr txBox="1"/>
            <p:nvPr/>
          </p:nvSpPr>
          <p:spPr>
            <a:xfrm>
              <a:off x="2009" y="6786"/>
              <a:ext cx="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/>
                <a:t>供电</a:t>
              </a:r>
              <a:r>
                <a:rPr lang="zh-CN" altLang="en-US" sz="1200"/>
                <a:t>控制装置</a:t>
              </a:r>
              <a:endParaRPr lang="zh-CN" altLang="en-US" sz="1200"/>
            </a:p>
          </p:txBody>
        </p:sp>
        <p:sp>
          <p:nvSpPr>
            <p:cNvPr id="173" name="文本框 172"/>
            <p:cNvSpPr txBox="1"/>
            <p:nvPr/>
          </p:nvSpPr>
          <p:spPr>
            <a:xfrm>
              <a:off x="13490" y="7700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D1</a:t>
              </a:r>
              <a:endParaRPr lang="en-US" altLang="zh-CN" sz="1200">
                <a:sym typeface="+mn-ea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 flipH="1" flipV="1">
            <a:off x="8674100" y="4223385"/>
            <a:ext cx="4445" cy="604520"/>
          </a:xfrm>
          <a:prstGeom prst="line">
            <a:avLst/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473440" y="3977005"/>
            <a:ext cx="4432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>
                <a:sym typeface="+mn-ea"/>
              </a:rPr>
              <a:t>12V</a:t>
            </a:r>
            <a:endParaRPr lang="en-US" altLang="zh-CN" sz="1200"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 rot="5400000">
            <a:off x="8513445" y="4451985"/>
            <a:ext cx="323850" cy="114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7" name="椭圆 216"/>
          <p:cNvSpPr/>
          <p:nvPr/>
        </p:nvSpPr>
        <p:spPr>
          <a:xfrm>
            <a:off x="3596005" y="5133340"/>
            <a:ext cx="500380" cy="48069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195435" y="5142865"/>
            <a:ext cx="500380" cy="48069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435340" y="4652645"/>
            <a:ext cx="500380" cy="48069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440170" y="3519805"/>
            <a:ext cx="268605" cy="614680"/>
            <a:chOff x="9879" y="4848"/>
            <a:chExt cx="423" cy="968"/>
          </a:xfrm>
        </p:grpSpPr>
        <p:cxnSp>
          <p:nvCxnSpPr>
            <p:cNvPr id="14" name="肘形连接符 13"/>
            <p:cNvCxnSpPr/>
            <p:nvPr/>
          </p:nvCxnSpPr>
          <p:spPr>
            <a:xfrm rot="10800000" flipV="1">
              <a:off x="9954" y="4848"/>
              <a:ext cx="348" cy="278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肘形连接符 16"/>
            <p:cNvCxnSpPr>
              <a:stCxn id="19" idx="3"/>
            </p:cNvCxnSpPr>
            <p:nvPr/>
          </p:nvCxnSpPr>
          <p:spPr>
            <a:xfrm rot="5400000" flipV="1">
              <a:off x="10047" y="5562"/>
              <a:ext cx="177" cy="333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 rot="5400000">
              <a:off x="9667" y="5247"/>
              <a:ext cx="604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bldLvl="0" animBg="1"/>
      <p:bldP spid="11" grpId="0" bldLvl="0" animBg="1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2725420" y="2428240"/>
          <a:ext cx="7094220" cy="2872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615"/>
                <a:gridCol w="916940"/>
                <a:gridCol w="894715"/>
                <a:gridCol w="918845"/>
                <a:gridCol w="939800"/>
                <a:gridCol w="2694305"/>
              </a:tblGrid>
              <a:tr h="965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充电过程状态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充电装置是否连接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S2</a:t>
                      </a:r>
                      <a:r>
                        <a:rPr lang="zh-CN" altLang="en-US" sz="1400"/>
                        <a:t>控制点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车辆是否可以充电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检测点</a:t>
                      </a:r>
                      <a:r>
                        <a:rPr lang="en-US" altLang="zh-CN" sz="1400"/>
                        <a:t>1</a:t>
                      </a:r>
                      <a:r>
                        <a:rPr lang="zh-CN" altLang="en-US" sz="1400"/>
                        <a:t>电压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/>
                    </a:p>
                    <a:p>
                      <a:pPr algn="ctr">
                        <a:buNone/>
                      </a:pPr>
                      <a:r>
                        <a:rPr lang="zh-CN" altLang="en-US" sz="1400"/>
                        <a:t>说明</a:t>
                      </a:r>
                      <a:endParaRPr lang="zh-CN" altLang="en-US" sz="1400"/>
                    </a:p>
                  </a:txBody>
                  <a:tcPr/>
                </a:tc>
              </a:tr>
              <a:tr h="6883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状态</a:t>
                      </a: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断开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12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S1</a:t>
                      </a:r>
                      <a:r>
                        <a:rPr lang="zh-CN" altLang="en-US" sz="1400"/>
                        <a:t>与</a:t>
                      </a:r>
                      <a:r>
                        <a:rPr lang="en-US" altLang="zh-CN" sz="1400"/>
                        <a:t>PWM</a:t>
                      </a:r>
                      <a:r>
                        <a:rPr lang="zh-CN" altLang="en-US" sz="1400"/>
                        <a:t>连接，车辆接口未完全连接，监测点</a:t>
                      </a:r>
                      <a:r>
                        <a:rPr lang="en-US" altLang="zh-CN" sz="1400"/>
                        <a:t>2</a:t>
                      </a:r>
                      <a:r>
                        <a:rPr lang="zh-CN" altLang="en-US" sz="1400"/>
                        <a:t>电压为</a:t>
                      </a:r>
                      <a:r>
                        <a:rPr lang="en-US" altLang="zh-CN" sz="1400"/>
                        <a:t>0</a:t>
                      </a:r>
                      <a:r>
                        <a:rPr lang="zh-CN" altLang="en-US" sz="1400"/>
                        <a:t>。</a:t>
                      </a:r>
                      <a:endParaRPr lang="zh-CN" altLang="en-US" sz="1400"/>
                    </a:p>
                  </a:txBody>
                  <a:tcPr/>
                </a:tc>
              </a:tr>
              <a:tr h="5346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状态</a:t>
                      </a:r>
                      <a:r>
                        <a:rPr lang="en-US" altLang="zh-CN" sz="1400"/>
                        <a:t>2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是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断开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9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R3</a:t>
                      </a:r>
                      <a:r>
                        <a:rPr lang="zh-CN" altLang="en-US" sz="1400"/>
                        <a:t>被检测到</a:t>
                      </a:r>
                      <a:endParaRPr lang="zh-CN" altLang="en-US" sz="1400"/>
                    </a:p>
                  </a:txBody>
                  <a:tcPr/>
                </a:tc>
              </a:tr>
              <a:tr h="6838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状态</a:t>
                      </a:r>
                      <a:r>
                        <a:rPr lang="en-US" altLang="zh-CN" sz="1400"/>
                        <a:t>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是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闭合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可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6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车载充电机及供电设备处于正常工作状态。</a:t>
                      </a:r>
                      <a:endParaRPr lang="zh-CN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555750" y="1228725"/>
            <a:ext cx="25438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/>
              <a:t>1.</a:t>
            </a:r>
            <a:r>
              <a:rPr lang="zh-CN" altLang="en-US" sz="2400"/>
              <a:t>检测点控制原理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6000" contrast="-6000"/>
          </a:blip>
          <a:srcRect l="40451" t="41545" r="5562" b="6291"/>
          <a:stretch>
            <a:fillRect/>
          </a:stretch>
        </p:blipFill>
        <p:spPr>
          <a:xfrm>
            <a:off x="6249035" y="1895475"/>
            <a:ext cx="5259705" cy="3811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76930" y="6362700"/>
            <a:ext cx="64744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检测点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2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的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PWM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占空比信号是确认供电设备最大供电电流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sym typeface="+mn-ea"/>
            </a:endParaRPr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4"/>
          <a:srcRect l="50810"/>
          <a:stretch>
            <a:fillRect/>
          </a:stretch>
        </p:blipFill>
        <p:spPr>
          <a:xfrm>
            <a:off x="1711325" y="1483995"/>
            <a:ext cx="3921760" cy="3017520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1866265" y="4731385"/>
            <a:ext cx="3994785" cy="1579880"/>
            <a:chOff x="1735" y="5988"/>
            <a:chExt cx="6291" cy="2488"/>
          </a:xfrm>
        </p:grpSpPr>
        <p:sp>
          <p:nvSpPr>
            <p:cNvPr id="7" name="矩形 6"/>
            <p:cNvSpPr/>
            <p:nvPr/>
          </p:nvSpPr>
          <p:spPr>
            <a:xfrm>
              <a:off x="1735" y="5989"/>
              <a:ext cx="5932" cy="24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 flipV="1">
              <a:off x="2444" y="7279"/>
              <a:ext cx="5223" cy="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448" y="5996"/>
              <a:ext cx="11" cy="24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2680" y="6604"/>
              <a:ext cx="7" cy="6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 flipV="1">
              <a:off x="2674" y="6594"/>
              <a:ext cx="736" cy="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581" y="6604"/>
              <a:ext cx="2" cy="13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 flipV="1">
              <a:off x="3754" y="6593"/>
              <a:ext cx="736" cy="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 flipV="1">
              <a:off x="4848" y="6593"/>
              <a:ext cx="736" cy="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 flipV="1">
              <a:off x="3402" y="7941"/>
              <a:ext cx="355" cy="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 flipV="1">
              <a:off x="4485" y="7951"/>
              <a:ext cx="355" cy="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 flipV="1">
              <a:off x="5569" y="7951"/>
              <a:ext cx="355" cy="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922" y="7286"/>
              <a:ext cx="7" cy="6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94" y="6608"/>
              <a:ext cx="2" cy="13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3757" y="6623"/>
              <a:ext cx="15" cy="15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4855" y="6606"/>
              <a:ext cx="2" cy="13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4455" y="6623"/>
              <a:ext cx="15" cy="15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3787" y="8072"/>
              <a:ext cx="68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832" y="8042"/>
              <a:ext cx="715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I/f</a:t>
              </a:r>
              <a:endParaRPr lang="en-US" altLang="zh-CN" sz="12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952" y="7279"/>
              <a:ext cx="1074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200">
                  <a:solidFill>
                    <a:schemeClr val="tx1"/>
                  </a:solidFill>
                  <a:sym typeface="+mn-ea"/>
                </a:rPr>
                <a:t>时间</a:t>
              </a:r>
              <a:endParaRPr lang="zh-CN" altLang="en-US" sz="12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735" y="5988"/>
              <a:ext cx="1074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200">
                  <a:solidFill>
                    <a:schemeClr val="tx1"/>
                  </a:solidFill>
                  <a:sym typeface="+mn-ea"/>
                </a:rPr>
                <a:t>电压</a:t>
              </a:r>
              <a:endParaRPr lang="zh-CN" altLang="en-US" sz="12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959" y="6399"/>
              <a:ext cx="1074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V+</a:t>
              </a:r>
              <a:endParaRPr lang="en-US" altLang="zh-CN" sz="12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990" y="7732"/>
              <a:ext cx="1074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olidFill>
                    <a:schemeClr val="tx1"/>
                  </a:solidFill>
                  <a:sym typeface="+mn-ea"/>
                </a:rPr>
                <a:t>V-</a:t>
              </a:r>
              <a:endParaRPr lang="en-US" altLang="zh-CN" sz="1200">
                <a:solidFill>
                  <a:schemeClr val="tx1"/>
                </a:solidFill>
                <a:sym typeface="+mn-ea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2463" y="7964"/>
              <a:ext cx="102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444" y="6628"/>
              <a:ext cx="102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接箭头连接符 41"/>
          <p:cNvCxnSpPr/>
          <p:nvPr/>
        </p:nvCxnSpPr>
        <p:spPr>
          <a:xfrm>
            <a:off x="2019300" y="4060825"/>
            <a:ext cx="671195" cy="1058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6775" y="5777230"/>
            <a:ext cx="8949055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车辆端是通过检测点</a:t>
            </a:r>
            <a:r>
              <a:rPr lang="en-US" altLang="zh-CN" sz="2000">
                <a:solidFill>
                  <a:srgbClr val="FF0000"/>
                </a:solidFill>
              </a:rPr>
              <a:t>3</a:t>
            </a:r>
            <a:r>
              <a:rPr lang="zh-CN" altLang="en-US" sz="2000">
                <a:solidFill>
                  <a:srgbClr val="FF0000"/>
                </a:solidFill>
              </a:rPr>
              <a:t>和</a:t>
            </a:r>
            <a:r>
              <a:rPr lang="en-US" altLang="zh-CN" sz="2000">
                <a:solidFill>
                  <a:srgbClr val="FF0000"/>
                </a:solidFill>
              </a:rPr>
              <a:t>PE</a:t>
            </a:r>
            <a:r>
              <a:rPr lang="zh-CN" altLang="en-US" sz="2000">
                <a:solidFill>
                  <a:srgbClr val="FF0000"/>
                </a:solidFill>
              </a:rPr>
              <a:t>之间的阻值来确定当前充电装置（电缆）的额定</a:t>
            </a:r>
            <a:r>
              <a:rPr lang="zh-CN" altLang="en-US" sz="2000">
                <a:solidFill>
                  <a:srgbClr val="FF0000"/>
                </a:solidFill>
              </a:rPr>
              <a:t>容量</a:t>
            </a:r>
            <a:endParaRPr lang="zh-CN" altLang="en-US" sz="200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55200" t="41534" r="3761" b="24960"/>
          <a:stretch>
            <a:fillRect/>
          </a:stretch>
        </p:blipFill>
        <p:spPr>
          <a:xfrm>
            <a:off x="6805930" y="2143760"/>
            <a:ext cx="3748405" cy="25317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63190" y="1920240"/>
            <a:ext cx="1356360" cy="3385820"/>
            <a:chOff x="4196" y="2037"/>
            <a:chExt cx="2136" cy="5332"/>
          </a:xfrm>
        </p:grpSpPr>
        <p:grpSp>
          <p:nvGrpSpPr>
            <p:cNvPr id="20" name="组合 19"/>
            <p:cNvGrpSpPr/>
            <p:nvPr/>
          </p:nvGrpSpPr>
          <p:grpSpPr>
            <a:xfrm>
              <a:off x="4196" y="2037"/>
              <a:ext cx="2136" cy="4752"/>
              <a:chOff x="16260" y="2485"/>
              <a:chExt cx="2136" cy="4752"/>
            </a:xfrm>
          </p:grpSpPr>
          <p:pic>
            <p:nvPicPr>
              <p:cNvPr id="22" name="图片 21" descr="图片1"/>
              <p:cNvPicPr>
                <a:picLocks noChangeAspect="1"/>
              </p:cNvPicPr>
              <p:nvPr/>
            </p:nvPicPr>
            <p:blipFill>
              <a:blip r:embed="rId3"/>
              <a:srcRect l="50810" r="33834"/>
              <a:stretch>
                <a:fillRect/>
              </a:stretch>
            </p:blipFill>
            <p:spPr>
              <a:xfrm>
                <a:off x="16260" y="2485"/>
                <a:ext cx="2136" cy="4752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>
              <a:xfrm rot="5400000">
                <a:off x="16332" y="4755"/>
                <a:ext cx="389" cy="1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23" name="肘形连接符 22"/>
              <p:cNvCxnSpPr/>
              <p:nvPr/>
            </p:nvCxnSpPr>
            <p:spPr>
              <a:xfrm rot="16200000">
                <a:off x="16486" y="4483"/>
                <a:ext cx="362" cy="305"/>
              </a:xfrm>
              <a:prstGeom prst="bentConnector3">
                <a:avLst>
                  <a:gd name="adj1" fmla="val 96823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肘形连接符 23"/>
              <p:cNvCxnSpPr>
                <a:stCxn id="35" idx="3"/>
              </p:cNvCxnSpPr>
              <p:nvPr/>
            </p:nvCxnSpPr>
            <p:spPr>
              <a:xfrm rot="5400000" flipV="1">
                <a:off x="16593" y="4957"/>
                <a:ext cx="174" cy="309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/>
            <p:cNvSpPr txBox="1"/>
            <p:nvPr/>
          </p:nvSpPr>
          <p:spPr>
            <a:xfrm>
              <a:off x="4580" y="6789"/>
              <a:ext cx="13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solidFill>
                    <a:schemeClr val="tx1"/>
                  </a:solidFill>
                  <a:sym typeface="+mn-ea"/>
                </a:rPr>
                <a:t>新国标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644390" y="1920240"/>
            <a:ext cx="1224280" cy="3385820"/>
            <a:chOff x="7316" y="2037"/>
            <a:chExt cx="1928" cy="5332"/>
          </a:xfrm>
        </p:grpSpPr>
        <p:pic>
          <p:nvPicPr>
            <p:cNvPr id="28" name="图片 27" descr="图片1"/>
            <p:cNvPicPr>
              <a:picLocks noChangeAspect="1"/>
            </p:cNvPicPr>
            <p:nvPr/>
          </p:nvPicPr>
          <p:blipFill>
            <a:blip r:embed="rId3"/>
            <a:srcRect l="50810" r="33834"/>
            <a:stretch>
              <a:fillRect/>
            </a:stretch>
          </p:blipFill>
          <p:spPr>
            <a:xfrm>
              <a:off x="7316" y="2037"/>
              <a:ext cx="1928" cy="4752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596" y="6789"/>
              <a:ext cx="13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solidFill>
                    <a:schemeClr val="tx1"/>
                  </a:solidFill>
                  <a:sym typeface="+mn-ea"/>
                </a:rPr>
                <a:t>老国标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</p:grpSp>
      <p:cxnSp>
        <p:nvCxnSpPr>
          <p:cNvPr id="30" name="直接箭头连接符 29"/>
          <p:cNvCxnSpPr/>
          <p:nvPr/>
        </p:nvCxnSpPr>
        <p:spPr>
          <a:xfrm flipV="1">
            <a:off x="5187315" y="3401060"/>
            <a:ext cx="1618615" cy="4387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84275" y="1725930"/>
            <a:ext cx="10570845" cy="3993515"/>
            <a:chOff x="1433" y="2255"/>
            <a:chExt cx="16647" cy="6289"/>
          </a:xfrm>
        </p:grpSpPr>
        <p:sp>
          <p:nvSpPr>
            <p:cNvPr id="46" name="圆角矩形 45"/>
            <p:cNvSpPr/>
            <p:nvPr/>
          </p:nvSpPr>
          <p:spPr>
            <a:xfrm>
              <a:off x="1433" y="2730"/>
              <a:ext cx="5159" cy="58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7240" y="2733"/>
              <a:ext cx="2215" cy="58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830" y="2731"/>
              <a:ext cx="5159" cy="58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0028" y="2731"/>
              <a:ext cx="2215" cy="58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3988" y="3425"/>
              <a:ext cx="11397" cy="0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988" y="3836"/>
              <a:ext cx="11397" cy="0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2263" y="4552"/>
              <a:ext cx="15170" cy="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999" y="7648"/>
              <a:ext cx="11912" cy="3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32" idx="2"/>
              <a:endCxn id="32" idx="0"/>
            </p:cNvCxnSpPr>
            <p:nvPr/>
          </p:nvCxnSpPr>
          <p:spPr>
            <a:xfrm flipV="1">
              <a:off x="8348" y="2733"/>
              <a:ext cx="0" cy="581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7190" y="2827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供电</a:t>
              </a:r>
              <a:r>
                <a:rPr lang="zh-CN" altLang="en-US" sz="1200"/>
                <a:t>插座</a:t>
              </a:r>
              <a:endParaRPr lang="zh-CN" altLang="en-US" sz="120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267" y="2827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供电</a:t>
              </a:r>
              <a:r>
                <a:rPr lang="zh-CN" altLang="en-US" sz="1200"/>
                <a:t>插头</a:t>
              </a:r>
              <a:endParaRPr lang="zh-CN" altLang="en-US" sz="120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716" y="2257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供电接口</a:t>
              </a:r>
              <a:endParaRPr lang="zh-CN" altLang="en-US" sz="1200"/>
            </a:p>
          </p:txBody>
        </p:sp>
        <p:sp>
          <p:nvSpPr>
            <p:cNvPr id="44" name="椭圆 43"/>
            <p:cNvSpPr/>
            <p:nvPr/>
          </p:nvSpPr>
          <p:spPr>
            <a:xfrm>
              <a:off x="8231" y="3319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1</a:t>
              </a:r>
              <a:endParaRPr lang="en-US" altLang="zh-CN" sz="1200"/>
            </a:p>
          </p:txBody>
        </p:sp>
        <p:sp>
          <p:nvSpPr>
            <p:cNvPr id="45" name="椭圆 44"/>
            <p:cNvSpPr/>
            <p:nvPr/>
          </p:nvSpPr>
          <p:spPr>
            <a:xfrm>
              <a:off x="8232" y="3722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2</a:t>
              </a:r>
              <a:endParaRPr lang="en-US" altLang="zh-CN" sz="1200"/>
            </a:p>
          </p:txBody>
        </p:sp>
        <p:sp>
          <p:nvSpPr>
            <p:cNvPr id="47" name="椭圆 46"/>
            <p:cNvSpPr/>
            <p:nvPr/>
          </p:nvSpPr>
          <p:spPr>
            <a:xfrm>
              <a:off x="8223" y="4441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3</a:t>
              </a:r>
              <a:endParaRPr lang="en-US" altLang="zh-CN" sz="1200"/>
            </a:p>
          </p:txBody>
        </p:sp>
        <p:sp>
          <p:nvSpPr>
            <p:cNvPr id="48" name="椭圆 47"/>
            <p:cNvSpPr/>
            <p:nvPr/>
          </p:nvSpPr>
          <p:spPr>
            <a:xfrm>
              <a:off x="8232" y="7529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5</a:t>
              </a:r>
              <a:endParaRPr lang="en-US" altLang="zh-CN" sz="120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348" y="6448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CC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348" y="7216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CP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348" y="4514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PE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348" y="3778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N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363" y="3337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L</a:t>
              </a:r>
              <a:endParaRPr lang="en-US" altLang="zh-CN" sz="1200">
                <a:sym typeface="+mn-ea"/>
              </a:endParaRPr>
            </a:p>
          </p:txBody>
        </p:sp>
        <p:cxnSp>
          <p:nvCxnSpPr>
            <p:cNvPr id="54" name="肘形连接符 53"/>
            <p:cNvCxnSpPr/>
            <p:nvPr/>
          </p:nvCxnSpPr>
          <p:spPr>
            <a:xfrm flipV="1">
              <a:off x="10568" y="6336"/>
              <a:ext cx="3684" cy="560"/>
            </a:xfrm>
            <a:prstGeom prst="bentConnector3">
              <a:avLst>
                <a:gd name="adj1" fmla="val 100027"/>
              </a:avLst>
            </a:prstGeom>
            <a:ln w="190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10575" y="5635"/>
              <a:ext cx="3" cy="1245"/>
            </a:xfrm>
            <a:prstGeom prst="line">
              <a:avLst/>
            </a:prstGeom>
            <a:ln w="1905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10417" y="5227"/>
              <a:ext cx="151" cy="4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10417" y="5636"/>
              <a:ext cx="102" cy="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10578" y="4557"/>
              <a:ext cx="0" cy="656"/>
            </a:xfrm>
            <a:prstGeom prst="line">
              <a:avLst/>
            </a:prstGeom>
            <a:ln w="1905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 rot="5400000">
              <a:off x="10292" y="6145"/>
              <a:ext cx="604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60" name="直接连接符 59"/>
            <p:cNvCxnSpPr>
              <a:stCxn id="40" idx="2"/>
              <a:endCxn id="40" idx="0"/>
            </p:cNvCxnSpPr>
            <p:nvPr/>
          </p:nvCxnSpPr>
          <p:spPr>
            <a:xfrm flipV="1">
              <a:off x="11136" y="2731"/>
              <a:ext cx="0" cy="581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9978" y="2825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车辆插头</a:t>
              </a:r>
              <a:endParaRPr lang="zh-CN" altLang="en-US" sz="1200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055" y="2825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车辆插</a:t>
              </a:r>
              <a:r>
                <a:rPr lang="zh-CN" altLang="en-US" sz="1200"/>
                <a:t>座</a:t>
              </a:r>
              <a:endParaRPr lang="zh-CN" altLang="en-US" sz="120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0504" y="2255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车辆</a:t>
              </a:r>
              <a:r>
                <a:rPr lang="zh-CN" altLang="en-US" sz="1200"/>
                <a:t>接口</a:t>
              </a:r>
              <a:endParaRPr lang="zh-CN" altLang="en-US" sz="1200"/>
            </a:p>
          </p:txBody>
        </p:sp>
        <p:sp>
          <p:nvSpPr>
            <p:cNvPr id="64" name="椭圆 63"/>
            <p:cNvSpPr/>
            <p:nvPr/>
          </p:nvSpPr>
          <p:spPr>
            <a:xfrm>
              <a:off x="11019" y="3317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1</a:t>
              </a:r>
              <a:endParaRPr lang="en-US" altLang="zh-CN" sz="1200"/>
            </a:p>
          </p:txBody>
        </p:sp>
        <p:sp>
          <p:nvSpPr>
            <p:cNvPr id="65" name="椭圆 64"/>
            <p:cNvSpPr/>
            <p:nvPr/>
          </p:nvSpPr>
          <p:spPr>
            <a:xfrm>
              <a:off x="11020" y="3720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2</a:t>
              </a:r>
              <a:endParaRPr lang="en-US" altLang="zh-CN" sz="1200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011" y="4439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3</a:t>
              </a:r>
              <a:endParaRPr lang="en-US" altLang="zh-CN" sz="1200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020" y="6794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4</a:t>
              </a:r>
              <a:endParaRPr lang="en-US" altLang="zh-CN" sz="1200"/>
            </a:p>
          </p:txBody>
        </p:sp>
        <p:sp>
          <p:nvSpPr>
            <p:cNvPr id="68" name="椭圆 67"/>
            <p:cNvSpPr/>
            <p:nvPr/>
          </p:nvSpPr>
          <p:spPr>
            <a:xfrm>
              <a:off x="11020" y="7527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5</a:t>
              </a:r>
              <a:endParaRPr lang="en-US" altLang="zh-CN" sz="1200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1136" y="6446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CC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1136" y="7214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CP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1136" y="4512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PE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11136" y="3776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N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1151" y="3335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L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10568" y="6041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RC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0531" y="5032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S3</a:t>
              </a:r>
              <a:endParaRPr lang="en-US" altLang="zh-CN" sz="1200">
                <a:sym typeface="+mn-ea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15911" y="3896"/>
              <a:ext cx="0" cy="656"/>
            </a:xfrm>
            <a:prstGeom prst="line">
              <a:avLst/>
            </a:prstGeom>
            <a:ln w="190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2871" y="3425"/>
              <a:ext cx="665" cy="15"/>
            </a:xfrm>
            <a:prstGeom prst="line">
              <a:avLst/>
            </a:prstGeom>
            <a:ln w="19050"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2871" y="3836"/>
              <a:ext cx="665" cy="15"/>
            </a:xfrm>
            <a:prstGeom prst="line">
              <a:avLst/>
            </a:prstGeom>
            <a:ln w="19050"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3521" y="3214"/>
              <a:ext cx="483" cy="2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3505" y="3625"/>
              <a:ext cx="483" cy="2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立方体 78"/>
            <p:cNvSpPr/>
            <p:nvPr/>
          </p:nvSpPr>
          <p:spPr>
            <a:xfrm rot="5400000">
              <a:off x="14589" y="2262"/>
              <a:ext cx="877" cy="2746"/>
            </a:xfrm>
            <a:prstGeom prst="cube">
              <a:avLst>
                <a:gd name="adj" fmla="val 18814"/>
              </a:avLst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0" name="直接连接符 79"/>
            <p:cNvCxnSpPr/>
            <p:nvPr/>
          </p:nvCxnSpPr>
          <p:spPr>
            <a:xfrm flipV="1">
              <a:off x="17418" y="4557"/>
              <a:ext cx="15" cy="51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组合 80"/>
            <p:cNvGrpSpPr/>
            <p:nvPr/>
          </p:nvGrpSpPr>
          <p:grpSpPr>
            <a:xfrm rot="0">
              <a:off x="17287" y="5062"/>
              <a:ext cx="279" cy="193"/>
              <a:chOff x="17501" y="3889"/>
              <a:chExt cx="279" cy="193"/>
            </a:xfrm>
          </p:grpSpPr>
          <p:cxnSp>
            <p:nvCxnSpPr>
              <p:cNvPr id="82" name="直接连接符 81"/>
              <p:cNvCxnSpPr/>
              <p:nvPr/>
            </p:nvCxnSpPr>
            <p:spPr>
              <a:xfrm flipH="1">
                <a:off x="17561" y="3980"/>
                <a:ext cx="158" cy="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17591" y="4070"/>
                <a:ext cx="98" cy="1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H="1">
                <a:off x="17501" y="3889"/>
                <a:ext cx="279" cy="1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直接连接符 84"/>
            <p:cNvCxnSpPr/>
            <p:nvPr/>
          </p:nvCxnSpPr>
          <p:spPr>
            <a:xfrm flipV="1">
              <a:off x="2286" y="4572"/>
              <a:ext cx="15" cy="51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组合 87"/>
            <p:cNvGrpSpPr/>
            <p:nvPr/>
          </p:nvGrpSpPr>
          <p:grpSpPr>
            <a:xfrm rot="0">
              <a:off x="2155" y="5077"/>
              <a:ext cx="279" cy="193"/>
              <a:chOff x="17501" y="3889"/>
              <a:chExt cx="279" cy="193"/>
            </a:xfrm>
          </p:grpSpPr>
          <p:cxnSp>
            <p:nvCxnSpPr>
              <p:cNvPr id="175" name="直接连接符 174"/>
              <p:cNvCxnSpPr/>
              <p:nvPr/>
            </p:nvCxnSpPr>
            <p:spPr>
              <a:xfrm flipH="1">
                <a:off x="17561" y="3980"/>
                <a:ext cx="158" cy="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/>
            </p:nvCxnSpPr>
            <p:spPr>
              <a:xfrm flipH="1">
                <a:off x="17591" y="4070"/>
                <a:ext cx="98" cy="1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/>
            </p:nvCxnSpPr>
            <p:spPr>
              <a:xfrm flipH="1">
                <a:off x="17501" y="3889"/>
                <a:ext cx="279" cy="1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8" name="直接连接符 177"/>
            <p:cNvCxnSpPr/>
            <p:nvPr/>
          </p:nvCxnSpPr>
          <p:spPr>
            <a:xfrm flipH="1" flipV="1">
              <a:off x="15904" y="4557"/>
              <a:ext cx="4" cy="1226"/>
            </a:xfrm>
            <a:prstGeom prst="line">
              <a:avLst/>
            </a:prstGeom>
            <a:ln w="1905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立方体 178"/>
            <p:cNvSpPr/>
            <p:nvPr/>
          </p:nvSpPr>
          <p:spPr>
            <a:xfrm rot="5400000">
              <a:off x="13776" y="5311"/>
              <a:ext cx="1179" cy="845"/>
            </a:xfrm>
            <a:prstGeom prst="cube">
              <a:avLst>
                <a:gd name="adj" fmla="val 18814"/>
              </a:avLst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80" name="直接连接符 179"/>
            <p:cNvCxnSpPr/>
            <p:nvPr/>
          </p:nvCxnSpPr>
          <p:spPr>
            <a:xfrm>
              <a:off x="15923" y="5801"/>
              <a:ext cx="196" cy="3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 flipH="1" flipV="1">
              <a:off x="15907" y="6167"/>
              <a:ext cx="1" cy="1503"/>
            </a:xfrm>
            <a:prstGeom prst="line">
              <a:avLst/>
            </a:prstGeom>
            <a:ln w="1905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 flipH="1">
              <a:off x="3455" y="7657"/>
              <a:ext cx="544" cy="1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 flipH="1">
              <a:off x="2821" y="7853"/>
              <a:ext cx="634" cy="0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 flipH="1">
              <a:off x="2821" y="7404"/>
              <a:ext cx="634" cy="0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立方体 184"/>
            <p:cNvSpPr/>
            <p:nvPr/>
          </p:nvSpPr>
          <p:spPr>
            <a:xfrm rot="5400000">
              <a:off x="1621" y="7001"/>
              <a:ext cx="1691" cy="769"/>
            </a:xfrm>
            <a:prstGeom prst="cube">
              <a:avLst>
                <a:gd name="adj" fmla="val 18814"/>
              </a:avLst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86" name="肘形连接符 185"/>
            <p:cNvCxnSpPr/>
            <p:nvPr/>
          </p:nvCxnSpPr>
          <p:spPr>
            <a:xfrm>
              <a:off x="2851" y="7122"/>
              <a:ext cx="2883" cy="530"/>
            </a:xfrm>
            <a:prstGeom prst="bentConnector3">
              <a:avLst>
                <a:gd name="adj1" fmla="val 100312"/>
              </a:avLst>
            </a:prstGeom>
            <a:ln w="1905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矩形 186"/>
            <p:cNvSpPr/>
            <p:nvPr/>
          </p:nvSpPr>
          <p:spPr>
            <a:xfrm>
              <a:off x="4693" y="7552"/>
              <a:ext cx="604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8" name="矩形 187"/>
            <p:cNvSpPr/>
            <p:nvPr/>
          </p:nvSpPr>
          <p:spPr>
            <a:xfrm rot="5400000">
              <a:off x="15604" y="6632"/>
              <a:ext cx="604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89" name="直接连接符 188"/>
            <p:cNvCxnSpPr/>
            <p:nvPr/>
          </p:nvCxnSpPr>
          <p:spPr>
            <a:xfrm flipH="1" flipV="1">
              <a:off x="15300" y="4572"/>
              <a:ext cx="4" cy="3083"/>
            </a:xfrm>
            <a:prstGeom prst="line">
              <a:avLst/>
            </a:prstGeom>
            <a:ln w="1905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矩形 189"/>
            <p:cNvSpPr/>
            <p:nvPr/>
          </p:nvSpPr>
          <p:spPr>
            <a:xfrm rot="5400000">
              <a:off x="15013" y="5943"/>
              <a:ext cx="604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/>
            <p:nvPr/>
          </p:nvCxnSpPr>
          <p:spPr>
            <a:xfrm flipV="1">
              <a:off x="14595" y="6323"/>
              <a:ext cx="0" cy="1332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等腰三角形 191"/>
            <p:cNvSpPr/>
            <p:nvPr/>
          </p:nvSpPr>
          <p:spPr>
            <a:xfrm rot="5400000">
              <a:off x="13491" y="7468"/>
              <a:ext cx="353" cy="355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93" name="直接连接符 192"/>
            <p:cNvCxnSpPr/>
            <p:nvPr/>
          </p:nvCxnSpPr>
          <p:spPr>
            <a:xfrm flipH="1" flipV="1">
              <a:off x="13834" y="7483"/>
              <a:ext cx="10" cy="31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立方体 193"/>
            <p:cNvSpPr/>
            <p:nvPr/>
          </p:nvSpPr>
          <p:spPr>
            <a:xfrm rot="5400000">
              <a:off x="3633" y="5085"/>
              <a:ext cx="1009" cy="769"/>
            </a:xfrm>
            <a:prstGeom prst="cube">
              <a:avLst>
                <a:gd name="adj" fmla="val 18814"/>
              </a:avLst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5" name="文本框 194"/>
            <p:cNvSpPr txBox="1"/>
            <p:nvPr/>
          </p:nvSpPr>
          <p:spPr>
            <a:xfrm>
              <a:off x="14922" y="2255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电动</a:t>
              </a:r>
              <a:r>
                <a:rPr lang="zh-CN" altLang="en-US" sz="1200"/>
                <a:t>汽车</a:t>
              </a:r>
              <a:endParaRPr lang="zh-CN" altLang="en-US" sz="1200"/>
            </a:p>
          </p:txBody>
        </p:sp>
        <p:sp>
          <p:nvSpPr>
            <p:cNvPr id="196" name="文本框 195"/>
            <p:cNvSpPr txBox="1"/>
            <p:nvPr/>
          </p:nvSpPr>
          <p:spPr>
            <a:xfrm>
              <a:off x="3542" y="2255"/>
              <a:ext cx="148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外部充电</a:t>
              </a:r>
              <a:r>
                <a:rPr lang="zh-CN" altLang="en-US" sz="1200"/>
                <a:t>器</a:t>
              </a:r>
              <a:endParaRPr lang="zh-CN" altLang="en-US" sz="1200"/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14269" y="3342"/>
              <a:ext cx="163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/>
                <a:t>车载</a:t>
              </a:r>
              <a:r>
                <a:rPr lang="zh-CN" altLang="en-US" sz="1200"/>
                <a:t>充电器</a:t>
              </a:r>
              <a:endParaRPr lang="zh-CN" altLang="en-US" sz="1200"/>
            </a:p>
          </p:txBody>
        </p:sp>
        <p:sp>
          <p:nvSpPr>
            <p:cNvPr id="198" name="文本框 197"/>
            <p:cNvSpPr txBox="1"/>
            <p:nvPr/>
          </p:nvSpPr>
          <p:spPr>
            <a:xfrm>
              <a:off x="13913" y="5153"/>
              <a:ext cx="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/>
                <a:t>车辆控制</a:t>
              </a:r>
              <a:r>
                <a:rPr lang="zh-CN" altLang="en-US" sz="1200"/>
                <a:t>装置</a:t>
              </a:r>
              <a:endParaRPr lang="zh-CN" altLang="en-US" sz="1200"/>
            </a:p>
          </p:txBody>
        </p:sp>
        <p:sp>
          <p:nvSpPr>
            <p:cNvPr id="199" name="文本框 198"/>
            <p:cNvSpPr txBox="1"/>
            <p:nvPr/>
          </p:nvSpPr>
          <p:spPr>
            <a:xfrm>
              <a:off x="16832" y="5298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车身</a:t>
              </a:r>
              <a:r>
                <a:rPr lang="zh-CN" altLang="en-US" sz="1200"/>
                <a:t>接地</a:t>
              </a:r>
              <a:endParaRPr lang="zh-CN" altLang="en-US" sz="1200"/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1706" y="5298"/>
              <a:ext cx="12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200"/>
                <a:t>设备</a:t>
              </a:r>
              <a:r>
                <a:rPr lang="zh-CN" altLang="en-US" sz="1200"/>
                <a:t>接地</a:t>
              </a:r>
              <a:endParaRPr lang="zh-CN" altLang="en-US" sz="1200"/>
            </a:p>
          </p:txBody>
        </p:sp>
        <p:sp>
          <p:nvSpPr>
            <p:cNvPr id="201" name="文本框 200"/>
            <p:cNvSpPr txBox="1"/>
            <p:nvPr/>
          </p:nvSpPr>
          <p:spPr>
            <a:xfrm>
              <a:off x="3693" y="4873"/>
              <a:ext cx="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/>
                <a:t>漏电保护</a:t>
              </a:r>
              <a:r>
                <a:rPr lang="zh-CN" altLang="en-US" sz="1200"/>
                <a:t>装置</a:t>
              </a:r>
              <a:endParaRPr lang="zh-CN" altLang="en-US" sz="1200"/>
            </a:p>
          </p:txBody>
        </p:sp>
        <p:sp>
          <p:nvSpPr>
            <p:cNvPr id="202" name="文本框 201"/>
            <p:cNvSpPr txBox="1"/>
            <p:nvPr/>
          </p:nvSpPr>
          <p:spPr>
            <a:xfrm>
              <a:off x="3410" y="2950"/>
              <a:ext cx="53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K</a:t>
              </a:r>
              <a:endParaRPr lang="en-US" altLang="zh-CN" sz="1200"/>
            </a:p>
          </p:txBody>
        </p:sp>
        <p:sp>
          <p:nvSpPr>
            <p:cNvPr id="203" name="文本框 202"/>
            <p:cNvSpPr txBox="1"/>
            <p:nvPr/>
          </p:nvSpPr>
          <p:spPr>
            <a:xfrm>
              <a:off x="3410" y="3384"/>
              <a:ext cx="53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K</a:t>
              </a:r>
              <a:endParaRPr lang="en-US" altLang="zh-CN" sz="1200"/>
            </a:p>
          </p:txBody>
        </p:sp>
        <p:sp>
          <p:nvSpPr>
            <p:cNvPr id="204" name="文本框 203"/>
            <p:cNvSpPr txBox="1"/>
            <p:nvPr/>
          </p:nvSpPr>
          <p:spPr>
            <a:xfrm>
              <a:off x="1884" y="3239"/>
              <a:ext cx="11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/>
                <a:t>220V</a:t>
              </a:r>
              <a:endParaRPr lang="en-US" altLang="zh-CN" sz="1200"/>
            </a:p>
            <a:p>
              <a:pPr algn="ctr"/>
              <a:r>
                <a:rPr lang="zh-CN" altLang="en-US" sz="1200"/>
                <a:t>交流</a:t>
              </a:r>
              <a:r>
                <a:rPr lang="zh-CN" altLang="en-US" sz="1200"/>
                <a:t>电</a:t>
              </a:r>
              <a:endParaRPr lang="zh-CN" altLang="en-US" sz="1200"/>
            </a:p>
          </p:txBody>
        </p:sp>
        <p:sp>
          <p:nvSpPr>
            <p:cNvPr id="205" name="文本框 204"/>
            <p:cNvSpPr txBox="1"/>
            <p:nvPr/>
          </p:nvSpPr>
          <p:spPr>
            <a:xfrm>
              <a:off x="2871" y="7025"/>
              <a:ext cx="93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+12V</a:t>
              </a:r>
              <a:endParaRPr lang="en-US" altLang="zh-CN" sz="1200"/>
            </a:p>
          </p:txBody>
        </p:sp>
        <p:sp>
          <p:nvSpPr>
            <p:cNvPr id="206" name="文本框 205"/>
            <p:cNvSpPr txBox="1"/>
            <p:nvPr/>
          </p:nvSpPr>
          <p:spPr>
            <a:xfrm>
              <a:off x="2871" y="7459"/>
              <a:ext cx="93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PWM</a:t>
              </a:r>
              <a:endParaRPr lang="en-US" altLang="zh-CN" sz="1200"/>
            </a:p>
          </p:txBody>
        </p:sp>
        <p:sp>
          <p:nvSpPr>
            <p:cNvPr id="207" name="文本框 206"/>
            <p:cNvSpPr txBox="1"/>
            <p:nvPr/>
          </p:nvSpPr>
          <p:spPr>
            <a:xfrm>
              <a:off x="3798" y="7236"/>
              <a:ext cx="76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S1</a:t>
              </a:r>
              <a:endParaRPr lang="en-US" altLang="zh-CN" sz="1200"/>
            </a:p>
          </p:txBody>
        </p:sp>
        <p:sp>
          <p:nvSpPr>
            <p:cNvPr id="208" name="文本框 207"/>
            <p:cNvSpPr txBox="1"/>
            <p:nvPr/>
          </p:nvSpPr>
          <p:spPr>
            <a:xfrm>
              <a:off x="4693" y="7187"/>
              <a:ext cx="76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R1</a:t>
              </a:r>
              <a:endParaRPr lang="en-US" altLang="zh-CN" sz="1200"/>
            </a:p>
          </p:txBody>
        </p:sp>
        <p:sp>
          <p:nvSpPr>
            <p:cNvPr id="209" name="文本框 208"/>
            <p:cNvSpPr txBox="1"/>
            <p:nvPr/>
          </p:nvSpPr>
          <p:spPr>
            <a:xfrm>
              <a:off x="5297" y="7636"/>
              <a:ext cx="12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/>
                <a:t>检测点</a:t>
              </a:r>
              <a:r>
                <a:rPr lang="en-US" altLang="zh-CN" sz="1000"/>
                <a:t>1</a:t>
              </a:r>
              <a:endParaRPr lang="en-US" altLang="zh-CN" sz="1000"/>
            </a:p>
          </p:txBody>
        </p:sp>
        <p:sp>
          <p:nvSpPr>
            <p:cNvPr id="210" name="文本框 209"/>
            <p:cNvSpPr txBox="1"/>
            <p:nvPr/>
          </p:nvSpPr>
          <p:spPr>
            <a:xfrm>
              <a:off x="14083" y="7636"/>
              <a:ext cx="12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/>
                <a:t>检测点</a:t>
              </a:r>
              <a:r>
                <a:rPr lang="en-US" altLang="zh-CN" sz="1000"/>
                <a:t>2</a:t>
              </a:r>
              <a:endParaRPr lang="en-US" altLang="zh-CN" sz="1000"/>
            </a:p>
          </p:txBody>
        </p:sp>
        <p:sp>
          <p:nvSpPr>
            <p:cNvPr id="211" name="文本框 210"/>
            <p:cNvSpPr txBox="1"/>
            <p:nvPr/>
          </p:nvSpPr>
          <p:spPr>
            <a:xfrm>
              <a:off x="12936" y="6873"/>
              <a:ext cx="12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/>
                <a:t>检测点</a:t>
              </a:r>
              <a:r>
                <a:rPr lang="en-US" altLang="zh-CN" sz="1000"/>
                <a:t>3</a:t>
              </a:r>
              <a:endParaRPr lang="en-US" altLang="zh-CN" sz="1000"/>
            </a:p>
          </p:txBody>
        </p:sp>
        <p:sp>
          <p:nvSpPr>
            <p:cNvPr id="212" name="文本框 211"/>
            <p:cNvSpPr txBox="1"/>
            <p:nvPr/>
          </p:nvSpPr>
          <p:spPr>
            <a:xfrm>
              <a:off x="15911" y="6506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R2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213" name="文本框 212"/>
            <p:cNvSpPr txBox="1"/>
            <p:nvPr/>
          </p:nvSpPr>
          <p:spPr>
            <a:xfrm>
              <a:off x="15340" y="5817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R3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214" name="文本框 213"/>
            <p:cNvSpPr txBox="1"/>
            <p:nvPr/>
          </p:nvSpPr>
          <p:spPr>
            <a:xfrm>
              <a:off x="15846" y="5540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S2</a:t>
              </a:r>
              <a:endParaRPr lang="en-US" altLang="zh-CN" sz="1200">
                <a:sym typeface="+mn-ea"/>
              </a:endParaRPr>
            </a:p>
          </p:txBody>
        </p:sp>
        <p:cxnSp>
          <p:nvCxnSpPr>
            <p:cNvPr id="215" name="肘形连接符 214"/>
            <p:cNvCxnSpPr/>
            <p:nvPr/>
          </p:nvCxnSpPr>
          <p:spPr>
            <a:xfrm flipV="1">
              <a:off x="2851" y="4557"/>
              <a:ext cx="6129" cy="2339"/>
            </a:xfrm>
            <a:prstGeom prst="bentConnector3">
              <a:avLst>
                <a:gd name="adj1" fmla="val 99755"/>
              </a:avLst>
            </a:prstGeom>
            <a:ln w="1905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椭圆 215"/>
            <p:cNvSpPr/>
            <p:nvPr/>
          </p:nvSpPr>
          <p:spPr>
            <a:xfrm>
              <a:off x="8232" y="6796"/>
              <a:ext cx="233" cy="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/>
                <a:t>4</a:t>
              </a:r>
              <a:endParaRPr lang="en-US" altLang="zh-CN" sz="1200"/>
            </a:p>
          </p:txBody>
        </p:sp>
        <p:sp>
          <p:nvSpPr>
            <p:cNvPr id="218" name="文本框 217"/>
            <p:cNvSpPr txBox="1"/>
            <p:nvPr/>
          </p:nvSpPr>
          <p:spPr>
            <a:xfrm>
              <a:off x="2009" y="6786"/>
              <a:ext cx="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/>
                <a:t>供电</a:t>
              </a:r>
              <a:r>
                <a:rPr lang="zh-CN" altLang="en-US" sz="1200"/>
                <a:t>控制装置</a:t>
              </a:r>
              <a:endParaRPr lang="zh-CN" altLang="en-US" sz="1200"/>
            </a:p>
          </p:txBody>
        </p:sp>
        <p:sp>
          <p:nvSpPr>
            <p:cNvPr id="219" name="文本框 218"/>
            <p:cNvSpPr txBox="1"/>
            <p:nvPr/>
          </p:nvSpPr>
          <p:spPr>
            <a:xfrm>
              <a:off x="13490" y="7700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D1</a:t>
              </a:r>
              <a:endParaRPr lang="en-US" altLang="zh-CN" sz="1200">
                <a:sym typeface="+mn-ea"/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6718935" y="3382010"/>
            <a:ext cx="268605" cy="614680"/>
            <a:chOff x="9879" y="4848"/>
            <a:chExt cx="423" cy="968"/>
          </a:xfrm>
        </p:grpSpPr>
        <p:cxnSp>
          <p:nvCxnSpPr>
            <p:cNvPr id="221" name="肘形连接符 220"/>
            <p:cNvCxnSpPr/>
            <p:nvPr/>
          </p:nvCxnSpPr>
          <p:spPr>
            <a:xfrm rot="10800000" flipV="1">
              <a:off x="9954" y="4848"/>
              <a:ext cx="348" cy="278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肘形连接符 221"/>
            <p:cNvCxnSpPr>
              <a:stCxn id="223" idx="3"/>
            </p:cNvCxnSpPr>
            <p:nvPr/>
          </p:nvCxnSpPr>
          <p:spPr>
            <a:xfrm rot="5400000" flipV="1">
              <a:off x="10047" y="5562"/>
              <a:ext cx="177" cy="333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矩形 222"/>
            <p:cNvSpPr/>
            <p:nvPr/>
          </p:nvSpPr>
          <p:spPr>
            <a:xfrm rot="5400000">
              <a:off x="9667" y="5247"/>
              <a:ext cx="604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224" name="直接连接符 223"/>
          <p:cNvCxnSpPr/>
          <p:nvPr/>
        </p:nvCxnSpPr>
        <p:spPr>
          <a:xfrm flipH="1" flipV="1">
            <a:off x="8781415" y="4076065"/>
            <a:ext cx="4445" cy="604520"/>
          </a:xfrm>
          <a:prstGeom prst="line">
            <a:avLst/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文本框 224"/>
          <p:cNvSpPr txBox="1"/>
          <p:nvPr/>
        </p:nvSpPr>
        <p:spPr>
          <a:xfrm>
            <a:off x="8580755" y="3829685"/>
            <a:ext cx="4432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>
                <a:sym typeface="+mn-ea"/>
              </a:rPr>
              <a:t>12V</a:t>
            </a:r>
            <a:endParaRPr lang="en-US" altLang="zh-CN" sz="1200">
              <a:sym typeface="+mn-ea"/>
            </a:endParaRPr>
          </a:p>
        </p:txBody>
      </p:sp>
      <p:sp>
        <p:nvSpPr>
          <p:cNvPr id="226" name="矩形 225"/>
          <p:cNvSpPr/>
          <p:nvPr/>
        </p:nvSpPr>
        <p:spPr>
          <a:xfrm rot="5400000">
            <a:off x="8620760" y="4304665"/>
            <a:ext cx="323850" cy="114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7" name="椭圆 226"/>
          <p:cNvSpPr/>
          <p:nvPr/>
        </p:nvSpPr>
        <p:spPr>
          <a:xfrm>
            <a:off x="3693795" y="4976495"/>
            <a:ext cx="500380" cy="48069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8" name="椭圆 227"/>
          <p:cNvSpPr/>
          <p:nvPr/>
        </p:nvSpPr>
        <p:spPr>
          <a:xfrm>
            <a:off x="9293225" y="4995545"/>
            <a:ext cx="500380" cy="48069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9" name="椭圆 228"/>
          <p:cNvSpPr/>
          <p:nvPr/>
        </p:nvSpPr>
        <p:spPr>
          <a:xfrm>
            <a:off x="8542655" y="4505325"/>
            <a:ext cx="500380" cy="48069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 descr="a533b6702cc5ffa2ea699929e4fa16af_wKh2CV0GUKiACJZ1AFHGSsVNp9s37__218829%7C123855__71040844837e821cd479be6422c5917575287149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2794000" y="1725930"/>
            <a:ext cx="7426960" cy="4618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33220" y="126492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/>
              <a:t>交流充电枪结构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3220" y="126492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/>
              <a:t>交流充电枪结构</a:t>
            </a:r>
            <a:endParaRPr lang="zh-CN" altLang="en-US" b="1"/>
          </a:p>
        </p:txBody>
      </p:sp>
      <p:pic>
        <p:nvPicPr>
          <p:cNvPr id="4" name="图片 3" descr="22e8e3571089ebe634d5d95923b849bc_wKh2CV0GUKiACJZ1AFHGSsVNp9s37__195989%7C22840__d2e0012e75667decbd315570a9f4556475287149"/>
          <p:cNvPicPr>
            <a:picLocks noChangeAspect="1"/>
          </p:cNvPicPr>
          <p:nvPr/>
        </p:nvPicPr>
        <p:blipFill>
          <a:blip r:embed="rId2"/>
          <a:srcRect l="5024" t="21008" r="15730" b="24734"/>
          <a:stretch>
            <a:fillRect/>
          </a:stretch>
        </p:blipFill>
        <p:spPr>
          <a:xfrm>
            <a:off x="2282190" y="2291080"/>
            <a:ext cx="7933055" cy="3190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3220" y="126492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/>
              <a:t>交流充电枪结构</a:t>
            </a:r>
            <a:endParaRPr lang="zh-CN" altLang="en-US" b="1"/>
          </a:p>
        </p:txBody>
      </p:sp>
      <p:pic>
        <p:nvPicPr>
          <p:cNvPr id="4" name="图片 3" descr="fd831fb18fd418bf531a88e6c97745c0_wKh2CV0GUKiACJZ1AFHGSsVNp9s37__104172%7C43126__577b95645cac6fe2838075786d1f8b9f75287149"/>
          <p:cNvPicPr>
            <a:picLocks noChangeAspect="1"/>
          </p:cNvPicPr>
          <p:nvPr/>
        </p:nvPicPr>
        <p:blipFill>
          <a:blip r:embed="rId2">
            <a:lum bright="-18000" contrast="36000"/>
          </a:blip>
          <a:srcRect l="399" t="1435" r="599" b="2856"/>
          <a:stretch>
            <a:fillRect/>
          </a:stretch>
        </p:blipFill>
        <p:spPr>
          <a:xfrm>
            <a:off x="1784350" y="1776095"/>
            <a:ext cx="9446895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交流充电系统原理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3220" y="126492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/>
              <a:t>交流充电枪结构</a:t>
            </a:r>
            <a:endParaRPr lang="zh-CN" altLang="en-US" b="1"/>
          </a:p>
        </p:txBody>
      </p:sp>
      <p:pic>
        <p:nvPicPr>
          <p:cNvPr id="6" name="图片 5" descr="bd201c377d7504a664e1b02154d36940_wKh2CV0GUKiACJZ1AFHGSsVNp9s37__147298%7C43527__7dcfa32081f867c63ff4c407cf2cff3a75287149"/>
          <p:cNvPicPr>
            <a:picLocks noChangeAspect="1"/>
          </p:cNvPicPr>
          <p:nvPr/>
        </p:nvPicPr>
        <p:blipFill>
          <a:blip r:embed="rId2"/>
          <a:srcRect l="428" t="1300" r="1376" b="1300"/>
          <a:stretch>
            <a:fillRect/>
          </a:stretch>
        </p:blipFill>
        <p:spPr>
          <a:xfrm>
            <a:off x="1862455" y="1822450"/>
            <a:ext cx="8879840" cy="433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" y="1431018"/>
            <a:ext cx="2838450" cy="36766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3677" y="1364517"/>
            <a:ext cx="6625771" cy="971163"/>
            <a:chOff x="4680857" y="1561721"/>
            <a:chExt cx="6625771" cy="971163"/>
          </a:xfrm>
        </p:grpSpPr>
        <p:sp>
          <p:nvSpPr>
            <p:cNvPr id="4" name="矩形 3"/>
            <p:cNvSpPr/>
            <p:nvPr/>
          </p:nvSpPr>
          <p:spPr>
            <a:xfrm>
              <a:off x="5762171" y="1959599"/>
              <a:ext cx="554445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充电设施标准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680857" y="1561721"/>
              <a:ext cx="805543" cy="971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charset="-122"/>
                  <a:cs typeface="Arial" panose="020B0604020202020204" pitchFamily="34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383677" y="2222650"/>
            <a:ext cx="5772785" cy="1106805"/>
            <a:chOff x="4680857" y="4224831"/>
            <a:chExt cx="5772785" cy="1106805"/>
          </a:xfrm>
        </p:grpSpPr>
        <p:sp>
          <p:nvSpPr>
            <p:cNvPr id="7" name="矩形 6"/>
            <p:cNvSpPr/>
            <p:nvPr/>
          </p:nvSpPr>
          <p:spPr>
            <a:xfrm>
              <a:off x="5762262" y="4664886"/>
              <a:ext cx="4691380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交流充电系统组成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680857" y="4224831"/>
              <a:ext cx="805543" cy="1106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charset="-122"/>
                  <a:cs typeface="Arial" panose="020B0604020202020204" pitchFamily="34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138" y="290907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目录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83677" y="3201185"/>
            <a:ext cx="6625771" cy="1106805"/>
            <a:chOff x="4680857" y="4224831"/>
            <a:chExt cx="6625771" cy="1106805"/>
          </a:xfrm>
        </p:grpSpPr>
        <p:sp>
          <p:nvSpPr>
            <p:cNvPr id="14" name="矩形 13"/>
            <p:cNvSpPr/>
            <p:nvPr/>
          </p:nvSpPr>
          <p:spPr>
            <a:xfrm>
              <a:off x="5762171" y="4655408"/>
              <a:ext cx="554445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交流充电系统原理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80857" y="4224831"/>
              <a:ext cx="805543" cy="1106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charset="-122"/>
                  <a:cs typeface="Arial" panose="020B0604020202020204" pitchFamily="34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83677" y="4114950"/>
            <a:ext cx="6625771" cy="1106805"/>
            <a:chOff x="4680857" y="4224831"/>
            <a:chExt cx="6625771" cy="1106805"/>
          </a:xfrm>
        </p:grpSpPr>
        <p:sp>
          <p:nvSpPr>
            <p:cNvPr id="8" name="矩形 7"/>
            <p:cNvSpPr/>
            <p:nvPr/>
          </p:nvSpPr>
          <p:spPr>
            <a:xfrm>
              <a:off x="5762171" y="4655408"/>
              <a:ext cx="5544457" cy="46037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交流充电系统故障检修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80857" y="4224831"/>
              <a:ext cx="805543" cy="110680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charset="-122"/>
                  <a:cs typeface="Arial" panose="020B0604020202020204" pitchFamily="34" charset="0"/>
                </a:rPr>
                <a:t>04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" y="1431018"/>
            <a:ext cx="2838450" cy="3676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43195" y="2908935"/>
            <a:ext cx="65951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交流充电系统故障检修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87138" y="2909077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第四部分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交流充电系统故障检修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 descr="1"/>
          <p:cNvPicPr>
            <a:picLocks noChangeAspect="1"/>
          </p:cNvPicPr>
          <p:nvPr/>
        </p:nvPicPr>
        <p:blipFill>
          <a:blip r:embed="rId2"/>
          <a:srcRect l="33083" t="18882" r="43754" b="54557"/>
          <a:stretch>
            <a:fillRect/>
          </a:stretch>
        </p:blipFill>
        <p:spPr>
          <a:xfrm>
            <a:off x="8541385" y="2372360"/>
            <a:ext cx="2186940" cy="3098800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10669905" y="3414395"/>
            <a:ext cx="1017270" cy="861060"/>
          </a:xfrm>
          <a:prstGeom prst="wedgeEllipseCallout">
            <a:avLst>
              <a:gd name="adj1" fmla="val -151373"/>
              <a:gd name="adj2" fmla="val 28539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观察充电指示灯是否闪烁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5" name="椭圆形标注 4"/>
          <p:cNvSpPr/>
          <p:nvPr/>
        </p:nvSpPr>
        <p:spPr>
          <a:xfrm>
            <a:off x="10669905" y="2199640"/>
            <a:ext cx="1017270" cy="861060"/>
          </a:xfrm>
          <a:prstGeom prst="wedgeEllipseCallout">
            <a:avLst>
              <a:gd name="adj1" fmla="val -144818"/>
              <a:gd name="adj2" fmla="val 71976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观察电源指示灯是否常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亮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图片 5" descr="1e44b50fb80760d00516570a9884fa4"/>
          <p:cNvPicPr>
            <a:picLocks noChangeAspect="1"/>
          </p:cNvPicPr>
          <p:nvPr/>
        </p:nvPicPr>
        <p:blipFill>
          <a:blip r:embed="rId3"/>
          <a:srcRect t="16295" b="20034"/>
          <a:stretch>
            <a:fillRect/>
          </a:stretch>
        </p:blipFill>
        <p:spPr>
          <a:xfrm>
            <a:off x="8686800" y="2600325"/>
            <a:ext cx="1964690" cy="2642870"/>
          </a:xfrm>
          <a:prstGeom prst="rect">
            <a:avLst/>
          </a:prstGeom>
        </p:spPr>
      </p:pic>
      <p:sp>
        <p:nvSpPr>
          <p:cNvPr id="20" name="椭圆形标注 19"/>
          <p:cNvSpPr/>
          <p:nvPr/>
        </p:nvSpPr>
        <p:spPr>
          <a:xfrm>
            <a:off x="10546080" y="1862455"/>
            <a:ext cx="1265555" cy="1198245"/>
          </a:xfrm>
          <a:prstGeom prst="wedgeEllipseCallout">
            <a:avLst>
              <a:gd name="adj1" fmla="val -150200"/>
              <a:gd name="adj2" fmla="val 138765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CC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信号线未按下开关时正常阻值是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1.5KΩ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左右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56360" y="138366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56360" y="1782445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56360" y="2150745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56360" y="2795905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56360" y="3414395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4" grpId="1" bldLvl="0" animBg="1"/>
      <p:bldP spid="5" grpId="1" bldLvl="0" animBg="1"/>
      <p:bldP spid="20" grpId="0" bldLvl="0" animBg="1"/>
      <p:bldP spid="7" grpId="0"/>
      <p:bldP spid="8" grpId="0"/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交流充电系统故障检修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279525" y="1736725"/>
            <a:ext cx="10397490" cy="3992880"/>
            <a:chOff x="1706" y="2255"/>
            <a:chExt cx="16374" cy="6288"/>
          </a:xfrm>
        </p:grpSpPr>
        <p:sp>
          <p:nvSpPr>
            <p:cNvPr id="4" name="椭圆形标注 3"/>
            <p:cNvSpPr/>
            <p:nvPr/>
          </p:nvSpPr>
          <p:spPr>
            <a:xfrm>
              <a:off x="16197" y="4203"/>
              <a:ext cx="1602" cy="1356"/>
            </a:xfrm>
            <a:prstGeom prst="wedgeEllipseCallout">
              <a:avLst>
                <a:gd name="adj1" fmla="val -151373"/>
                <a:gd name="adj2" fmla="val 28539"/>
              </a:avLst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观察充电指示灯是否闪烁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pic>
          <p:nvPicPr>
            <p:cNvPr id="5" name="图片 4" descr="1e44b50fb80760d00516570a9884fa4"/>
            <p:cNvPicPr>
              <a:picLocks noChangeAspect="1"/>
            </p:cNvPicPr>
            <p:nvPr/>
          </p:nvPicPr>
          <p:blipFill>
            <a:blip r:embed="rId2"/>
            <a:srcRect t="16295" b="20034"/>
            <a:stretch>
              <a:fillRect/>
            </a:stretch>
          </p:blipFill>
          <p:spPr>
            <a:xfrm>
              <a:off x="13074" y="2921"/>
              <a:ext cx="3094" cy="4162"/>
            </a:xfrm>
            <a:prstGeom prst="rect">
              <a:avLst/>
            </a:prstGeom>
          </p:spPr>
        </p:pic>
        <p:grpSp>
          <p:nvGrpSpPr>
            <p:cNvPr id="174" name="组合 173"/>
            <p:cNvGrpSpPr/>
            <p:nvPr/>
          </p:nvGrpSpPr>
          <p:grpSpPr>
            <a:xfrm>
              <a:off x="1706" y="2255"/>
              <a:ext cx="16374" cy="6288"/>
              <a:chOff x="1706" y="2255"/>
              <a:chExt cx="16374" cy="6288"/>
            </a:xfrm>
          </p:grpSpPr>
          <p:grpSp>
            <p:nvGrpSpPr>
              <p:cNvPr id="89" name="组合 88"/>
              <p:cNvGrpSpPr/>
              <p:nvPr/>
            </p:nvGrpSpPr>
            <p:grpSpPr>
              <a:xfrm>
                <a:off x="1706" y="2255"/>
                <a:ext cx="16374" cy="6289"/>
                <a:chOff x="2053" y="712"/>
                <a:chExt cx="16374" cy="6289"/>
              </a:xfrm>
            </p:grpSpPr>
            <p:sp>
              <p:nvSpPr>
                <p:cNvPr id="90" name="圆角矩形 89"/>
                <p:cNvSpPr/>
                <p:nvPr/>
              </p:nvSpPr>
              <p:spPr>
                <a:xfrm>
                  <a:off x="10090" y="1188"/>
                  <a:ext cx="2215" cy="5811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13178" y="1188"/>
                  <a:ext cx="5159" cy="581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2" name="圆角矩形 91"/>
                <p:cNvSpPr/>
                <p:nvPr/>
              </p:nvSpPr>
              <p:spPr>
                <a:xfrm>
                  <a:off x="2053" y="1189"/>
                  <a:ext cx="5159" cy="581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93" name="直接连接符 92"/>
                <p:cNvCxnSpPr/>
                <p:nvPr/>
              </p:nvCxnSpPr>
              <p:spPr>
                <a:xfrm>
                  <a:off x="16258" y="2353"/>
                  <a:ext cx="0" cy="656"/>
                </a:xfrm>
                <a:prstGeom prst="line">
                  <a:avLst/>
                </a:prstGeom>
                <a:ln w="19050"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4335" y="1882"/>
                  <a:ext cx="11397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4335" y="2293"/>
                  <a:ext cx="11397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 flipH="1">
                  <a:off x="3218" y="1882"/>
                  <a:ext cx="665" cy="15"/>
                </a:xfrm>
                <a:prstGeom prst="line">
                  <a:avLst/>
                </a:prstGeom>
                <a:ln w="19050"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flipH="1">
                  <a:off x="3218" y="2293"/>
                  <a:ext cx="665" cy="15"/>
                </a:xfrm>
                <a:prstGeom prst="line">
                  <a:avLst/>
                </a:prstGeom>
                <a:ln w="19050"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 flipH="1">
                  <a:off x="3868" y="1671"/>
                  <a:ext cx="483" cy="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flipH="1">
                  <a:off x="3852" y="2082"/>
                  <a:ext cx="483" cy="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立方体 99"/>
                <p:cNvSpPr/>
                <p:nvPr/>
              </p:nvSpPr>
              <p:spPr>
                <a:xfrm rot="5400000">
                  <a:off x="14936" y="719"/>
                  <a:ext cx="877" cy="2746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2610" y="3009"/>
                  <a:ext cx="15170" cy="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17765" y="3014"/>
                  <a:ext cx="15" cy="51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3" name="组合 102"/>
                <p:cNvGrpSpPr/>
                <p:nvPr/>
              </p:nvGrpSpPr>
              <p:grpSpPr>
                <a:xfrm>
                  <a:off x="17634" y="3519"/>
                  <a:ext cx="279" cy="193"/>
                  <a:chOff x="17501" y="3889"/>
                  <a:chExt cx="279" cy="193"/>
                </a:xfrm>
              </p:grpSpPr>
              <p:cxnSp>
                <p:nvCxnSpPr>
                  <p:cNvPr id="104" name="直接连接符 103"/>
                  <p:cNvCxnSpPr/>
                  <p:nvPr/>
                </p:nvCxnSpPr>
                <p:spPr>
                  <a:xfrm flipH="1">
                    <a:off x="17561" y="3980"/>
                    <a:ext cx="158" cy="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 flipH="1">
                    <a:off x="17591" y="4070"/>
                    <a:ext cx="98" cy="1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接连接符 105"/>
                  <p:cNvCxnSpPr/>
                  <p:nvPr/>
                </p:nvCxnSpPr>
                <p:spPr>
                  <a:xfrm flipH="1">
                    <a:off x="17501" y="3889"/>
                    <a:ext cx="279" cy="1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7" name="直接连接符 106"/>
                <p:cNvCxnSpPr/>
                <p:nvPr/>
              </p:nvCxnSpPr>
              <p:spPr>
                <a:xfrm flipV="1">
                  <a:off x="2633" y="3029"/>
                  <a:ext cx="15" cy="51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8" name="组合 107"/>
                <p:cNvGrpSpPr/>
                <p:nvPr/>
              </p:nvGrpSpPr>
              <p:grpSpPr>
                <a:xfrm>
                  <a:off x="2502" y="3534"/>
                  <a:ext cx="279" cy="193"/>
                  <a:chOff x="17501" y="3889"/>
                  <a:chExt cx="279" cy="193"/>
                </a:xfrm>
              </p:grpSpPr>
              <p:cxnSp>
                <p:nvCxnSpPr>
                  <p:cNvPr id="109" name="直接连接符 108"/>
                  <p:cNvCxnSpPr/>
                  <p:nvPr/>
                </p:nvCxnSpPr>
                <p:spPr>
                  <a:xfrm flipH="1">
                    <a:off x="17561" y="3980"/>
                    <a:ext cx="158" cy="1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/>
                </p:nvCxnSpPr>
                <p:spPr>
                  <a:xfrm flipH="1">
                    <a:off x="17591" y="4070"/>
                    <a:ext cx="98" cy="1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/>
                </p:nvCxnSpPr>
                <p:spPr>
                  <a:xfrm flipH="1">
                    <a:off x="17501" y="3889"/>
                    <a:ext cx="279" cy="1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直接连接符 111"/>
                <p:cNvCxnSpPr/>
                <p:nvPr/>
              </p:nvCxnSpPr>
              <p:spPr>
                <a:xfrm flipH="1" flipV="1">
                  <a:off x="16251" y="3014"/>
                  <a:ext cx="4" cy="1226"/>
                </a:xfrm>
                <a:prstGeom prst="line">
                  <a:avLst/>
                </a:prstGeom>
                <a:ln w="19050"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立方体 112"/>
                <p:cNvSpPr/>
                <p:nvPr/>
              </p:nvSpPr>
              <p:spPr>
                <a:xfrm rot="5400000">
                  <a:off x="14123" y="3768"/>
                  <a:ext cx="1179" cy="845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16270" y="4258"/>
                  <a:ext cx="196" cy="36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 flipH="1" flipV="1">
                  <a:off x="16254" y="4624"/>
                  <a:ext cx="1" cy="1503"/>
                </a:xfrm>
                <a:prstGeom prst="line">
                  <a:avLst/>
                </a:prstGeom>
                <a:ln w="19050"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 flipV="1">
                  <a:off x="4346" y="6105"/>
                  <a:ext cx="11912" cy="3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 flipH="1">
                  <a:off x="3802" y="6114"/>
                  <a:ext cx="544" cy="19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 flipH="1">
                  <a:off x="3168" y="6310"/>
                  <a:ext cx="634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 flipH="1">
                  <a:off x="3168" y="5861"/>
                  <a:ext cx="634" cy="0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立方体 119"/>
                <p:cNvSpPr/>
                <p:nvPr/>
              </p:nvSpPr>
              <p:spPr>
                <a:xfrm rot="5400000">
                  <a:off x="1938" y="5458"/>
                  <a:ext cx="1691" cy="769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21" name="肘形连接符 120"/>
                <p:cNvCxnSpPr/>
                <p:nvPr/>
              </p:nvCxnSpPr>
              <p:spPr>
                <a:xfrm>
                  <a:off x="3153" y="5344"/>
                  <a:ext cx="2959" cy="770"/>
                </a:xfrm>
                <a:prstGeom prst="bentConnector3">
                  <a:avLst>
                    <a:gd name="adj1" fmla="val 100000"/>
                  </a:avLst>
                </a:prstGeom>
                <a:ln w="19050"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矩形 121"/>
                <p:cNvSpPr/>
                <p:nvPr/>
              </p:nvSpPr>
              <p:spPr>
                <a:xfrm>
                  <a:off x="5040" y="6009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3" name="矩形 122"/>
                <p:cNvSpPr/>
                <p:nvPr/>
              </p:nvSpPr>
              <p:spPr>
                <a:xfrm rot="5400000">
                  <a:off x="15951" y="5089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24" name="直接连接符 123"/>
                <p:cNvCxnSpPr/>
                <p:nvPr/>
              </p:nvCxnSpPr>
              <p:spPr>
                <a:xfrm flipH="1" flipV="1">
                  <a:off x="15647" y="3029"/>
                  <a:ext cx="4" cy="3083"/>
                </a:xfrm>
                <a:prstGeom prst="line">
                  <a:avLst/>
                </a:prstGeom>
                <a:ln w="19050"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矩形 124"/>
                <p:cNvSpPr/>
                <p:nvPr/>
              </p:nvSpPr>
              <p:spPr>
                <a:xfrm rot="5400000">
                  <a:off x="15360" y="4400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26" name="直接连接符 125"/>
                <p:cNvCxnSpPr/>
                <p:nvPr/>
              </p:nvCxnSpPr>
              <p:spPr>
                <a:xfrm flipV="1">
                  <a:off x="14942" y="4780"/>
                  <a:ext cx="0" cy="1332"/>
                </a:xfrm>
                <a:prstGeom prst="line">
                  <a:avLst/>
                </a:prstGeom>
                <a:ln w="19050"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肘形连接符 126"/>
                <p:cNvCxnSpPr/>
                <p:nvPr/>
              </p:nvCxnSpPr>
              <p:spPr>
                <a:xfrm flipV="1">
                  <a:off x="10625" y="4779"/>
                  <a:ext cx="3971" cy="566"/>
                </a:xfrm>
                <a:prstGeom prst="bentConnector3">
                  <a:avLst>
                    <a:gd name="adj1" fmla="val 99445"/>
                  </a:avLst>
                </a:prstGeom>
                <a:ln w="19050"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 flipV="1">
                  <a:off x="10637" y="4092"/>
                  <a:ext cx="3" cy="1245"/>
                </a:xfrm>
                <a:prstGeom prst="line">
                  <a:avLst/>
                </a:prstGeom>
                <a:ln w="19050"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flipH="1">
                  <a:off x="10479" y="3684"/>
                  <a:ext cx="151" cy="4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 flipH="1">
                  <a:off x="10479" y="4093"/>
                  <a:ext cx="102" cy="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0640" y="3014"/>
                  <a:ext cx="0" cy="656"/>
                </a:xfrm>
                <a:prstGeom prst="line">
                  <a:avLst/>
                </a:prstGeom>
                <a:ln w="19050"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矩形 131"/>
                <p:cNvSpPr/>
                <p:nvPr/>
              </p:nvSpPr>
              <p:spPr>
                <a:xfrm rot="5400000">
                  <a:off x="10339" y="4602"/>
                  <a:ext cx="604" cy="1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3" name="等腰三角形 132"/>
                <p:cNvSpPr/>
                <p:nvPr/>
              </p:nvSpPr>
              <p:spPr>
                <a:xfrm rot="5400000">
                  <a:off x="13838" y="5925"/>
                  <a:ext cx="353" cy="355"/>
                </a:xfrm>
                <a:prstGeom prst="triangle">
                  <a:avLst/>
                </a:prstGeom>
                <a:noFill/>
                <a:ln w="19050">
                  <a:solidFill>
                    <a:schemeClr val="accent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4" name="直接连接符 133"/>
                <p:cNvCxnSpPr/>
                <p:nvPr/>
              </p:nvCxnSpPr>
              <p:spPr>
                <a:xfrm flipH="1" flipV="1">
                  <a:off x="14181" y="5940"/>
                  <a:ext cx="10" cy="31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立方体 134"/>
                <p:cNvSpPr/>
                <p:nvPr/>
              </p:nvSpPr>
              <p:spPr>
                <a:xfrm rot="5400000">
                  <a:off x="3980" y="3542"/>
                  <a:ext cx="1009" cy="769"/>
                </a:xfrm>
                <a:prstGeom prst="cube">
                  <a:avLst>
                    <a:gd name="adj" fmla="val 18814"/>
                  </a:avLst>
                </a:prstGeom>
                <a:solidFill>
                  <a:srgbClr val="00B0F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6" name="直接连接符 135"/>
                <p:cNvCxnSpPr>
                  <a:stCxn id="90" idx="2"/>
                  <a:endCxn id="90" idx="0"/>
                </p:cNvCxnSpPr>
                <p:nvPr/>
              </p:nvCxnSpPr>
              <p:spPr>
                <a:xfrm flipV="1">
                  <a:off x="11198" y="1188"/>
                  <a:ext cx="0" cy="5811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文本框 136"/>
                <p:cNvSpPr txBox="1"/>
                <p:nvPr/>
              </p:nvSpPr>
              <p:spPr>
                <a:xfrm>
                  <a:off x="10040" y="128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车辆插头</a:t>
                  </a:r>
                  <a:endParaRPr lang="zh-CN" altLang="en-US" sz="1200"/>
                </a:p>
              </p:txBody>
            </p:sp>
            <p:sp>
              <p:nvSpPr>
                <p:cNvPr id="138" name="文本框 137"/>
                <p:cNvSpPr txBox="1"/>
                <p:nvPr/>
              </p:nvSpPr>
              <p:spPr>
                <a:xfrm>
                  <a:off x="11117" y="128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车辆插</a:t>
                  </a:r>
                  <a:r>
                    <a:rPr lang="zh-CN" altLang="en-US" sz="1200"/>
                    <a:t>座</a:t>
                  </a:r>
                  <a:endParaRPr lang="zh-CN" altLang="en-US" sz="1200"/>
                </a:p>
              </p:txBody>
            </p:sp>
            <p:sp>
              <p:nvSpPr>
                <p:cNvPr id="139" name="文本框 138"/>
                <p:cNvSpPr txBox="1"/>
                <p:nvPr/>
              </p:nvSpPr>
              <p:spPr>
                <a:xfrm>
                  <a:off x="10566" y="71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车辆</a:t>
                  </a:r>
                  <a:r>
                    <a:rPr lang="zh-CN" altLang="en-US" sz="1200"/>
                    <a:t>接口</a:t>
                  </a:r>
                  <a:endParaRPr lang="zh-CN" altLang="en-US" sz="1200"/>
                </a:p>
              </p:txBody>
            </p:sp>
            <p:sp>
              <p:nvSpPr>
                <p:cNvPr id="140" name="文本框 139"/>
                <p:cNvSpPr txBox="1"/>
                <p:nvPr/>
              </p:nvSpPr>
              <p:spPr>
                <a:xfrm>
                  <a:off x="15269" y="712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电动</a:t>
                  </a:r>
                  <a:r>
                    <a:rPr lang="zh-CN" altLang="en-US" sz="1200"/>
                    <a:t>汽车</a:t>
                  </a:r>
                  <a:endParaRPr lang="zh-CN" altLang="en-US" sz="1200"/>
                </a:p>
              </p:txBody>
            </p:sp>
            <p:sp>
              <p:nvSpPr>
                <p:cNvPr id="141" name="文本框 140"/>
                <p:cNvSpPr txBox="1"/>
                <p:nvPr/>
              </p:nvSpPr>
              <p:spPr>
                <a:xfrm>
                  <a:off x="3889" y="712"/>
                  <a:ext cx="148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外部充电</a:t>
                  </a:r>
                  <a:r>
                    <a:rPr lang="zh-CN" altLang="en-US" sz="1200"/>
                    <a:t>器</a:t>
                  </a:r>
                  <a:endParaRPr lang="zh-CN" altLang="en-US" sz="1200"/>
                </a:p>
              </p:txBody>
            </p:sp>
            <p:sp>
              <p:nvSpPr>
                <p:cNvPr id="142" name="椭圆 141"/>
                <p:cNvSpPr/>
                <p:nvPr/>
              </p:nvSpPr>
              <p:spPr>
                <a:xfrm>
                  <a:off x="11081" y="1774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1</a:t>
                  </a:r>
                  <a:endParaRPr lang="en-US" altLang="zh-CN" sz="1200"/>
                </a:p>
              </p:txBody>
            </p:sp>
            <p:sp>
              <p:nvSpPr>
                <p:cNvPr id="143" name="椭圆 142"/>
                <p:cNvSpPr/>
                <p:nvPr/>
              </p:nvSpPr>
              <p:spPr>
                <a:xfrm>
                  <a:off x="11082" y="2177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2</a:t>
                  </a:r>
                  <a:endParaRPr lang="en-US" altLang="zh-CN" sz="1200"/>
                </a:p>
              </p:txBody>
            </p:sp>
            <p:sp>
              <p:nvSpPr>
                <p:cNvPr id="144" name="椭圆 143"/>
                <p:cNvSpPr/>
                <p:nvPr/>
              </p:nvSpPr>
              <p:spPr>
                <a:xfrm>
                  <a:off x="11073" y="2896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3</a:t>
                  </a:r>
                  <a:endParaRPr lang="en-US" altLang="zh-CN" sz="1200"/>
                </a:p>
              </p:txBody>
            </p:sp>
            <p:sp>
              <p:nvSpPr>
                <p:cNvPr id="145" name="椭圆 144"/>
                <p:cNvSpPr/>
                <p:nvPr/>
              </p:nvSpPr>
              <p:spPr>
                <a:xfrm>
                  <a:off x="11082" y="5251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4</a:t>
                  </a:r>
                  <a:endParaRPr lang="en-US" altLang="zh-CN" sz="1200"/>
                </a:p>
              </p:txBody>
            </p:sp>
            <p:sp>
              <p:nvSpPr>
                <p:cNvPr id="146" name="椭圆 145"/>
                <p:cNvSpPr/>
                <p:nvPr/>
              </p:nvSpPr>
              <p:spPr>
                <a:xfrm>
                  <a:off x="11082" y="5984"/>
                  <a:ext cx="233" cy="2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1200"/>
                    <a:t>5</a:t>
                  </a:r>
                  <a:endParaRPr lang="en-US" altLang="zh-CN" sz="1200"/>
                </a:p>
              </p:txBody>
            </p:sp>
            <p:sp>
              <p:nvSpPr>
                <p:cNvPr id="147" name="文本框 146"/>
                <p:cNvSpPr txBox="1"/>
                <p:nvPr/>
              </p:nvSpPr>
              <p:spPr>
                <a:xfrm>
                  <a:off x="11198" y="4903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CC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48" name="文本框 147"/>
                <p:cNvSpPr txBox="1"/>
                <p:nvPr/>
              </p:nvSpPr>
              <p:spPr>
                <a:xfrm>
                  <a:off x="11198" y="5671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CP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49" name="文本框 148"/>
                <p:cNvSpPr txBox="1"/>
                <p:nvPr/>
              </p:nvSpPr>
              <p:spPr>
                <a:xfrm>
                  <a:off x="11198" y="2969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PE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50" name="文本框 149"/>
                <p:cNvSpPr txBox="1"/>
                <p:nvPr/>
              </p:nvSpPr>
              <p:spPr>
                <a:xfrm>
                  <a:off x="11198" y="2233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N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51" name="文本框 150"/>
                <p:cNvSpPr txBox="1"/>
                <p:nvPr/>
              </p:nvSpPr>
              <p:spPr>
                <a:xfrm>
                  <a:off x="11213" y="1792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L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52" name="文本框 151"/>
                <p:cNvSpPr txBox="1"/>
                <p:nvPr/>
              </p:nvSpPr>
              <p:spPr>
                <a:xfrm>
                  <a:off x="14616" y="1799"/>
                  <a:ext cx="1638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/>
                    <a:t>车载</a:t>
                  </a:r>
                  <a:r>
                    <a:rPr lang="zh-CN" altLang="en-US" sz="1200"/>
                    <a:t>充电器</a:t>
                  </a:r>
                  <a:endParaRPr lang="zh-CN" altLang="en-US" sz="1200"/>
                </a:p>
              </p:txBody>
            </p:sp>
            <p:sp>
              <p:nvSpPr>
                <p:cNvPr id="153" name="文本框 152"/>
                <p:cNvSpPr txBox="1"/>
                <p:nvPr/>
              </p:nvSpPr>
              <p:spPr>
                <a:xfrm>
                  <a:off x="14260" y="3610"/>
                  <a:ext cx="980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/>
                    <a:t>车辆控制</a:t>
                  </a:r>
                  <a:r>
                    <a:rPr lang="zh-CN" altLang="en-US" sz="1200"/>
                    <a:t>装置</a:t>
                  </a:r>
                  <a:endParaRPr lang="zh-CN" altLang="en-US" sz="1200"/>
                </a:p>
              </p:txBody>
            </p:sp>
            <p:sp>
              <p:nvSpPr>
                <p:cNvPr id="154" name="文本框 153"/>
                <p:cNvSpPr txBox="1"/>
                <p:nvPr/>
              </p:nvSpPr>
              <p:spPr>
                <a:xfrm>
                  <a:off x="17179" y="3755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车身</a:t>
                  </a:r>
                  <a:r>
                    <a:rPr lang="zh-CN" altLang="en-US" sz="1200"/>
                    <a:t>接地</a:t>
                  </a:r>
                  <a:endParaRPr lang="zh-CN" altLang="en-US" sz="1200"/>
                </a:p>
              </p:txBody>
            </p:sp>
            <p:sp>
              <p:nvSpPr>
                <p:cNvPr id="155" name="文本框 154"/>
                <p:cNvSpPr txBox="1"/>
                <p:nvPr/>
              </p:nvSpPr>
              <p:spPr>
                <a:xfrm>
                  <a:off x="2053" y="3755"/>
                  <a:ext cx="1248" cy="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200"/>
                    <a:t>设备</a:t>
                  </a:r>
                  <a:r>
                    <a:rPr lang="zh-CN" altLang="en-US" sz="1200"/>
                    <a:t>接地</a:t>
                  </a:r>
                  <a:endParaRPr lang="zh-CN" altLang="en-US" sz="1200"/>
                </a:p>
              </p:txBody>
            </p:sp>
            <p:sp>
              <p:nvSpPr>
                <p:cNvPr id="156" name="文本框 155"/>
                <p:cNvSpPr txBox="1"/>
                <p:nvPr/>
              </p:nvSpPr>
              <p:spPr>
                <a:xfrm>
                  <a:off x="4040" y="3330"/>
                  <a:ext cx="980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/>
                    <a:t>漏电保护</a:t>
                  </a:r>
                  <a:r>
                    <a:rPr lang="zh-CN" altLang="en-US" sz="1200"/>
                    <a:t>装置</a:t>
                  </a:r>
                  <a:endParaRPr lang="zh-CN" altLang="en-US" sz="1200"/>
                </a:p>
              </p:txBody>
            </p:sp>
            <p:sp>
              <p:nvSpPr>
                <p:cNvPr id="157" name="文本框 156"/>
                <p:cNvSpPr txBox="1"/>
                <p:nvPr/>
              </p:nvSpPr>
              <p:spPr>
                <a:xfrm>
                  <a:off x="3757" y="1407"/>
                  <a:ext cx="5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K</a:t>
                  </a:r>
                  <a:endParaRPr lang="en-US" altLang="zh-CN" sz="1200"/>
                </a:p>
              </p:txBody>
            </p:sp>
            <p:sp>
              <p:nvSpPr>
                <p:cNvPr id="158" name="文本框 157"/>
                <p:cNvSpPr txBox="1"/>
                <p:nvPr/>
              </p:nvSpPr>
              <p:spPr>
                <a:xfrm>
                  <a:off x="3757" y="1841"/>
                  <a:ext cx="5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K</a:t>
                  </a:r>
                  <a:endParaRPr lang="en-US" altLang="zh-CN" sz="1200"/>
                </a:p>
              </p:txBody>
            </p:sp>
            <p:sp>
              <p:nvSpPr>
                <p:cNvPr id="159" name="文本框 158"/>
                <p:cNvSpPr txBox="1"/>
                <p:nvPr/>
              </p:nvSpPr>
              <p:spPr>
                <a:xfrm>
                  <a:off x="2231" y="1696"/>
                  <a:ext cx="1105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1200"/>
                    <a:t>220V</a:t>
                  </a:r>
                  <a:endParaRPr lang="en-US" altLang="zh-CN" sz="1200"/>
                </a:p>
                <a:p>
                  <a:pPr algn="ctr"/>
                  <a:r>
                    <a:rPr lang="zh-CN" altLang="en-US" sz="1200"/>
                    <a:t>交流</a:t>
                  </a:r>
                  <a:r>
                    <a:rPr lang="zh-CN" altLang="en-US" sz="1200"/>
                    <a:t>电</a:t>
                  </a:r>
                  <a:endParaRPr lang="zh-CN" altLang="en-US" sz="1200"/>
                </a:p>
              </p:txBody>
            </p:sp>
            <p:sp>
              <p:nvSpPr>
                <p:cNvPr id="160" name="文本框 159"/>
                <p:cNvSpPr txBox="1"/>
                <p:nvPr/>
              </p:nvSpPr>
              <p:spPr>
                <a:xfrm>
                  <a:off x="3218" y="5482"/>
                  <a:ext cx="9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+12V</a:t>
                  </a:r>
                  <a:endParaRPr lang="en-US" altLang="zh-CN" sz="1200"/>
                </a:p>
              </p:txBody>
            </p:sp>
            <p:sp>
              <p:nvSpPr>
                <p:cNvPr id="161" name="文本框 160"/>
                <p:cNvSpPr txBox="1"/>
                <p:nvPr/>
              </p:nvSpPr>
              <p:spPr>
                <a:xfrm>
                  <a:off x="3218" y="5916"/>
                  <a:ext cx="933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PWM</a:t>
                  </a:r>
                  <a:endParaRPr lang="en-US" altLang="zh-CN" sz="1200"/>
                </a:p>
              </p:txBody>
            </p:sp>
            <p:sp>
              <p:nvSpPr>
                <p:cNvPr id="162" name="文本框 161"/>
                <p:cNvSpPr txBox="1"/>
                <p:nvPr/>
              </p:nvSpPr>
              <p:spPr>
                <a:xfrm>
                  <a:off x="4145" y="5693"/>
                  <a:ext cx="769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S1</a:t>
                  </a:r>
                  <a:endParaRPr lang="en-US" altLang="zh-CN" sz="1200"/>
                </a:p>
              </p:txBody>
            </p:sp>
            <p:sp>
              <p:nvSpPr>
                <p:cNvPr id="163" name="文本框 162"/>
                <p:cNvSpPr txBox="1"/>
                <p:nvPr/>
              </p:nvSpPr>
              <p:spPr>
                <a:xfrm>
                  <a:off x="5040" y="5644"/>
                  <a:ext cx="767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/>
                    <a:t>R1</a:t>
                  </a:r>
                  <a:endParaRPr lang="en-US" altLang="zh-CN" sz="1200"/>
                </a:p>
              </p:txBody>
            </p:sp>
            <p:sp>
              <p:nvSpPr>
                <p:cNvPr id="164" name="文本框 163"/>
                <p:cNvSpPr txBox="1"/>
                <p:nvPr/>
              </p:nvSpPr>
              <p:spPr>
                <a:xfrm>
                  <a:off x="5644" y="6108"/>
                  <a:ext cx="1295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000"/>
                    <a:t>检测点</a:t>
                  </a:r>
                  <a:r>
                    <a:rPr lang="en-US" altLang="zh-CN" sz="1000"/>
                    <a:t>1</a:t>
                  </a:r>
                  <a:endParaRPr lang="en-US" altLang="zh-CN" sz="1000"/>
                </a:p>
              </p:txBody>
            </p:sp>
            <p:sp>
              <p:nvSpPr>
                <p:cNvPr id="165" name="文本框 164"/>
                <p:cNvSpPr txBox="1"/>
                <p:nvPr/>
              </p:nvSpPr>
              <p:spPr>
                <a:xfrm>
                  <a:off x="14475" y="6108"/>
                  <a:ext cx="1295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000"/>
                    <a:t>检测点</a:t>
                  </a:r>
                  <a:r>
                    <a:rPr lang="en-US" altLang="zh-CN" sz="1000"/>
                    <a:t>2</a:t>
                  </a:r>
                  <a:endParaRPr lang="en-US" altLang="zh-CN" sz="1000"/>
                </a:p>
              </p:txBody>
            </p:sp>
            <p:sp>
              <p:nvSpPr>
                <p:cNvPr id="166" name="文本框 165"/>
                <p:cNvSpPr txBox="1"/>
                <p:nvPr/>
              </p:nvSpPr>
              <p:spPr>
                <a:xfrm>
                  <a:off x="13301" y="5365"/>
                  <a:ext cx="1295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000"/>
                    <a:t>检测点</a:t>
                  </a:r>
                  <a:r>
                    <a:rPr lang="en-US" altLang="zh-CN" sz="1000"/>
                    <a:t>3</a:t>
                  </a:r>
                  <a:endParaRPr lang="en-US" altLang="zh-CN" sz="1000"/>
                </a:p>
              </p:txBody>
            </p:sp>
            <p:sp>
              <p:nvSpPr>
                <p:cNvPr id="167" name="文本框 166"/>
                <p:cNvSpPr txBox="1"/>
                <p:nvPr/>
              </p:nvSpPr>
              <p:spPr>
                <a:xfrm>
                  <a:off x="16258" y="4963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R2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68" name="文本框 167"/>
                <p:cNvSpPr txBox="1"/>
                <p:nvPr/>
              </p:nvSpPr>
              <p:spPr>
                <a:xfrm>
                  <a:off x="15687" y="4274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R3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69" name="文本框 168"/>
                <p:cNvSpPr txBox="1"/>
                <p:nvPr/>
              </p:nvSpPr>
              <p:spPr>
                <a:xfrm>
                  <a:off x="16193" y="3997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S2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70" name="文本框 169"/>
                <p:cNvSpPr txBox="1"/>
                <p:nvPr/>
              </p:nvSpPr>
              <p:spPr>
                <a:xfrm>
                  <a:off x="10630" y="4498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RC</a:t>
                  </a:r>
                  <a:endParaRPr lang="en-US" altLang="zh-CN" sz="1200">
                    <a:sym typeface="+mn-ea"/>
                  </a:endParaRPr>
                </a:p>
              </p:txBody>
            </p:sp>
            <p:sp>
              <p:nvSpPr>
                <p:cNvPr id="171" name="文本框 170"/>
                <p:cNvSpPr txBox="1"/>
                <p:nvPr/>
              </p:nvSpPr>
              <p:spPr>
                <a:xfrm>
                  <a:off x="10593" y="3489"/>
                  <a:ext cx="698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sz="1200">
                      <a:sym typeface="+mn-ea"/>
                    </a:rPr>
                    <a:t>S3</a:t>
                  </a:r>
                  <a:endParaRPr lang="en-US" altLang="zh-CN" sz="1200">
                    <a:sym typeface="+mn-ea"/>
                  </a:endParaRPr>
                </a:p>
              </p:txBody>
            </p:sp>
          </p:grpSp>
          <p:sp>
            <p:nvSpPr>
              <p:cNvPr id="172" name="文本框 171"/>
              <p:cNvSpPr txBox="1"/>
              <p:nvPr/>
            </p:nvSpPr>
            <p:spPr>
              <a:xfrm>
                <a:off x="2009" y="6786"/>
                <a:ext cx="980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200"/>
                  <a:t>供电</a:t>
                </a:r>
                <a:r>
                  <a:rPr lang="zh-CN" altLang="en-US" sz="1200"/>
                  <a:t>控制装置</a:t>
                </a:r>
                <a:endParaRPr lang="zh-CN" altLang="en-US" sz="1200"/>
              </a:p>
            </p:txBody>
          </p:sp>
          <p:sp>
            <p:nvSpPr>
              <p:cNvPr id="173" name="文本框 172"/>
              <p:cNvSpPr txBox="1"/>
              <p:nvPr/>
            </p:nvSpPr>
            <p:spPr>
              <a:xfrm>
                <a:off x="13490" y="7700"/>
                <a:ext cx="698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200">
                    <a:sym typeface="+mn-ea"/>
                  </a:rPr>
                  <a:t>D1</a:t>
                </a:r>
                <a:endParaRPr lang="en-US" altLang="zh-CN" sz="1200">
                  <a:sym typeface="+mn-ea"/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 flipH="1" flipV="1">
              <a:off x="13397" y="5956"/>
              <a:ext cx="7" cy="952"/>
            </a:xfrm>
            <a:prstGeom prst="line">
              <a:avLst/>
            </a:prstGeom>
            <a:ln w="1905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3081" y="5568"/>
              <a:ext cx="698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200">
                  <a:sym typeface="+mn-ea"/>
                </a:rPr>
                <a:t>12V</a:t>
              </a:r>
              <a:endParaRPr lang="en-US" altLang="zh-CN" sz="1200"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5400000">
              <a:off x="13144" y="6316"/>
              <a:ext cx="510" cy="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7" name="椭圆 216"/>
            <p:cNvSpPr/>
            <p:nvPr/>
          </p:nvSpPr>
          <p:spPr>
            <a:xfrm>
              <a:off x="5400" y="7389"/>
              <a:ext cx="788" cy="75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4218" y="7404"/>
              <a:ext cx="788" cy="75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3021" y="6632"/>
              <a:ext cx="788" cy="75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9879" y="4848"/>
              <a:ext cx="423" cy="968"/>
              <a:chOff x="9879" y="4848"/>
              <a:chExt cx="423" cy="968"/>
            </a:xfrm>
          </p:grpSpPr>
          <p:cxnSp>
            <p:nvCxnSpPr>
              <p:cNvPr id="14" name="肘形连接符 13"/>
              <p:cNvCxnSpPr/>
              <p:nvPr/>
            </p:nvCxnSpPr>
            <p:spPr>
              <a:xfrm rot="10800000" flipV="1">
                <a:off x="9954" y="4848"/>
                <a:ext cx="348" cy="278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肘形连接符 6"/>
              <p:cNvCxnSpPr>
                <a:stCxn id="8" idx="3"/>
              </p:cNvCxnSpPr>
              <p:nvPr/>
            </p:nvCxnSpPr>
            <p:spPr>
              <a:xfrm rot="5400000" flipV="1">
                <a:off x="10047" y="5562"/>
                <a:ext cx="177" cy="333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矩形 7"/>
              <p:cNvSpPr/>
              <p:nvPr/>
            </p:nvSpPr>
            <p:spPr>
              <a:xfrm rot="5400000">
                <a:off x="9667" y="5247"/>
                <a:ext cx="604" cy="1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交流充电系统故障检修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 descr="8c04b087689445b15f06ef7123b259c"/>
          <p:cNvPicPr>
            <a:picLocks noChangeAspect="1"/>
          </p:cNvPicPr>
          <p:nvPr/>
        </p:nvPicPr>
        <p:blipFill>
          <a:blip r:embed="rId2"/>
          <a:srcRect t="12679" b="10398"/>
          <a:stretch>
            <a:fillRect/>
          </a:stretch>
        </p:blipFill>
        <p:spPr>
          <a:xfrm>
            <a:off x="8554720" y="2103120"/>
            <a:ext cx="2576195" cy="3523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6360" y="4338955"/>
            <a:ext cx="555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②测量CP对</a:t>
            </a:r>
            <a:r>
              <a:rPr lang="en-US" altLang="zh-CN"/>
              <a:t>PE</a:t>
            </a:r>
            <a:r>
              <a:rPr lang="zh-CN" altLang="en-US"/>
              <a:t>之间电压。 标准为: 12</a:t>
            </a:r>
            <a:r>
              <a:rPr lang="en-US" altLang="zh-CN"/>
              <a:t>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0.8V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56360" y="4662805"/>
            <a:ext cx="60572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以上两测量数据若有任何一样不符合。检查外观无拆封、进水迹象。可直接更换总成。</a:t>
            </a:r>
            <a:endParaRPr lang="zh-CN" altLang="en-US"/>
          </a:p>
        </p:txBody>
      </p:sp>
      <p:sp>
        <p:nvSpPr>
          <p:cNvPr id="7" name="椭圆形标注 6"/>
          <p:cNvSpPr/>
          <p:nvPr/>
        </p:nvSpPr>
        <p:spPr>
          <a:xfrm>
            <a:off x="10982960" y="2369185"/>
            <a:ext cx="1087755" cy="939800"/>
          </a:xfrm>
          <a:prstGeom prst="wedgeEllipseCallout">
            <a:avLst>
              <a:gd name="adj1" fmla="val -175043"/>
              <a:gd name="adj2" fmla="val 156148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CP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对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PE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之间电压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12V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56360" y="138366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356360" y="1782445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356360" y="2150745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356360" y="2795905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356360" y="3414395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bldLvl="0" animBg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交流充电系统故障检修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6835" y="5260340"/>
            <a:ext cx="7810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③测量交流充电连接装置电源三相插头阻值是否正常:</a:t>
            </a:r>
            <a:endParaRPr lang="zh-CN" altLang="en-US"/>
          </a:p>
        </p:txBody>
      </p:sp>
      <p:pic>
        <p:nvPicPr>
          <p:cNvPr id="5" name="图片 4" descr="C:/Users/Administrator/AppData/Local/Temp/picturecompress_20220104104449/output_1.pn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35035" y="1917700"/>
            <a:ext cx="2385060" cy="3446145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11058525" y="2384425"/>
            <a:ext cx="988695" cy="850900"/>
          </a:xfrm>
          <a:prstGeom prst="wedgeEllipseCallout">
            <a:avLst>
              <a:gd name="adj1" fmla="val -237283"/>
              <a:gd name="adj2" fmla="val 161194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L,N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之间阻值应无穷大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56360" y="4338955"/>
            <a:ext cx="555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②测量CP对</a:t>
            </a:r>
            <a:r>
              <a:rPr lang="en-US" altLang="zh-CN"/>
              <a:t>PE</a:t>
            </a:r>
            <a:r>
              <a:rPr lang="zh-CN" altLang="en-US"/>
              <a:t>之间电压。 标准为: 12</a:t>
            </a:r>
            <a:r>
              <a:rPr lang="en-US" altLang="zh-CN"/>
              <a:t>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0.8V 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356360" y="4662805"/>
            <a:ext cx="60572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以上两测量数据若有任何一样不符合。检查外观无拆封、进水迹象。可直接更换总成。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356360" y="138366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356360" y="1782445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356360" y="2150745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356360" y="2795905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356360" y="3414395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2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交流充电系统故障检修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46835" y="5568950"/>
            <a:ext cx="69145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④充电时检查充电枪微动开关是否与充电口连接良好、卡扣是否卡到位。</a:t>
            </a:r>
            <a:endParaRPr lang="zh-CN" altLang="en-US"/>
          </a:p>
        </p:txBody>
      </p:sp>
      <p:pic>
        <p:nvPicPr>
          <p:cNvPr id="5" name="图片 4" descr="e1eeda8649b18ae3652509635ab866a"/>
          <p:cNvPicPr>
            <a:picLocks noChangeAspect="1"/>
          </p:cNvPicPr>
          <p:nvPr/>
        </p:nvPicPr>
        <p:blipFill>
          <a:blip r:embed="rId2"/>
          <a:srcRect t="20768" b="23029"/>
          <a:stretch>
            <a:fillRect/>
          </a:stretch>
        </p:blipFill>
        <p:spPr>
          <a:xfrm>
            <a:off x="8261350" y="1285240"/>
            <a:ext cx="2464435" cy="2462530"/>
          </a:xfrm>
          <a:prstGeom prst="rect">
            <a:avLst/>
          </a:prstGeom>
        </p:spPr>
      </p:pic>
      <p:pic>
        <p:nvPicPr>
          <p:cNvPr id="8" name="图片 7" descr="4a1f5f72a914627b74bc50e9560f3ca"/>
          <p:cNvPicPr>
            <a:picLocks noChangeAspect="1"/>
          </p:cNvPicPr>
          <p:nvPr/>
        </p:nvPicPr>
        <p:blipFill>
          <a:blip r:embed="rId3"/>
          <a:srcRect l="-318" t="27118" r="318" b="14865"/>
          <a:stretch>
            <a:fillRect/>
          </a:stretch>
        </p:blipFill>
        <p:spPr>
          <a:xfrm>
            <a:off x="8261985" y="3956685"/>
            <a:ext cx="2463800" cy="254127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9193530" y="1717040"/>
            <a:ext cx="430530" cy="420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421495" y="4145915"/>
            <a:ext cx="430530" cy="420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9624060" y="2025650"/>
            <a:ext cx="1424305" cy="9810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9852025" y="3150870"/>
            <a:ext cx="1196340" cy="11963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11048365" y="2730500"/>
            <a:ext cx="950595" cy="7512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检查卡扣是否到位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346835" y="5260340"/>
            <a:ext cx="7810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③测量交流充电连接装置电源三相插头阻值是否正常:</a:t>
            </a:r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356360" y="4338955"/>
            <a:ext cx="555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②测量CP对</a:t>
            </a:r>
            <a:r>
              <a:rPr lang="en-US" altLang="zh-CN"/>
              <a:t>PE</a:t>
            </a:r>
            <a:r>
              <a:rPr lang="zh-CN" altLang="en-US"/>
              <a:t>之间电压。 标准为: 12</a:t>
            </a:r>
            <a:r>
              <a:rPr lang="en-US" altLang="zh-CN"/>
              <a:t>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0.8V </a:t>
            </a:r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356360" y="4662805"/>
            <a:ext cx="60572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以上两测量数据若有任何一样不符合。检查外观无拆封、进水迹象。可直接更换总成。</a:t>
            </a:r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1356360" y="1383665"/>
            <a:ext cx="31134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常见故障</a:t>
            </a:r>
            <a:r>
              <a:rPr lang="en-US" altLang="zh-CN" sz="2000" b="1"/>
              <a:t>-</a:t>
            </a:r>
            <a:r>
              <a:rPr lang="en-US" altLang="zh-CN" sz="2000" b="1"/>
              <a:t>-</a:t>
            </a:r>
            <a:r>
              <a:rPr lang="zh-CN" altLang="en-US" sz="2000" b="1"/>
              <a:t>无法充电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356360" y="1782445"/>
            <a:ext cx="3948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一.无法充电(电源指示灯不</a:t>
            </a:r>
            <a:r>
              <a:rPr lang="zh-CN" altLang="en-US"/>
              <a:t>亮）</a:t>
            </a:r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356360" y="2150745"/>
            <a:ext cx="6658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处理方案:使用万用表测量电源电压。电压范围值:AC220V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10%。 如果电源电压正常，可直</a:t>
            </a:r>
            <a:r>
              <a:rPr lang="zh-CN" altLang="en-US"/>
              <a:t>接更换交流充电连接装置。</a:t>
            </a:r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1356360" y="2795905"/>
            <a:ext cx="6908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二</a:t>
            </a:r>
            <a:r>
              <a:rPr lang="zh-CN" altLang="en-US"/>
              <a:t>.无法充电(电源指示灯亮，插入充电枪。车辆不能进入充电状态，充电指示灯未闪烁)</a:t>
            </a: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356360" y="3414395"/>
            <a:ext cx="5311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处理方案:</a:t>
            </a:r>
            <a:endParaRPr lang="zh-CN" altLang="en-US"/>
          </a:p>
          <a:p>
            <a:r>
              <a:rPr lang="zh-CN" altLang="en-US"/>
              <a:t>①测量CC与</a:t>
            </a:r>
            <a:r>
              <a:rPr lang="en-US" altLang="zh-CN"/>
              <a:t>PE</a:t>
            </a:r>
            <a:r>
              <a:rPr lang="zh-CN" altLang="en-US"/>
              <a:t>之间阻值。旧国标为680</a:t>
            </a:r>
            <a:r>
              <a:rPr lang="en-US" altLang="zh-CN">
                <a:sym typeface="+mn-ea"/>
              </a:rPr>
              <a:t>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3%,新国标为1.5 </a:t>
            </a:r>
            <a:r>
              <a:rPr lang="en-US" altLang="zh-CN"/>
              <a:t>KΩ</a:t>
            </a:r>
            <a:r>
              <a:rPr lang="zh-CN" altLang="en-US">
                <a:sym typeface="+mn-ea"/>
              </a:rPr>
              <a:t>±</a:t>
            </a:r>
            <a:r>
              <a:rPr lang="zh-CN" altLang="en-US"/>
              <a:t>3% (生产日期为2017.4月份之后车辆):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bldLvl="0" animBg="1"/>
      <p:bldP spid="11" grpId="0" bldLvl="0" animBg="1"/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40" y="527044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交流充电系统故障检修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空心弧 2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170" y="1520825"/>
            <a:ext cx="31134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注意事项：</a:t>
            </a:r>
            <a:r>
              <a:rPr lang="zh-CN" altLang="en-US" sz="2000"/>
              <a:t> 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1385570" y="2216785"/>
            <a:ext cx="8522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1.电源侧插座应严格使用符合标准要求的插座。严禁使用其他插座;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1385570" y="2851785"/>
            <a:ext cx="81667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2.电源插座前端需配备额定</a:t>
            </a:r>
            <a:r>
              <a:rPr lang="zh-CN" altLang="en-US" sz="2000">
                <a:solidFill>
                  <a:srgbClr val="FF0000"/>
                </a:solidFill>
              </a:rPr>
              <a:t>电流为10A</a:t>
            </a:r>
            <a:r>
              <a:rPr lang="zh-CN" altLang="en-US" sz="2000"/>
              <a:t>的漏电断路器；</a:t>
            </a:r>
            <a:endParaRPr lang="zh-CN" altLang="en-US" sz="2000"/>
          </a:p>
        </p:txBody>
      </p:sp>
      <p:sp>
        <p:nvSpPr>
          <p:cNvPr id="23" name="文本框 22"/>
          <p:cNvSpPr txBox="1"/>
          <p:nvPr/>
        </p:nvSpPr>
        <p:spPr>
          <a:xfrm>
            <a:off x="1385570" y="3494405"/>
            <a:ext cx="98577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3.电源侧采用单相三线制进线</a:t>
            </a:r>
            <a:r>
              <a:rPr lang="zh-CN" altLang="en-US" sz="2000">
                <a:solidFill>
                  <a:srgbClr val="FF0000"/>
                </a:solidFill>
              </a:rPr>
              <a:t>(</a:t>
            </a:r>
            <a:r>
              <a:rPr lang="en-US" altLang="zh-CN" sz="2000">
                <a:solidFill>
                  <a:srgbClr val="FF0000"/>
                </a:solidFill>
              </a:rPr>
              <a:t>L,N,PE</a:t>
            </a:r>
            <a:r>
              <a:rPr lang="zh-CN" altLang="en-US" sz="2000">
                <a:solidFill>
                  <a:srgbClr val="FF0000"/>
                </a:solidFill>
              </a:rPr>
              <a:t>)</a:t>
            </a:r>
            <a:r>
              <a:rPr lang="zh-CN" altLang="en-US" sz="2000"/>
              <a:t>。 并按标准接线，否则会造成故障、危险或者线上控制盒的损坏；</a:t>
            </a:r>
            <a:endParaRPr lang="zh-CN" altLang="en-US" sz="2000"/>
          </a:p>
        </p:txBody>
      </p:sp>
      <p:sp>
        <p:nvSpPr>
          <p:cNvPr id="26" name="文本框 25"/>
          <p:cNvSpPr txBox="1"/>
          <p:nvPr/>
        </p:nvSpPr>
        <p:spPr>
          <a:xfrm>
            <a:off x="1385570" y="4443730"/>
            <a:ext cx="109245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4.充电过程中。严禁强行拨出交流车辆充电枪。否则易造成损坏以及危险；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84" y="3462063"/>
            <a:ext cx="3248416" cy="33946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7804408" cy="27903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37712" y="418439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空心弧 19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空心弧 20"/>
          <p:cNvSpPr/>
          <p:nvPr/>
        </p:nvSpPr>
        <p:spPr>
          <a:xfrm rot="17015693">
            <a:off x="10305316" y="452284"/>
            <a:ext cx="891382" cy="825354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空心弧 22"/>
          <p:cNvSpPr/>
          <p:nvPr/>
        </p:nvSpPr>
        <p:spPr>
          <a:xfrm rot="11214627">
            <a:off x="5127978" y="2362905"/>
            <a:ext cx="570953" cy="52866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091" y="1527889"/>
            <a:ext cx="1030313" cy="13961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37732" y="3302567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感谢您的聆听！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8" y="3456223"/>
            <a:ext cx="4603512" cy="340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" y="1431018"/>
            <a:ext cx="2838450" cy="3676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43195" y="2908935"/>
            <a:ext cx="64731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充电设施标准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87138" y="2909077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第一部分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55740" y="527044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充电设施标准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空心弧 3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8330" y="1450340"/>
            <a:ext cx="933513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tx1"/>
                </a:solidFill>
              </a:rPr>
              <a:t>标准：</a:t>
            </a:r>
            <a:endParaRPr lang="zh-CN" altLang="en-US">
              <a:solidFill>
                <a:schemeClr val="tx1"/>
              </a:solidFill>
            </a:endParaRPr>
          </a:p>
          <a:p>
            <a:pPr marL="742950" lvl="1" indent="-285750" algn="l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>
                <a:solidFill>
                  <a:srgbClr val="FF0000"/>
                </a:solidFill>
              </a:rPr>
              <a:t>IEC 61851</a:t>
            </a:r>
            <a:r>
              <a:rPr lang="en-US" altLang="zh-CN"/>
              <a:t>         </a:t>
            </a:r>
            <a:r>
              <a:rPr lang="zh-CN" altLang="en-US"/>
              <a:t>IEC(The International Electrotechnical Commission)</a:t>
            </a:r>
            <a:endParaRPr lang="zh-CN" altLang="en-US"/>
          </a:p>
          <a:p>
            <a:pPr marL="742950" lvl="1" indent="-285750" algn="l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>
                <a:solidFill>
                  <a:srgbClr val="FF0000"/>
                </a:solidFill>
              </a:rPr>
              <a:t>SAE J1772</a:t>
            </a:r>
            <a:r>
              <a:rPr lang="en-US" altLang="zh-CN"/>
              <a:t>        </a:t>
            </a:r>
            <a:r>
              <a:rPr lang="zh-CN" altLang="en-US"/>
              <a:t>SAE(Society of Automotive Engineers of United States)</a:t>
            </a:r>
            <a:endParaRPr lang="zh-CN" altLang="en-US"/>
          </a:p>
          <a:p>
            <a:pPr marL="742950" lvl="1" indent="-285750" algn="l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>
                <a:solidFill>
                  <a:srgbClr val="FF0000"/>
                </a:solidFill>
              </a:rPr>
              <a:t>GB/T 20234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/>
              <a:t>  </a:t>
            </a:r>
            <a:r>
              <a:rPr lang="zh-CN" altLang="en-US"/>
              <a:t> </a:t>
            </a:r>
            <a:r>
              <a:rPr lang="en-US" altLang="zh-CN"/>
              <a:t> </a:t>
            </a:r>
            <a:r>
              <a:rPr lang="zh-CN" altLang="en-US"/>
              <a:t>GB(国标)</a:t>
            </a:r>
            <a:endParaRPr lang="zh-CN" altLang="en-US"/>
          </a:p>
          <a:p>
            <a:pPr marL="742950" lvl="1" indent="-285750" algn="l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>
                <a:solidFill>
                  <a:srgbClr val="FF0000"/>
                </a:solidFill>
              </a:rPr>
              <a:t>CHAdeMO</a:t>
            </a:r>
            <a:r>
              <a:rPr lang="en-US" altLang="zh-CN">
                <a:solidFill>
                  <a:srgbClr val="FF0000"/>
                </a:solidFill>
              </a:rPr>
              <a:t>  </a:t>
            </a:r>
            <a:r>
              <a:rPr lang="en-US" altLang="zh-CN"/>
              <a:t>     </a:t>
            </a:r>
            <a:r>
              <a:rPr lang="zh-CN" altLang="en-US"/>
              <a:t>CHAdeMO(日本)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n"/>
            </a:pPr>
            <a:endParaRPr lang="zh-CN" altLang="en-US"/>
          </a:p>
          <a:p>
            <a:pPr marL="285750" lvl="0" indent="-285750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/>
              <a:t>IEC标准是欧洲使用的标准， 由国际电工学会发起建立。</a:t>
            </a: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/>
              <a:t>SAE J1772是美国SAE发起建立的标准。</a:t>
            </a: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/>
              <a:t>GB是中国国家标准。</a:t>
            </a: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/>
              <a:t>CHAdeMO是-种快充标准，由日本相关企业行业发起。</a:t>
            </a: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endParaRPr lang="zh-CN" altLang="en-US"/>
          </a:p>
          <a:p>
            <a:pPr marL="285750" indent="-285750">
              <a:buClr>
                <a:srgbClr val="5B9BD5"/>
              </a:buClr>
              <a:buFont typeface="Wingdings" panose="05000000000000000000" charset="0"/>
              <a:buChar char="n"/>
            </a:pPr>
            <a:r>
              <a:rPr lang="zh-CN" altLang="en-US"/>
              <a:t>这些标准定义充电方法、通信标准和插头插座等。不同的标准的充电设施无</a:t>
            </a:r>
            <a:endParaRPr lang="zh-CN" altLang="en-US"/>
          </a:p>
          <a:p>
            <a:r>
              <a:rPr lang="zh-CN" altLang="en-US"/>
              <a:t>法完全兼容。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55740" y="527044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充电设施标准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空心弧 3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7334"/>
          <a:stretch>
            <a:fillRect/>
          </a:stretch>
        </p:blipFill>
        <p:spPr>
          <a:xfrm>
            <a:off x="5297805" y="1533525"/>
            <a:ext cx="5937250" cy="42849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23865" y="5895340"/>
            <a:ext cx="6069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CCS Combo、CHAdeMO、GBT特斯拉和其他未知插孔类型，统一标准下的交/直</a:t>
            </a:r>
            <a:r>
              <a:rPr lang="zh-CN" altLang="en-US"/>
              <a:t>流算作一类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45615" y="1859915"/>
            <a:ext cx="13722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IEC(</a:t>
            </a:r>
            <a:r>
              <a:rPr lang="zh-CN" altLang="en-US"/>
              <a:t>欧洲</a:t>
            </a:r>
            <a:r>
              <a:rPr lang="en-US" altLang="zh-CN"/>
              <a:t>)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1745615" y="2210435"/>
            <a:ext cx="17608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SAE</a:t>
            </a:r>
            <a:r>
              <a:rPr lang="zh-CN" altLang="en-US"/>
              <a:t>（美国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745615" y="2560955"/>
            <a:ext cx="16656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GB</a:t>
            </a:r>
            <a:r>
              <a:rPr lang="zh-CN" altLang="en-US"/>
              <a:t>（中国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745615" y="2911475"/>
            <a:ext cx="24485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>
                <a:sym typeface="+mn-ea"/>
              </a:rPr>
              <a:t>CHAdeMO（日本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20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" y="1431018"/>
            <a:ext cx="2838450" cy="3676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43195" y="2908935"/>
            <a:ext cx="65951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交流充电系统组成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87138" y="2909077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第二部分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交流充电系统组成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空心弧 3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45" y="1913255"/>
            <a:ext cx="1772920" cy="1255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25" y="1865630"/>
            <a:ext cx="1800860" cy="13506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4342765"/>
            <a:ext cx="1852295" cy="16148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325" y="4688205"/>
            <a:ext cx="1755775" cy="92329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6640830" y="2437130"/>
            <a:ext cx="556260" cy="208280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8998585" y="2436495"/>
            <a:ext cx="556260" cy="208280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5400000">
            <a:off x="9838690" y="3835400"/>
            <a:ext cx="1512570" cy="179705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10800000">
            <a:off x="6913245" y="5041265"/>
            <a:ext cx="767080" cy="217805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18963" t="21235" r="15143" b="14992"/>
          <a:stretch>
            <a:fillRect/>
          </a:stretch>
        </p:blipFill>
        <p:spPr>
          <a:xfrm>
            <a:off x="9949815" y="4681220"/>
            <a:ext cx="1463675" cy="938530"/>
          </a:xfrm>
          <a:prstGeom prst="rect">
            <a:avLst/>
          </a:prstGeom>
        </p:spPr>
      </p:pic>
      <p:sp>
        <p:nvSpPr>
          <p:cNvPr id="19" name="右箭头 18"/>
          <p:cNvSpPr/>
          <p:nvPr/>
        </p:nvSpPr>
        <p:spPr>
          <a:xfrm rot="10800000">
            <a:off x="9436100" y="5040630"/>
            <a:ext cx="513715" cy="218440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rcRect l="16381" t="8007" r="13345" b="6489"/>
          <a:stretch>
            <a:fillRect/>
          </a:stretch>
        </p:blipFill>
        <p:spPr>
          <a:xfrm>
            <a:off x="5207000" y="1719580"/>
            <a:ext cx="1433830" cy="174434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155950" y="2007235"/>
            <a:ext cx="16116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交流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充电枪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294130" y="2684780"/>
            <a:ext cx="16116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交流充电口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155950" y="2684780"/>
            <a:ext cx="16116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车载充电机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294130" y="3362325"/>
            <a:ext cx="16116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高压配电盒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155950" y="3362325"/>
            <a:ext cx="13830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动力电池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294130" y="2007235"/>
            <a:ext cx="16116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交流充电桩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8" grpId="0" bldLvl="0" animBg="1"/>
      <p:bldP spid="19" grpId="0" bldLvl="0" animBg="1"/>
      <p:bldP spid="17" grpId="0" bldLvl="0" animBg="1"/>
      <p:bldP spid="22" grpId="0"/>
      <p:bldP spid="20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交流充电系统组成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空心弧 3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6600" b="12126"/>
          <a:stretch>
            <a:fillRect/>
          </a:stretch>
        </p:blipFill>
        <p:spPr>
          <a:xfrm>
            <a:off x="6065520" y="1908175"/>
            <a:ext cx="5650865" cy="2830830"/>
          </a:xfrm>
          <a:prstGeom prst="rect">
            <a:avLst/>
          </a:prstGeom>
        </p:spPr>
      </p:pic>
      <p:sp>
        <p:nvSpPr>
          <p:cNvPr id="3" name="上箭头 2"/>
          <p:cNvSpPr/>
          <p:nvPr/>
        </p:nvSpPr>
        <p:spPr>
          <a:xfrm>
            <a:off x="9966960" y="3933825"/>
            <a:ext cx="149860" cy="126619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378950" y="520001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sym typeface="+mn-ea"/>
              </a:rPr>
              <a:t>交流充电口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55750" y="153987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/>
              <a:t>交流充电口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ldLvl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1"/>
            <a:ext cx="3261762" cy="1166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33019" y="1166189"/>
            <a:ext cx="6743418" cy="45719"/>
            <a:chOff x="966541" y="4244363"/>
            <a:chExt cx="6743418" cy="45719"/>
          </a:xfrm>
        </p:grpSpPr>
        <p:sp>
          <p:nvSpPr>
            <p:cNvPr id="16" name="矩形 15"/>
            <p:cNvSpPr/>
            <p:nvPr/>
          </p:nvSpPr>
          <p:spPr>
            <a:xfrm>
              <a:off x="966541" y="4244363"/>
              <a:ext cx="720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直接连接符 17"/>
            <p:cNvCxnSpPr>
              <a:stCxn id="16" idx="3"/>
            </p:cNvCxnSpPr>
            <p:nvPr/>
          </p:nvCxnSpPr>
          <p:spPr>
            <a:xfrm>
              <a:off x="1686541" y="4267223"/>
              <a:ext cx="60234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空心弧 20"/>
          <p:cNvSpPr/>
          <p:nvPr/>
        </p:nvSpPr>
        <p:spPr>
          <a:xfrm rot="17015693">
            <a:off x="10328721" y="433864"/>
            <a:ext cx="751680" cy="696000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55740" y="52704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交流充电系统组成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空心弧 3"/>
          <p:cNvSpPr/>
          <p:nvPr/>
        </p:nvSpPr>
        <p:spPr>
          <a:xfrm rot="13411477">
            <a:off x="714766" y="5430075"/>
            <a:ext cx="1043626" cy="966321"/>
          </a:xfrm>
          <a:prstGeom prst="blockArc">
            <a:avLst>
              <a:gd name="adj1" fmla="val 10800000"/>
              <a:gd name="adj2" fmla="val 277190"/>
              <a:gd name="adj3" fmla="val 2089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10" y="4906645"/>
            <a:ext cx="3863975" cy="1074420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/>
          <a:srcRect b="8418"/>
          <a:stretch>
            <a:fillRect/>
          </a:stretch>
        </p:blipFill>
        <p:spPr>
          <a:xfrm>
            <a:off x="5889625" y="1348105"/>
            <a:ext cx="5499100" cy="298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6545" name="图片 1"/>
          <p:cNvPicPr>
            <a:picLocks noChangeAspect="1"/>
          </p:cNvPicPr>
          <p:nvPr/>
        </p:nvPicPr>
        <p:blipFill>
          <a:blip r:embed="rId4"/>
          <a:srcRect b="8072"/>
          <a:stretch>
            <a:fillRect/>
          </a:stretch>
        </p:blipFill>
        <p:spPr>
          <a:xfrm>
            <a:off x="5944235" y="1444625"/>
            <a:ext cx="5390515" cy="2907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633220" y="2160270"/>
            <a:ext cx="32810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/>
              <a:t>L</a:t>
            </a:r>
            <a:r>
              <a:rPr lang="zh-CN" altLang="en-US"/>
              <a:t>、</a:t>
            </a:r>
            <a:r>
              <a:rPr lang="en-US" altLang="zh-CN"/>
              <a:t>NC1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NC2</a:t>
            </a:r>
            <a:r>
              <a:rPr lang="zh-CN" altLang="en-US">
                <a:sym typeface="+mn-ea"/>
              </a:rPr>
              <a:t>、</a:t>
            </a:r>
            <a:r>
              <a:rPr lang="en-US" altLang="zh-CN">
                <a:sym typeface="+mn-ea"/>
              </a:rPr>
              <a:t>N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PE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CC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CP</a:t>
            </a:r>
            <a:endParaRPr lang="en-US" altLang="zh-CN"/>
          </a:p>
        </p:txBody>
      </p:sp>
      <p:sp>
        <p:nvSpPr>
          <p:cNvPr id="28" name="文本框 27"/>
          <p:cNvSpPr txBox="1"/>
          <p:nvPr/>
        </p:nvSpPr>
        <p:spPr>
          <a:xfrm>
            <a:off x="1555750" y="153987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/>
              <a:t>交流充电口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6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TABLE_BEAUTIFY" val="smartTable{70417b59-776c-4dc5-bd41-0a9990ce2cdb}"/>
  <p:tag name="TABLE_ENDDRAG_ORIGIN_RECT" val="558*226"/>
  <p:tag name="TABLE_ENDDRAG_RECT" val="244*194*558*226"/>
</p:tagLst>
</file>

<file path=ppt/tags/tag2.xml><?xml version="1.0" encoding="utf-8"?>
<p:tagLst xmlns:p="http://schemas.openxmlformats.org/presentationml/2006/main">
  <p:tag name="KSO_WM_UNIT_PLACING_PICTURE_USER_VIEWPORT" val="{&quot;height&quot;:5210,&quot;width&quot;:1028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2598</Words>
  <Application>WPS 演示</Application>
  <PresentationFormat>宽屏</PresentationFormat>
  <Paragraphs>547</Paragraphs>
  <Slides>27</Slides>
  <Notes>52</Notes>
  <HiddenSlides>2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等线</vt:lpstr>
      <vt:lpstr>Arial</vt:lpstr>
      <vt:lpstr>微软雅黑</vt:lpstr>
      <vt:lpstr>Impact</vt:lpstr>
      <vt:lpstr>Wingdings</vt:lpstr>
      <vt:lpstr>Calibri</vt:lpstr>
      <vt:lpstr>等线 Light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北方新能源技术总监--孙立伟</cp:lastModifiedBy>
  <cp:revision>127</cp:revision>
  <dcterms:created xsi:type="dcterms:W3CDTF">2017-12-04T09:24:00Z</dcterms:created>
  <dcterms:modified xsi:type="dcterms:W3CDTF">2022-01-04T08:11:03Z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F5ED60BAEF014EB08776A911A324FED9</vt:lpwstr>
  </property>
</Properties>
</file>