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333" r:id="rId6"/>
    <p:sldId id="334" r:id="rId7"/>
    <p:sldId id="657" r:id="rId8"/>
    <p:sldId id="522" r:id="rId9"/>
    <p:sldId id="659" r:id="rId10"/>
    <p:sldId id="658" r:id="rId11"/>
    <p:sldId id="637" r:id="rId12"/>
    <p:sldId id="615" r:id="rId13"/>
    <p:sldId id="661" r:id="rId14"/>
    <p:sldId id="662" r:id="rId15"/>
    <p:sldId id="663" r:id="rId16"/>
    <p:sldId id="680" r:id="rId17"/>
    <p:sldId id="679" r:id="rId18"/>
    <p:sldId id="678" r:id="rId19"/>
    <p:sldId id="619" r:id="rId20"/>
    <p:sldId id="668" r:id="rId21"/>
    <p:sldId id="664" r:id="rId22"/>
    <p:sldId id="665" r:id="rId23"/>
    <p:sldId id="666" r:id="rId24"/>
    <p:sldId id="670" r:id="rId25"/>
    <p:sldId id="669" r:id="rId26"/>
    <p:sldId id="645" r:id="rId27"/>
    <p:sldId id="667" r:id="rId28"/>
    <p:sldId id="671" r:id="rId29"/>
    <p:sldId id="308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B43B4-7B9C-477F-9A37-9C01B03AAE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4533E-ED40-4CD6-803E-7BA3BA773B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7.jpeg"/><Relationship Id="rId3" Type="http://schemas.openxmlformats.org/officeDocument/2006/relationships/tags" Target="../tags/tag6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Relationship Id="rId3" Type="http://schemas.openxmlformats.org/officeDocument/2006/relationships/image" Target="file:///C:\Users\Administrator\AppData\Local\Temp\wps\INetCache\24f7a197feabc0feba4825a52d0e970c" TargetMode="Externa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2.xml"/><Relationship Id="rId3" Type="http://schemas.openxmlformats.org/officeDocument/2006/relationships/image" Target="file:///C:\Users\Administrator\AppData\Local\Temp\wps\INetCache\a48d49f0ad6b675d1483a2c1b3f85ff1" TargetMode="External"/><Relationship Id="rId2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2.xml"/><Relationship Id="rId3" Type="http://schemas.openxmlformats.org/officeDocument/2006/relationships/image" Target="file:///C:\Users\Administrator\AppData\Local\Temp\wps\INetCache\aed3683bff558fc770b09168f91c16b2" TargetMode="External"/><Relationship Id="rId2" Type="http://schemas.openxmlformats.org/officeDocument/2006/relationships/image" Target="../media/image22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4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.xml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7804408" cy="27903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55296" y="418439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空心弧 19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空心弧 20"/>
          <p:cNvSpPr/>
          <p:nvPr/>
        </p:nvSpPr>
        <p:spPr>
          <a:xfrm rot="17015693">
            <a:off x="10305316" y="452284"/>
            <a:ext cx="891382" cy="825354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空心弧 22"/>
          <p:cNvSpPr/>
          <p:nvPr/>
        </p:nvSpPr>
        <p:spPr>
          <a:xfrm rot="11214627">
            <a:off x="5127978" y="2362905"/>
            <a:ext cx="570953" cy="52866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091" y="1527889"/>
            <a:ext cx="1030313" cy="13961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37732" y="3302567"/>
            <a:ext cx="4010025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noProof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charset="-122"/>
              </a:rPr>
              <a:t>直流充电系统 </a:t>
            </a:r>
            <a:endParaRPr kumimoji="0" lang="zh-CN" altLang="en-US" sz="4800" b="1" i="0" kern="1200" cap="none" spc="0" normalizeH="0" baseline="0" noProof="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32119" y="279033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kern="1200" cap="none" spc="0" normalizeH="0" baseline="0" noProof="0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  <a:cs typeface="+mn-cs"/>
              </a:rPr>
              <a:t>系列课程之</a:t>
            </a:r>
            <a:endParaRPr kumimoji="0" lang="zh-CN" altLang="en-US" sz="3600" b="1" i="0" kern="1200" cap="none" spc="0" normalizeH="0" baseline="0" noProof="0" dirty="0">
              <a:solidFill>
                <a:srgbClr val="0070C0"/>
              </a:solidFill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55040" y="4396105"/>
            <a:ext cx="2646045" cy="4419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indent="0" defTabSz="9144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kern="1200" cap="none" spc="0" normalizeH="0" baseline="0" noProof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  <a:cs typeface="+mn-cs"/>
              </a:rPr>
              <a:t>  讲师：孙立伟</a:t>
            </a:r>
            <a:endParaRPr kumimoji="0" lang="en-US" altLang="zh-CN" sz="2000" b="0" i="0" kern="1200" cap="none" spc="0" normalizeH="0" baseline="0" noProof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7429500" y="3562350"/>
            <a:ext cx="4762500" cy="3295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7" grpId="0"/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55740" y="527044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直流充电系统原理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空心弧 3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5" descr="54e955790b090b9866591817ba49b031_312db9cd50e2524de5187e4f_pn=54&amp;o=jpg_6&amp;md5sum=e0950a9385f6a68afac06e8de97b7ee5&amp;sign=9990bdca81&amp;png=6063085-6124982&amp;jpg=17281207-17449917"/>
          <p:cNvPicPr>
            <a:picLocks noChangeAspect="1"/>
          </p:cNvPicPr>
          <p:nvPr/>
        </p:nvPicPr>
        <p:blipFill>
          <a:blip r:embed="rId2">
            <a:lum bright="-12000" contrast="12000"/>
          </a:blip>
          <a:srcRect l="1618" t="15139" r="5625" b="6491"/>
          <a:stretch>
            <a:fillRect/>
          </a:stretch>
        </p:blipFill>
        <p:spPr>
          <a:xfrm>
            <a:off x="2208530" y="1419225"/>
            <a:ext cx="8069580" cy="511365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55740" y="527044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直流充电系统原理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空心弧 3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216" name="组合 215"/>
          <p:cNvGrpSpPr/>
          <p:nvPr/>
        </p:nvGrpSpPr>
        <p:grpSpPr>
          <a:xfrm>
            <a:off x="1132205" y="1794510"/>
            <a:ext cx="10457180" cy="3992880"/>
            <a:chOff x="1150" y="2023"/>
            <a:chExt cx="16468" cy="6288"/>
          </a:xfrm>
        </p:grpSpPr>
        <p:sp>
          <p:nvSpPr>
            <p:cNvPr id="90" name="圆角矩形 89"/>
            <p:cNvSpPr/>
            <p:nvPr/>
          </p:nvSpPr>
          <p:spPr>
            <a:xfrm>
              <a:off x="9816" y="2498"/>
              <a:ext cx="2635" cy="58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1" name="圆角矩形 90"/>
            <p:cNvSpPr/>
            <p:nvPr/>
          </p:nvSpPr>
          <p:spPr>
            <a:xfrm>
              <a:off x="13323" y="2499"/>
              <a:ext cx="4233" cy="58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1666" y="2499"/>
              <a:ext cx="5687" cy="58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6314" y="3191"/>
              <a:ext cx="7739" cy="14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6314" y="3606"/>
              <a:ext cx="7739" cy="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 flipV="1">
              <a:off x="4185" y="3175"/>
              <a:ext cx="1613" cy="18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5828" y="2982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5812" y="3393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1912" y="4334"/>
              <a:ext cx="15385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组合 102"/>
            <p:cNvGrpSpPr/>
            <p:nvPr/>
          </p:nvGrpSpPr>
          <p:grpSpPr>
            <a:xfrm rot="0">
              <a:off x="17135" y="4845"/>
              <a:ext cx="279" cy="193"/>
              <a:chOff x="17501" y="3889"/>
              <a:chExt cx="279" cy="193"/>
            </a:xfrm>
          </p:grpSpPr>
          <p:cxnSp>
            <p:nvCxnSpPr>
              <p:cNvPr id="104" name="直接连接符 103"/>
              <p:cNvCxnSpPr/>
              <p:nvPr/>
            </p:nvCxnSpPr>
            <p:spPr>
              <a:xfrm flipH="1">
                <a:off x="17561" y="3980"/>
                <a:ext cx="158" cy="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flipH="1">
                <a:off x="17591" y="4070"/>
                <a:ext cx="98" cy="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flipH="1">
                <a:off x="17501" y="3889"/>
                <a:ext cx="279" cy="1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直接连接符 106"/>
            <p:cNvCxnSpPr/>
            <p:nvPr/>
          </p:nvCxnSpPr>
          <p:spPr>
            <a:xfrm flipV="1">
              <a:off x="1898" y="4332"/>
              <a:ext cx="15" cy="5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组合 107"/>
            <p:cNvGrpSpPr/>
            <p:nvPr/>
          </p:nvGrpSpPr>
          <p:grpSpPr>
            <a:xfrm rot="0">
              <a:off x="1767" y="4833"/>
              <a:ext cx="279" cy="193"/>
              <a:chOff x="17501" y="3889"/>
              <a:chExt cx="279" cy="193"/>
            </a:xfrm>
          </p:grpSpPr>
          <p:cxnSp>
            <p:nvCxnSpPr>
              <p:cNvPr id="109" name="直接连接符 108"/>
              <p:cNvCxnSpPr/>
              <p:nvPr/>
            </p:nvCxnSpPr>
            <p:spPr>
              <a:xfrm flipH="1">
                <a:off x="17561" y="3980"/>
                <a:ext cx="158" cy="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>
                <a:off x="17591" y="4070"/>
                <a:ext cx="98" cy="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flipH="1">
                <a:off x="17501" y="3889"/>
                <a:ext cx="279" cy="1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立方体 112"/>
            <p:cNvSpPr/>
            <p:nvPr/>
          </p:nvSpPr>
          <p:spPr>
            <a:xfrm rot="5400000">
              <a:off x="14737" y="5933"/>
              <a:ext cx="3565" cy="845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6" name="直接连接符 115"/>
            <p:cNvCxnSpPr/>
            <p:nvPr/>
          </p:nvCxnSpPr>
          <p:spPr>
            <a:xfrm flipV="1">
              <a:off x="5496" y="7443"/>
              <a:ext cx="10601" cy="2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4976" y="7249"/>
              <a:ext cx="544" cy="1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3827" y="7445"/>
              <a:ext cx="1150" cy="15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立方体 119"/>
            <p:cNvSpPr/>
            <p:nvPr/>
          </p:nvSpPr>
          <p:spPr>
            <a:xfrm rot="5400000">
              <a:off x="3169" y="4994"/>
              <a:ext cx="748" cy="1226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28" name="直接连接符 127"/>
            <p:cNvCxnSpPr/>
            <p:nvPr/>
          </p:nvCxnSpPr>
          <p:spPr>
            <a:xfrm flipV="1">
              <a:off x="10272" y="5328"/>
              <a:ext cx="3" cy="1245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flipH="1">
              <a:off x="10130" y="4995"/>
              <a:ext cx="135" cy="3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0114" y="5344"/>
              <a:ext cx="102" cy="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10275" y="4325"/>
              <a:ext cx="0" cy="656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矩形 131"/>
            <p:cNvSpPr/>
            <p:nvPr/>
          </p:nvSpPr>
          <p:spPr>
            <a:xfrm rot="5400000">
              <a:off x="10006" y="586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34" name="直接连接符 133"/>
            <p:cNvCxnSpPr/>
            <p:nvPr/>
          </p:nvCxnSpPr>
          <p:spPr>
            <a:xfrm flipH="1" flipV="1">
              <a:off x="14594" y="6017"/>
              <a:ext cx="10" cy="916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立方体 134"/>
            <p:cNvSpPr/>
            <p:nvPr/>
          </p:nvSpPr>
          <p:spPr>
            <a:xfrm rot="5400000">
              <a:off x="4974" y="4597"/>
              <a:ext cx="747" cy="2008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36" name="直接连接符 135"/>
            <p:cNvCxnSpPr>
              <a:stCxn id="90" idx="2"/>
              <a:endCxn id="90" idx="0"/>
            </p:cNvCxnSpPr>
            <p:nvPr/>
          </p:nvCxnSpPr>
          <p:spPr>
            <a:xfrm flipV="1">
              <a:off x="11134" y="2498"/>
              <a:ext cx="0" cy="581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文本框 136"/>
            <p:cNvSpPr txBox="1"/>
            <p:nvPr/>
          </p:nvSpPr>
          <p:spPr>
            <a:xfrm>
              <a:off x="9930" y="259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车辆插头</a:t>
              </a:r>
              <a:endParaRPr lang="zh-CN" altLang="en-US" sz="1200"/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11133" y="259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车辆插</a:t>
              </a:r>
              <a:r>
                <a:rPr lang="zh-CN" altLang="en-US" sz="1200"/>
                <a:t>座</a:t>
              </a:r>
              <a:endParaRPr lang="zh-CN" altLang="en-US" sz="1200"/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10510" y="202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</a:t>
              </a:r>
              <a:r>
                <a:rPr lang="zh-CN" altLang="en-US" sz="1200"/>
                <a:t>接口</a:t>
              </a:r>
              <a:endParaRPr lang="zh-CN" altLang="en-US" sz="1200"/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14827" y="202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电动</a:t>
              </a:r>
              <a:r>
                <a:rPr lang="zh-CN" altLang="en-US" sz="1200"/>
                <a:t>汽车</a:t>
              </a:r>
              <a:endParaRPr lang="zh-CN" altLang="en-US" sz="1200"/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3869" y="2023"/>
              <a:ext cx="148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外部充电桩</a:t>
              </a:r>
              <a:endParaRPr lang="zh-CN" altLang="en-US" sz="1200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11017" y="3085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1</a:t>
              </a:r>
              <a:endParaRPr lang="en-US" altLang="zh-CN" sz="1200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11023" y="3488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2</a:t>
              </a:r>
              <a:endParaRPr lang="en-US" altLang="zh-CN" sz="1200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11023" y="4218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3</a:t>
              </a:r>
              <a:endParaRPr lang="en-US" altLang="zh-CN" sz="1200"/>
            </a:p>
          </p:txBody>
        </p:sp>
        <p:sp>
          <p:nvSpPr>
            <p:cNvPr id="146" name="椭圆 145"/>
            <p:cNvSpPr/>
            <p:nvPr/>
          </p:nvSpPr>
          <p:spPr>
            <a:xfrm>
              <a:off x="11032" y="7325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8</a:t>
              </a:r>
              <a:endParaRPr lang="en-US" altLang="zh-CN" sz="1200"/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11100" y="6891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CC2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11164" y="735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A+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11145" y="4273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PE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11148" y="311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DC+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16075" y="5809"/>
              <a:ext cx="9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车辆控制</a:t>
              </a:r>
              <a:r>
                <a:rPr lang="zh-CN" altLang="en-US" sz="1200"/>
                <a:t>装置</a:t>
              </a:r>
              <a:endParaRPr lang="zh-CN" altLang="en-US" sz="1200"/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1849" y="4373"/>
              <a:ext cx="1088" cy="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000"/>
                <a:t>设备</a:t>
              </a:r>
              <a:r>
                <a:rPr lang="zh-CN" altLang="en-US" sz="1000"/>
                <a:t>接地</a:t>
              </a:r>
              <a:endParaRPr lang="zh-CN" altLang="en-US" sz="1000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4386" y="5288"/>
              <a:ext cx="196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充电桩</a:t>
              </a:r>
              <a:r>
                <a:rPr lang="zh-CN" altLang="en-US" sz="1200"/>
                <a:t>控制器</a:t>
              </a:r>
              <a:endParaRPr lang="zh-CN" altLang="en-US" sz="1200"/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5650" y="2791"/>
              <a:ext cx="57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K1</a:t>
              </a:r>
              <a:endParaRPr lang="en-US" altLang="zh-CN" sz="1200"/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6359" y="6543"/>
              <a:ext cx="129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检测点</a:t>
              </a:r>
              <a:r>
                <a:rPr lang="en-US" altLang="zh-CN" sz="1000"/>
                <a:t>1</a:t>
              </a:r>
              <a:endParaRPr lang="en-US" altLang="zh-CN" sz="1000"/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14102" y="6912"/>
              <a:ext cx="129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检测点</a:t>
              </a:r>
              <a:r>
                <a:rPr lang="en-US" altLang="zh-CN" sz="1000"/>
                <a:t>2</a:t>
              </a:r>
              <a:endParaRPr lang="en-US" altLang="zh-CN" sz="1000"/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14609" y="6273"/>
              <a:ext cx="570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R5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14249" y="5613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12V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10702" y="572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R3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9740" y="572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R2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2847" y="5288"/>
              <a:ext cx="156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辅助</a:t>
              </a:r>
              <a:r>
                <a:rPr lang="zh-CN" altLang="en-US" sz="1200"/>
                <a:t>电源</a:t>
              </a:r>
              <a:endParaRPr lang="zh-CN" altLang="en-US" sz="120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81" y="3190"/>
              <a:ext cx="595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K6</a:t>
              </a:r>
              <a:endParaRPr lang="en-US" altLang="zh-CN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881" y="2763"/>
              <a:ext cx="71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K5</a:t>
              </a:r>
              <a:endParaRPr lang="en-US" altLang="zh-CN" sz="1200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14032" y="2982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4032" y="3390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7282" y="4333"/>
              <a:ext cx="15" cy="5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732" y="6933"/>
              <a:ext cx="5359" cy="0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0747" y="4340"/>
              <a:ext cx="0" cy="2589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5494" y="7895"/>
              <a:ext cx="10641" cy="11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 rot="5400000">
              <a:off x="10485" y="589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5400000">
              <a:off x="14343" y="637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753" y="572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R4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022" y="7795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9</a:t>
              </a:r>
              <a:endParaRPr lang="en-US" altLang="zh-CN" sz="1200"/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4976" y="7684"/>
              <a:ext cx="544" cy="1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3240" y="7910"/>
              <a:ext cx="1737" cy="14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3830" y="5962"/>
              <a:ext cx="13" cy="1492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3256" y="5978"/>
              <a:ext cx="15" cy="1915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5620" y="6551"/>
              <a:ext cx="6103" cy="3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11720" y="4325"/>
              <a:ext cx="9" cy="2233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 rot="5400000">
              <a:off x="11452" y="589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 flipV="1">
              <a:off x="5633" y="5962"/>
              <a:ext cx="2" cy="596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 flipV="1">
              <a:off x="6839" y="5606"/>
              <a:ext cx="7" cy="95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6523" y="5218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12V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5400000">
              <a:off x="6586" y="596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 flipV="1">
              <a:off x="4785" y="4795"/>
              <a:ext cx="8" cy="504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椭圆 144"/>
            <p:cNvSpPr/>
            <p:nvPr/>
          </p:nvSpPr>
          <p:spPr>
            <a:xfrm>
              <a:off x="11017" y="6832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7</a:t>
              </a:r>
              <a:endParaRPr lang="en-US" altLang="zh-CN" sz="120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173" y="7804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A-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15" y="6476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CC1</a:t>
              </a:r>
              <a:endParaRPr lang="en-US" altLang="zh-CN" sz="1200">
                <a:sym typeface="+mn-ea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4785" y="4780"/>
              <a:ext cx="11305" cy="0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5852" y="4976"/>
              <a:ext cx="15" cy="253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5860" y="4995"/>
              <a:ext cx="2557" cy="3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肘形连接符 38"/>
            <p:cNvCxnSpPr/>
            <p:nvPr/>
          </p:nvCxnSpPr>
          <p:spPr>
            <a:xfrm>
              <a:off x="8415" y="4998"/>
              <a:ext cx="7661" cy="525"/>
            </a:xfrm>
            <a:prstGeom prst="bentConnector3">
              <a:avLst>
                <a:gd name="adj1" fmla="val 646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11022" y="4662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4</a:t>
              </a:r>
              <a:endParaRPr lang="en-US" altLang="zh-CN" sz="1200"/>
            </a:p>
          </p:txBody>
        </p:sp>
        <p:sp>
          <p:nvSpPr>
            <p:cNvPr id="41" name="椭圆 40"/>
            <p:cNvSpPr/>
            <p:nvPr/>
          </p:nvSpPr>
          <p:spPr>
            <a:xfrm>
              <a:off x="11017" y="5430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5</a:t>
              </a:r>
              <a:endParaRPr lang="en-US" altLang="zh-CN" sz="120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022" y="6437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6</a:t>
              </a:r>
              <a:endParaRPr lang="en-US" altLang="zh-CN" sz="120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148" y="3533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DC-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1145" y="4709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S+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160" y="5457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S-</a:t>
              </a:r>
              <a:endParaRPr lang="en-US" altLang="zh-CN" sz="1200">
                <a:sym typeface="+mn-ea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14508" y="3192"/>
              <a:ext cx="1615" cy="14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4520" y="3606"/>
              <a:ext cx="1615" cy="14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立方体 99"/>
            <p:cNvSpPr/>
            <p:nvPr/>
          </p:nvSpPr>
          <p:spPr>
            <a:xfrm rot="5400000">
              <a:off x="15988" y="2820"/>
              <a:ext cx="1014" cy="1280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15870" y="3160"/>
              <a:ext cx="109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电池组</a:t>
              </a:r>
              <a:endParaRPr lang="zh-CN" altLang="en-US" sz="1200"/>
            </a:p>
          </p:txBody>
        </p:sp>
        <p:sp>
          <p:nvSpPr>
            <p:cNvPr id="48" name="矩形 47"/>
            <p:cNvSpPr/>
            <p:nvPr/>
          </p:nvSpPr>
          <p:spPr>
            <a:xfrm>
              <a:off x="4723" y="7068"/>
              <a:ext cx="1020" cy="1081"/>
            </a:xfrm>
            <a:prstGeom prst="rect">
              <a:avLst/>
            </a:prstGeom>
            <a:noFill/>
            <a:ln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3763" y="2836"/>
              <a:ext cx="1020" cy="1081"/>
            </a:xfrm>
            <a:prstGeom prst="rect">
              <a:avLst/>
            </a:prstGeom>
            <a:noFill/>
            <a:ln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778" y="7026"/>
              <a:ext cx="71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K3</a:t>
              </a:r>
              <a:endParaRPr lang="en-US" altLang="zh-CN" sz="120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778" y="7489"/>
              <a:ext cx="71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K4</a:t>
              </a:r>
              <a:endParaRPr lang="en-US" altLang="zh-CN" sz="120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643" y="3205"/>
              <a:ext cx="57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K2</a:t>
              </a:r>
              <a:endParaRPr lang="en-US" altLang="zh-CN" sz="1200"/>
            </a:p>
          </p:txBody>
        </p:sp>
        <p:cxnSp>
          <p:nvCxnSpPr>
            <p:cNvPr id="83" name="直接连接符 82"/>
            <p:cNvCxnSpPr/>
            <p:nvPr/>
          </p:nvCxnSpPr>
          <p:spPr>
            <a:xfrm flipH="1" flipV="1">
              <a:off x="4201" y="3608"/>
              <a:ext cx="1592" cy="15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组合 85"/>
            <p:cNvGrpSpPr/>
            <p:nvPr/>
          </p:nvGrpSpPr>
          <p:grpSpPr>
            <a:xfrm rot="0">
              <a:off x="2311" y="2788"/>
              <a:ext cx="2240" cy="1165"/>
              <a:chOff x="2114" y="3468"/>
              <a:chExt cx="2240" cy="1165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3489" y="3561"/>
                <a:ext cx="495" cy="98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2223" y="3561"/>
                <a:ext cx="495" cy="98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 rot="10800000">
                <a:off x="2807" y="3681"/>
                <a:ext cx="418" cy="808"/>
                <a:chOff x="5164" y="1470"/>
                <a:chExt cx="418" cy="808"/>
              </a:xfrm>
            </p:grpSpPr>
            <p:sp>
              <p:nvSpPr>
                <p:cNvPr id="63" name="文本框 62"/>
                <p:cNvSpPr txBox="1"/>
                <p:nvPr/>
              </p:nvSpPr>
              <p:spPr>
                <a:xfrm>
                  <a:off x="5166" y="159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en-US" altLang="zh-CN" sz="1200"/>
                    <a:t>C</a:t>
                  </a:r>
                  <a:endParaRPr lang="en-US" altLang="zh-CN" sz="1200"/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5166" y="1708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>
                <a:xfrm>
                  <a:off x="5164" y="1844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66" name="文本框 65"/>
                <p:cNvSpPr txBox="1"/>
                <p:nvPr/>
              </p:nvSpPr>
              <p:spPr>
                <a:xfrm>
                  <a:off x="5164" y="147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 rot="0">
                <a:off x="2988" y="3683"/>
                <a:ext cx="418" cy="808"/>
                <a:chOff x="5164" y="1470"/>
                <a:chExt cx="418" cy="808"/>
              </a:xfrm>
            </p:grpSpPr>
            <p:sp>
              <p:nvSpPr>
                <p:cNvPr id="68" name="文本框 67"/>
                <p:cNvSpPr txBox="1"/>
                <p:nvPr/>
              </p:nvSpPr>
              <p:spPr>
                <a:xfrm>
                  <a:off x="5166" y="159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en-US" altLang="zh-CN" sz="1200"/>
                    <a:t>C</a:t>
                  </a:r>
                  <a:endParaRPr lang="en-US" altLang="zh-CN" sz="1200"/>
                </a:p>
              </p:txBody>
            </p:sp>
            <p:sp>
              <p:nvSpPr>
                <p:cNvPr id="69" name="文本框 68"/>
                <p:cNvSpPr txBox="1"/>
                <p:nvPr/>
              </p:nvSpPr>
              <p:spPr>
                <a:xfrm>
                  <a:off x="5166" y="1708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70" name="文本框 69"/>
                <p:cNvSpPr txBox="1"/>
                <p:nvPr/>
              </p:nvSpPr>
              <p:spPr>
                <a:xfrm>
                  <a:off x="5164" y="1844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71" name="文本框 70"/>
                <p:cNvSpPr txBox="1"/>
                <p:nvPr/>
              </p:nvSpPr>
              <p:spPr>
                <a:xfrm>
                  <a:off x="5164" y="147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</p:grpSp>
          <p:cxnSp>
            <p:nvCxnSpPr>
              <p:cNvPr id="72" name="直接连接符 71"/>
              <p:cNvCxnSpPr/>
              <p:nvPr/>
            </p:nvCxnSpPr>
            <p:spPr>
              <a:xfrm flipH="1">
                <a:off x="3165" y="3825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185" y="4325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>
                <a:off x="2705" y="3830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H="1">
                <a:off x="2705" y="4325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V="1">
                <a:off x="3105" y="3862"/>
                <a:ext cx="15" cy="47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3506" y="3576"/>
                <a:ext cx="458" cy="973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2223" y="3592"/>
                <a:ext cx="479" cy="976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文本框 78"/>
              <p:cNvSpPr txBox="1"/>
              <p:nvPr/>
            </p:nvSpPr>
            <p:spPr>
              <a:xfrm>
                <a:off x="2114" y="3577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AC</a:t>
                </a:r>
                <a:endParaRPr lang="en-US" altLang="zh-CN" sz="12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2253" y="4112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DC</a:t>
                </a:r>
                <a:endParaRPr lang="en-US" altLang="zh-CN" sz="1200"/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3524" y="4130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DC</a:t>
                </a:r>
                <a:endParaRPr lang="en-US" altLang="zh-CN" sz="1200"/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3377" y="3552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DC</a:t>
                </a:r>
                <a:endParaRPr lang="en-US" altLang="zh-CN" sz="1200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876" y="3683"/>
                <a:ext cx="435" cy="761"/>
              </a:xfrm>
              <a:prstGeom prst="rect">
                <a:avLst/>
              </a:prstGeom>
              <a:noFill/>
              <a:ln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2145" y="3468"/>
                <a:ext cx="2209" cy="1165"/>
              </a:xfrm>
              <a:prstGeom prst="rect">
                <a:avLst/>
              </a:prstGeom>
              <a:noFill/>
              <a:ln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78" name="组合 177"/>
            <p:cNvGrpSpPr/>
            <p:nvPr/>
          </p:nvGrpSpPr>
          <p:grpSpPr>
            <a:xfrm rot="0">
              <a:off x="1155" y="2989"/>
              <a:ext cx="1267" cy="140"/>
              <a:chOff x="988" y="3932"/>
              <a:chExt cx="1267" cy="140"/>
            </a:xfrm>
          </p:grpSpPr>
          <p:cxnSp>
            <p:nvCxnSpPr>
              <p:cNvPr id="179" name="直接连接符 178"/>
              <p:cNvCxnSpPr/>
              <p:nvPr/>
            </p:nvCxnSpPr>
            <p:spPr>
              <a:xfrm flipH="1">
                <a:off x="988" y="4058"/>
                <a:ext cx="718" cy="13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/>
              <p:cNvCxnSpPr/>
              <p:nvPr/>
            </p:nvCxnSpPr>
            <p:spPr>
              <a:xfrm flipH="1">
                <a:off x="1700" y="3932"/>
                <a:ext cx="215" cy="1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/>
            </p:nvCxnSpPr>
            <p:spPr>
              <a:xfrm>
                <a:off x="1918" y="4058"/>
                <a:ext cx="337" cy="14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组合 185"/>
            <p:cNvGrpSpPr/>
            <p:nvPr/>
          </p:nvGrpSpPr>
          <p:grpSpPr>
            <a:xfrm rot="0">
              <a:off x="1160" y="3249"/>
              <a:ext cx="1267" cy="140"/>
              <a:chOff x="988" y="3932"/>
              <a:chExt cx="1267" cy="140"/>
            </a:xfrm>
          </p:grpSpPr>
          <p:cxnSp>
            <p:nvCxnSpPr>
              <p:cNvPr id="187" name="直接连接符 186"/>
              <p:cNvCxnSpPr/>
              <p:nvPr/>
            </p:nvCxnSpPr>
            <p:spPr>
              <a:xfrm flipH="1">
                <a:off x="988" y="4058"/>
                <a:ext cx="718" cy="13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 flipH="1">
                <a:off x="1700" y="3932"/>
                <a:ext cx="215" cy="1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>
                <a:off x="1918" y="4058"/>
                <a:ext cx="337" cy="14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组合 189"/>
            <p:cNvGrpSpPr/>
            <p:nvPr/>
          </p:nvGrpSpPr>
          <p:grpSpPr>
            <a:xfrm rot="0">
              <a:off x="1150" y="3494"/>
              <a:ext cx="1267" cy="140"/>
              <a:chOff x="988" y="3932"/>
              <a:chExt cx="1267" cy="140"/>
            </a:xfrm>
          </p:grpSpPr>
          <p:cxnSp>
            <p:nvCxnSpPr>
              <p:cNvPr id="191" name="直接连接符 190"/>
              <p:cNvCxnSpPr/>
              <p:nvPr/>
            </p:nvCxnSpPr>
            <p:spPr>
              <a:xfrm flipH="1">
                <a:off x="988" y="4058"/>
                <a:ext cx="718" cy="13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flipH="1">
                <a:off x="1700" y="3932"/>
                <a:ext cx="215" cy="1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>
                <a:off x="1918" y="4058"/>
                <a:ext cx="337" cy="14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4" name="肘形连接符 193"/>
            <p:cNvCxnSpPr>
              <a:endCxn id="50" idx="0"/>
            </p:cNvCxnSpPr>
            <p:nvPr/>
          </p:nvCxnSpPr>
          <p:spPr>
            <a:xfrm rot="5400000" flipV="1">
              <a:off x="4424" y="6316"/>
              <a:ext cx="1040" cy="380"/>
            </a:xfrm>
            <a:prstGeom prst="bentConnector3">
              <a:avLst>
                <a:gd name="adj1" fmla="val 50096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肘形连接符 194"/>
            <p:cNvCxnSpPr>
              <a:stCxn id="49" idx="2"/>
              <a:endCxn id="113" idx="2"/>
            </p:cNvCxnSpPr>
            <p:nvPr/>
          </p:nvCxnSpPr>
          <p:spPr>
            <a:xfrm rot="5400000" flipV="1">
              <a:off x="15028" y="3161"/>
              <a:ext cx="656" cy="2167"/>
            </a:xfrm>
            <a:prstGeom prst="bentConnector3">
              <a:avLst>
                <a:gd name="adj1" fmla="val 35899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肘形连接符 195"/>
            <p:cNvCxnSpPr>
              <a:stCxn id="197" idx="2"/>
              <a:endCxn id="156" idx="0"/>
            </p:cNvCxnSpPr>
            <p:nvPr/>
          </p:nvCxnSpPr>
          <p:spPr>
            <a:xfrm rot="5400000">
              <a:off x="5012" y="4227"/>
              <a:ext cx="1419" cy="702"/>
            </a:xfrm>
            <a:prstGeom prst="bentConnector3">
              <a:avLst>
                <a:gd name="adj1" fmla="val 50000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矩形 196"/>
            <p:cNvSpPr/>
            <p:nvPr/>
          </p:nvSpPr>
          <p:spPr>
            <a:xfrm>
              <a:off x="5620" y="2788"/>
              <a:ext cx="903" cy="1081"/>
            </a:xfrm>
            <a:prstGeom prst="rect">
              <a:avLst/>
            </a:prstGeom>
            <a:noFill/>
            <a:ln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9" name="矩形 198"/>
            <p:cNvSpPr/>
            <p:nvPr/>
          </p:nvSpPr>
          <p:spPr>
            <a:xfrm>
              <a:off x="4646" y="3089"/>
              <a:ext cx="285" cy="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400"/>
            </a:p>
          </p:txBody>
        </p:sp>
        <p:cxnSp>
          <p:nvCxnSpPr>
            <p:cNvPr id="202" name="直接连接符 201"/>
            <p:cNvCxnSpPr/>
            <p:nvPr/>
          </p:nvCxnSpPr>
          <p:spPr>
            <a:xfrm flipH="1" flipV="1">
              <a:off x="5254" y="3197"/>
              <a:ext cx="13" cy="781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 flipH="1" flipV="1">
              <a:off x="5452" y="3611"/>
              <a:ext cx="15" cy="462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矩形 200"/>
            <p:cNvSpPr/>
            <p:nvPr/>
          </p:nvSpPr>
          <p:spPr>
            <a:xfrm>
              <a:off x="5058" y="3967"/>
              <a:ext cx="592" cy="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800"/>
                <a:t>IMD</a:t>
              </a:r>
              <a:endParaRPr lang="en-US" altLang="zh-CN" sz="800"/>
            </a:p>
          </p:txBody>
        </p:sp>
        <p:cxnSp>
          <p:nvCxnSpPr>
            <p:cNvPr id="204" name="直接连接符 203"/>
            <p:cNvCxnSpPr/>
            <p:nvPr/>
          </p:nvCxnSpPr>
          <p:spPr>
            <a:xfrm flipH="1" flipV="1">
              <a:off x="5339" y="4191"/>
              <a:ext cx="13" cy="157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flipH="1" flipV="1">
              <a:off x="6834" y="3178"/>
              <a:ext cx="15" cy="46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矩形 204"/>
            <p:cNvSpPr/>
            <p:nvPr/>
          </p:nvSpPr>
          <p:spPr>
            <a:xfrm>
              <a:off x="6754" y="3316"/>
              <a:ext cx="178" cy="1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000"/>
                <a:t>V</a:t>
              </a:r>
              <a:endParaRPr lang="en-US" altLang="zh-CN" sz="1000"/>
            </a:p>
          </p:txBody>
        </p:sp>
        <p:sp>
          <p:nvSpPr>
            <p:cNvPr id="208" name="等腰三角形 207"/>
            <p:cNvSpPr/>
            <p:nvPr/>
          </p:nvSpPr>
          <p:spPr>
            <a:xfrm rot="5400000">
              <a:off x="4251" y="3121"/>
              <a:ext cx="212" cy="1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09" name="直接连接符 208"/>
            <p:cNvCxnSpPr/>
            <p:nvPr/>
          </p:nvCxnSpPr>
          <p:spPr>
            <a:xfrm flipV="1">
              <a:off x="4432" y="3058"/>
              <a:ext cx="13" cy="2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文本框 209"/>
            <p:cNvSpPr txBox="1"/>
            <p:nvPr/>
          </p:nvSpPr>
          <p:spPr>
            <a:xfrm>
              <a:off x="4114" y="2726"/>
              <a:ext cx="57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D1</a:t>
              </a:r>
              <a:endParaRPr lang="en-US" altLang="zh-CN" sz="1200"/>
            </a:p>
          </p:txBody>
        </p:sp>
        <p:cxnSp>
          <p:nvCxnSpPr>
            <p:cNvPr id="212" name="直接连接符 211"/>
            <p:cNvCxnSpPr/>
            <p:nvPr/>
          </p:nvCxnSpPr>
          <p:spPr>
            <a:xfrm flipH="1" flipV="1">
              <a:off x="5041" y="3192"/>
              <a:ext cx="15" cy="46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矩形 210"/>
            <p:cNvSpPr/>
            <p:nvPr/>
          </p:nvSpPr>
          <p:spPr>
            <a:xfrm>
              <a:off x="4906" y="3379"/>
              <a:ext cx="285" cy="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400"/>
            </a:p>
          </p:txBody>
        </p:sp>
        <p:sp>
          <p:nvSpPr>
            <p:cNvPr id="213" name="文本框 212"/>
            <p:cNvSpPr txBox="1"/>
            <p:nvPr/>
          </p:nvSpPr>
          <p:spPr>
            <a:xfrm>
              <a:off x="4521" y="3019"/>
              <a:ext cx="662" cy="2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600">
                  <a:sym typeface="+mn-ea"/>
                </a:rPr>
                <a:t>电流</a:t>
              </a:r>
              <a:endParaRPr lang="zh-CN" altLang="en-US" sz="600">
                <a:sym typeface="+mn-ea"/>
              </a:endParaRPr>
            </a:p>
          </p:txBody>
        </p:sp>
        <p:sp>
          <p:nvSpPr>
            <p:cNvPr id="214" name="文本框 213"/>
            <p:cNvSpPr txBox="1"/>
            <p:nvPr/>
          </p:nvSpPr>
          <p:spPr>
            <a:xfrm>
              <a:off x="4782" y="3327"/>
              <a:ext cx="662" cy="2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600">
                  <a:sym typeface="+mn-ea"/>
                </a:rPr>
                <a:t>泄放</a:t>
              </a:r>
              <a:endParaRPr lang="zh-CN" altLang="en-US" sz="600">
                <a:sym typeface="+mn-ea"/>
              </a:endParaRPr>
            </a:p>
          </p:txBody>
        </p:sp>
        <p:sp>
          <p:nvSpPr>
            <p:cNvPr id="215" name="文本框 214"/>
            <p:cNvSpPr txBox="1"/>
            <p:nvPr/>
          </p:nvSpPr>
          <p:spPr>
            <a:xfrm>
              <a:off x="16530" y="4014"/>
              <a:ext cx="1088" cy="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000"/>
                <a:t>车辆接地</a:t>
              </a:r>
              <a:endParaRPr lang="zh-CN" altLang="en-US" sz="1000"/>
            </a:p>
          </p:txBody>
        </p:sp>
      </p:grpSp>
      <p:sp>
        <p:nvSpPr>
          <p:cNvPr id="217" name="椭圆 216"/>
          <p:cNvSpPr/>
          <p:nvPr/>
        </p:nvSpPr>
        <p:spPr>
          <a:xfrm>
            <a:off x="4496435" y="4481195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8" name="椭圆 217"/>
          <p:cNvSpPr/>
          <p:nvPr/>
        </p:nvSpPr>
        <p:spPr>
          <a:xfrm>
            <a:off x="9411970" y="4734560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bldLvl="0" animBg="1"/>
      <p:bldP spid="2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55740" y="527044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直流充电系统原理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空心弧 3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33220" y="1443990"/>
            <a:ext cx="25438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>
                <a:sym typeface="+mn-ea"/>
              </a:rPr>
              <a:t>1.</a:t>
            </a:r>
            <a:r>
              <a:rPr lang="zh-CN" altLang="en-US" sz="2400">
                <a:sym typeface="+mn-ea"/>
              </a:rPr>
              <a:t>检测点控制原理</a:t>
            </a:r>
            <a:endParaRPr lang="zh-CN" altLang="en-US" sz="2400"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3406775" y="2027555"/>
          <a:ext cx="5194300" cy="2503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575"/>
                <a:gridCol w="1298575"/>
                <a:gridCol w="1298575"/>
                <a:gridCol w="1298575"/>
              </a:tblGrid>
              <a:tr h="7404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检测点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电压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S</a:t>
                      </a:r>
                      <a:r>
                        <a:rPr lang="zh-CN" altLang="en-US"/>
                        <a:t>开关（</a:t>
                      </a:r>
                      <a:r>
                        <a:rPr lang="zh-CN" altLang="en-US"/>
                        <a:t>枪头）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枪头与枪</a:t>
                      </a:r>
                      <a:r>
                        <a:rPr lang="zh-CN" altLang="en-US"/>
                        <a:t>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备注</a:t>
                      </a:r>
                      <a:endParaRPr lang="zh-CN" altLang="en-US"/>
                    </a:p>
                  </a:txBody>
                  <a:tcPr/>
                </a:tc>
              </a:tr>
              <a:tr h="440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12V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闭合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40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结合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40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4V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闭合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结合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完全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结合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表格 12"/>
          <p:cNvGraphicFramePr/>
          <p:nvPr>
            <p:custDataLst>
              <p:tags r:id="rId3"/>
            </p:custDataLst>
          </p:nvPr>
        </p:nvGraphicFramePr>
        <p:xfrm>
          <a:off x="3406775" y="4717415"/>
          <a:ext cx="5194935" cy="147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645"/>
                <a:gridCol w="1731645"/>
                <a:gridCol w="1731645"/>
              </a:tblGrid>
              <a:tr h="4921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检测点</a:t>
                      </a:r>
                      <a:r>
                        <a:rPr lang="en-US" altLang="zh-CN"/>
                        <a:t>2</a:t>
                      </a:r>
                      <a:r>
                        <a:rPr lang="zh-CN" altLang="en-US"/>
                        <a:t>电压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枪头与枪座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备注</a:t>
                      </a:r>
                      <a:endParaRPr lang="zh-CN" altLang="en-US"/>
                    </a:p>
                  </a:txBody>
                  <a:tcPr/>
                </a:tc>
              </a:tr>
              <a:tr h="4921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12V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未连接</a:t>
                      </a:r>
                      <a:endParaRPr lang="zh-CN" altLang="en-US"/>
                    </a:p>
                  </a:txBody>
                  <a:tcPr/>
                </a:tc>
              </a:tr>
              <a:tr h="4921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6V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结合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可靠连接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55740" y="527044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直流充电系统原理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空心弧 3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8" name="图片 7" descr="013d4511aa3d84193f129aae2dbd62fa_wKh2CV0GUKiACJZ1AFHGSsVNp9s37__726272%7C136774__fb61ac44d28fdbe3cabe91aefbb79751752871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1511935"/>
            <a:ext cx="6431280" cy="48590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44930" y="1278890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+mn-ea"/>
              </a:rPr>
              <a:t>直流充电枪结构</a:t>
            </a:r>
            <a:endParaRPr lang="zh-CN" altLang="en-US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55740" y="527044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直流充电系统原理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空心弧 3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" name="图片 2" descr="2a607187dafb6196993ef0c28c3bde80_wKh2CV0GUKiACJZ1AFHGSsVNp9s37__598236%7C32427__b148819b8ace9b88e2c3a24b20853223752871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94940" y="1736090"/>
            <a:ext cx="7877810" cy="44653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44930" y="1278890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+mn-ea"/>
              </a:rPr>
              <a:t>直流充电枪结构</a:t>
            </a:r>
            <a:endParaRPr lang="zh-CN" altLang="en-US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55740" y="527044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直流充电系统原理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空心弧 3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5" name="图片 4" descr="4690fa9b8783dd9fad3f56f2763fdb6b_wKh2CV0GUKiACJZ1AFHGSsVNp9s37__537530%7C60706__c8572ce64373831a36b3c07cceafc76175287149"/>
          <p:cNvPicPr>
            <a:picLocks noChangeAspect="1"/>
          </p:cNvPicPr>
          <p:nvPr/>
        </p:nvPicPr>
        <p:blipFill>
          <a:blip r:embed="rId2"/>
          <a:srcRect l="1256" t="1746" r="1395" b="1746"/>
          <a:stretch>
            <a:fillRect/>
          </a:stretch>
        </p:blipFill>
        <p:spPr>
          <a:xfrm>
            <a:off x="2750820" y="1410335"/>
            <a:ext cx="6690995" cy="47739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44930" y="1278890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+mn-ea"/>
              </a:rPr>
              <a:t>直流充电枪结构</a:t>
            </a:r>
            <a:endParaRPr lang="zh-CN" altLang="en-US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8" y="1431018"/>
            <a:ext cx="2838450" cy="36766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43195" y="2908935"/>
            <a:ext cx="659511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直流充电系统故障检修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87138" y="2909077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第四部分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47548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交流充电系统故障检修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空心弧 2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4935" y="1814195"/>
            <a:ext cx="71304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/>
              <a:t>第一类病症：</a:t>
            </a:r>
            <a:r>
              <a:rPr lang="zh-CN" altLang="en-US" sz="2000" b="1">
                <a:sym typeface="+mn-ea"/>
              </a:rPr>
              <a:t>非车载充电机</a:t>
            </a:r>
            <a:r>
              <a:rPr lang="zh-CN" altLang="en-US" sz="2000" b="1"/>
              <a:t>引起的充电异常中止情况</a:t>
            </a:r>
            <a:endParaRPr lang="zh-CN" altLang="en-US" sz="2000" b="1"/>
          </a:p>
        </p:txBody>
      </p:sp>
      <p:pic>
        <p:nvPicPr>
          <p:cNvPr id="100" name="图片 99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3471863" y="3098800"/>
            <a:ext cx="5248275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47548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交流充电系统故障检修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空心弧 2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55750" y="1470660"/>
            <a:ext cx="932688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1.</a:t>
            </a:r>
            <a:r>
              <a:rPr lang="zh-CN" altLang="en-US" sz="2000"/>
              <a:t>非车载充电机异常</a:t>
            </a:r>
            <a:endParaRPr lang="zh-CN" altLang="en-US" sz="2000"/>
          </a:p>
          <a:p>
            <a:endParaRPr lang="zh-CN" altLang="en-US"/>
          </a:p>
          <a:p>
            <a:r>
              <a:rPr lang="zh-CN" altLang="en-US"/>
              <a:t>在充电过程中，如果非车载充电机出现不能继续充电的故障（如充电桩意外进水或异物进入、环境温度骤变等），则向车辆周期发送“充电机中止充电报文”并控制充电机停止充电，在100ms内断开K1、K2、K3和K4；</a:t>
            </a:r>
            <a:endParaRPr lang="zh-CN" altLang="en-US"/>
          </a:p>
        </p:txBody>
      </p:sp>
      <p:pic>
        <p:nvPicPr>
          <p:cNvPr id="330" name="图片 3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25" y="3275965"/>
            <a:ext cx="7931785" cy="3194685"/>
          </a:xfrm>
          <a:prstGeom prst="rect">
            <a:avLst/>
          </a:prstGeom>
        </p:spPr>
      </p:pic>
      <p:sp>
        <p:nvSpPr>
          <p:cNvPr id="332" name="椭圆 331"/>
          <p:cNvSpPr/>
          <p:nvPr/>
        </p:nvSpPr>
        <p:spPr>
          <a:xfrm>
            <a:off x="4470400" y="3782060"/>
            <a:ext cx="500380" cy="48069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4" name="椭圆 333"/>
          <p:cNvSpPr/>
          <p:nvPr/>
        </p:nvSpPr>
        <p:spPr>
          <a:xfrm>
            <a:off x="4090035" y="5816600"/>
            <a:ext cx="500380" cy="48069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12235" y="5127625"/>
            <a:ext cx="86487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olidFill>
                  <a:srgbClr val="FF0000"/>
                </a:solidFill>
                <a:sym typeface="+mn-ea"/>
              </a:rPr>
              <a:t>100ms内</a:t>
            </a:r>
            <a:endParaRPr lang="zh-CN" altLang="en-US" sz="14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334" grpId="0" bldLvl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47548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交流充电系统故障检修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空心弧 2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53845" y="1478915"/>
            <a:ext cx="9516745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2.</a:t>
            </a:r>
            <a:r>
              <a:rPr lang="zh-CN" altLang="en-US" sz="2000"/>
              <a:t>非车载充电机故障</a:t>
            </a:r>
            <a:endParaRPr lang="zh-CN" altLang="en-US" sz="2000"/>
          </a:p>
          <a:p>
            <a:endParaRPr lang="zh-CN" altLang="en-US"/>
          </a:p>
          <a:p>
            <a:r>
              <a:rPr lang="zh-CN" altLang="en-US"/>
              <a:t>在充电过程中，非车载充电机控制装置如发生通讯超时（如通讯线路故障等），则非车载充电机停止充电，并在10s内断开K1、K2、K5、K6，非车载充电机控制装置发生3次通讯超时即确认通讯中断，则非车载充电机停止充电，并在10s内断开K1、K2、K3、K4、K5、K6；</a:t>
            </a:r>
            <a:endParaRPr lang="zh-CN" altLang="en-US"/>
          </a:p>
        </p:txBody>
      </p:sp>
      <p:pic>
        <p:nvPicPr>
          <p:cNvPr id="330" name="图片 3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25" y="3275330"/>
            <a:ext cx="7931785" cy="3194685"/>
          </a:xfrm>
          <a:prstGeom prst="rect">
            <a:avLst/>
          </a:prstGeom>
        </p:spPr>
      </p:pic>
      <p:sp>
        <p:nvSpPr>
          <p:cNvPr id="332" name="椭圆 331"/>
          <p:cNvSpPr/>
          <p:nvPr/>
        </p:nvSpPr>
        <p:spPr>
          <a:xfrm>
            <a:off x="4470400" y="3782060"/>
            <a:ext cx="500380" cy="48069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3" name="椭圆 332"/>
          <p:cNvSpPr/>
          <p:nvPr/>
        </p:nvSpPr>
        <p:spPr>
          <a:xfrm>
            <a:off x="8376285" y="3782060"/>
            <a:ext cx="500380" cy="48069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4" name="椭圆 333"/>
          <p:cNvSpPr/>
          <p:nvPr/>
        </p:nvSpPr>
        <p:spPr>
          <a:xfrm>
            <a:off x="4090035" y="5816600"/>
            <a:ext cx="500380" cy="48069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333" grpId="0" bldLvl="0" animBg="1"/>
      <p:bldP spid="334" grpId="0" bldLvl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8" y="1431018"/>
            <a:ext cx="2838450" cy="36766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383677" y="1364517"/>
            <a:ext cx="6625771" cy="971163"/>
            <a:chOff x="4680857" y="1561721"/>
            <a:chExt cx="6625771" cy="971163"/>
          </a:xfrm>
        </p:grpSpPr>
        <p:sp>
          <p:nvSpPr>
            <p:cNvPr id="4" name="矩形 3"/>
            <p:cNvSpPr/>
            <p:nvPr/>
          </p:nvSpPr>
          <p:spPr>
            <a:xfrm>
              <a:off x="5762171" y="1959599"/>
              <a:ext cx="5544457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充电设施类型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680857" y="1561721"/>
              <a:ext cx="805543" cy="971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charset="-122"/>
                  <a:cs typeface="Arial" panose="020B0604020202020204" pitchFamily="34" charset="0"/>
                </a:rPr>
                <a:t>01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83677" y="2222650"/>
            <a:ext cx="5772785" cy="1106805"/>
            <a:chOff x="4680857" y="4224831"/>
            <a:chExt cx="5772785" cy="1106805"/>
          </a:xfrm>
        </p:grpSpPr>
        <p:sp>
          <p:nvSpPr>
            <p:cNvPr id="7" name="矩形 6"/>
            <p:cNvSpPr/>
            <p:nvPr/>
          </p:nvSpPr>
          <p:spPr>
            <a:xfrm>
              <a:off x="5762262" y="4664886"/>
              <a:ext cx="469138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直流充电系统组成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680857" y="4224831"/>
              <a:ext cx="805543" cy="110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charset="-122"/>
                  <a:cs typeface="Arial" panose="020B0604020202020204" pitchFamily="34" charset="0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187138" y="290907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目录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83677" y="3201185"/>
            <a:ext cx="6625771" cy="1106805"/>
            <a:chOff x="4680857" y="4224831"/>
            <a:chExt cx="6625771" cy="1106805"/>
          </a:xfrm>
        </p:grpSpPr>
        <p:sp>
          <p:nvSpPr>
            <p:cNvPr id="14" name="矩形 13"/>
            <p:cNvSpPr/>
            <p:nvPr/>
          </p:nvSpPr>
          <p:spPr>
            <a:xfrm>
              <a:off x="5762171" y="4655408"/>
              <a:ext cx="5544457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直流充电系统原理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680857" y="4224831"/>
              <a:ext cx="805543" cy="110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charset="-122"/>
                  <a:cs typeface="Arial" panose="020B0604020202020204" pitchFamily="34" charset="0"/>
                </a:rPr>
                <a:t>03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83677" y="4114950"/>
            <a:ext cx="6625771" cy="1106805"/>
            <a:chOff x="4680857" y="4224831"/>
            <a:chExt cx="6625771" cy="1106805"/>
          </a:xfrm>
        </p:grpSpPr>
        <p:sp>
          <p:nvSpPr>
            <p:cNvPr id="8" name="矩形 7"/>
            <p:cNvSpPr/>
            <p:nvPr/>
          </p:nvSpPr>
          <p:spPr>
            <a:xfrm>
              <a:off x="5762171" y="4655408"/>
              <a:ext cx="5544457" cy="46037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直流充电系统故障检修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680857" y="4224831"/>
              <a:ext cx="805543" cy="11068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charset="-122"/>
                  <a:cs typeface="Arial" panose="020B0604020202020204" pitchFamily="34" charset="0"/>
                </a:rPr>
                <a:t>04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47548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交流充电系统故障检修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空心弧 2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2880" y="1531620"/>
            <a:ext cx="57264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3.</a:t>
            </a:r>
            <a:r>
              <a:rPr lang="zh-CN" altLang="en-US" sz="2000"/>
              <a:t>非车载充电机输出电压&gt;车辆最高允许充电电压</a:t>
            </a:r>
            <a:endParaRPr lang="zh-CN" altLang="en-US" sz="2000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25" y="3275330"/>
            <a:ext cx="7931785" cy="3194685"/>
          </a:xfrm>
          <a:prstGeom prst="rect">
            <a:avLst/>
          </a:prstGeom>
        </p:spPr>
      </p:pic>
      <p:sp>
        <p:nvSpPr>
          <p:cNvPr id="332" name="椭圆 331"/>
          <p:cNvSpPr/>
          <p:nvPr/>
        </p:nvSpPr>
        <p:spPr>
          <a:xfrm>
            <a:off x="4470400" y="3782060"/>
            <a:ext cx="500380" cy="48069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4" name="椭圆 333"/>
          <p:cNvSpPr/>
          <p:nvPr/>
        </p:nvSpPr>
        <p:spPr>
          <a:xfrm>
            <a:off x="4090035" y="5816600"/>
            <a:ext cx="500380" cy="48069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785870" y="5203825"/>
            <a:ext cx="125539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在</a:t>
            </a:r>
            <a:r>
              <a:rPr lang="en-US" altLang="zh-CN" sz="1200">
                <a:solidFill>
                  <a:srgbClr val="FF0000"/>
                </a:solidFill>
              </a:rPr>
              <a:t>1S</a:t>
            </a:r>
            <a:r>
              <a:rPr lang="zh-CN" altLang="en-US" sz="1200">
                <a:solidFill>
                  <a:srgbClr val="FF0000"/>
                </a:solidFill>
              </a:rPr>
              <a:t>内停止充电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22755" y="1918970"/>
            <a:ext cx="90297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在充电过程中，非车载充电机输出电压若大于车辆最高允许充电总电压（如充电桩输出限压功能失效等），则非车载充电机应该在1s内停止充电，并断开K1、K2、K3、K4；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334" grpId="0" bldLvl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47548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交流充电系统故障检修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空心弧 2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3495675" y="2858770"/>
            <a:ext cx="5200650" cy="135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492250" y="1656715"/>
            <a:ext cx="71304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/>
              <a:t>第二类病症：车辆插头、车辆插座引起的充电异常中止情况</a:t>
            </a:r>
            <a:endParaRPr lang="zh-CN" altLang="en-US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47548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交流充电系统故障检修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空心弧 2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3810" y="1506855"/>
            <a:ext cx="103371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1.</a:t>
            </a:r>
            <a:r>
              <a:rPr lang="zh-CN" altLang="en-US" sz="2000"/>
              <a:t>车辆插头|车辆插座异常：</a:t>
            </a:r>
            <a:endParaRPr lang="zh-CN" altLang="en-US" sz="2000"/>
          </a:p>
          <a:p>
            <a:r>
              <a:rPr lang="en-US" altLang="zh-CN"/>
              <a:t>    </a:t>
            </a:r>
            <a:r>
              <a:rPr lang="zh-CN" altLang="en-US"/>
              <a:t>在充电过程中，非车载充电机控制装置通过对检测点1的电压进行检测，如果判断开关S由闭合变为断开（如充电枪上按键失灵或误触发等），应在50ms内将输出电流降至5A或以下；</a:t>
            </a: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25" y="3275330"/>
            <a:ext cx="7931785" cy="3194685"/>
          </a:xfrm>
          <a:prstGeom prst="rect">
            <a:avLst/>
          </a:prstGeom>
        </p:spPr>
      </p:pic>
      <p:sp>
        <p:nvSpPr>
          <p:cNvPr id="332" name="椭圆 331"/>
          <p:cNvSpPr/>
          <p:nvPr/>
        </p:nvSpPr>
        <p:spPr>
          <a:xfrm>
            <a:off x="4843145" y="5361305"/>
            <a:ext cx="500380" cy="48069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372735" y="5108575"/>
            <a:ext cx="10445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1200">
                <a:solidFill>
                  <a:srgbClr val="FF0000"/>
                </a:solidFill>
                <a:sym typeface="+mn-ea"/>
              </a:rPr>
              <a:t>开关S由闭合变为断开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47548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交流充电系统故障检修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空心弧 2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25" y="3275330"/>
            <a:ext cx="7931785" cy="3194685"/>
          </a:xfrm>
          <a:prstGeom prst="rect">
            <a:avLst/>
          </a:prstGeom>
        </p:spPr>
      </p:pic>
      <p:sp>
        <p:nvSpPr>
          <p:cNvPr id="332" name="椭圆 331"/>
          <p:cNvSpPr/>
          <p:nvPr/>
        </p:nvSpPr>
        <p:spPr>
          <a:xfrm>
            <a:off x="4843145" y="5361305"/>
            <a:ext cx="500380" cy="48069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216650" y="3048635"/>
            <a:ext cx="18973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1200">
                <a:solidFill>
                  <a:srgbClr val="FF0000"/>
                </a:solidFill>
                <a:sym typeface="+mn-ea"/>
              </a:rPr>
              <a:t>通过检测点</a:t>
            </a:r>
            <a:r>
              <a:rPr lang="en-US" altLang="zh-CN" sz="120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1200">
                <a:solidFill>
                  <a:srgbClr val="FF0000"/>
                </a:solidFill>
                <a:sym typeface="+mn-ea"/>
              </a:rPr>
              <a:t>判断到车辆接口由完全连接变为断开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48740" y="1411605"/>
            <a:ext cx="10052685" cy="1229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2.</a:t>
            </a:r>
            <a:r>
              <a:rPr lang="zh-CN" altLang="en-US" sz="2000"/>
              <a:t>车辆插头内部常闭开关S断开：</a:t>
            </a:r>
            <a:endParaRPr lang="zh-CN" altLang="en-US" sz="2000"/>
          </a:p>
          <a:p>
            <a:r>
              <a:rPr lang="en-US" altLang="zh-CN"/>
              <a:t>     </a:t>
            </a:r>
            <a:r>
              <a:rPr lang="zh-CN" altLang="en-US"/>
              <a:t>在充电过程中，非车载充电机控制装置通过对检测点1的电压进行检测，如果判断车辆接口由完全连接变为断开（如车辆意外移动、充电枪线缆被意外扰动等），则控制非车载充电机停止充电，应在100ms内断开K1、K2、K3、K4。</a:t>
            </a: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479925" y="3761105"/>
            <a:ext cx="500380" cy="48069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077970" y="5842000"/>
            <a:ext cx="500380" cy="48069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479925" y="3410585"/>
            <a:ext cx="107061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>
                <a:solidFill>
                  <a:srgbClr val="FF0000"/>
                </a:solidFill>
                <a:sym typeface="+mn-ea"/>
              </a:rPr>
              <a:t>100ms内断开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09695" y="6347460"/>
            <a:ext cx="107061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>
                <a:solidFill>
                  <a:srgbClr val="FF0000"/>
                </a:solidFill>
                <a:sym typeface="+mn-ea"/>
              </a:rPr>
              <a:t>100ms内断开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22" grpId="0"/>
      <p:bldP spid="24" grpId="0" bldLvl="0" animBg="1"/>
      <p:bldP spid="25" grpId="0" bldLvl="0" animBg="1"/>
      <p:bldP spid="27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47548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交流充电系统故障检修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空心弧 2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3548063" y="3252788"/>
            <a:ext cx="5095875" cy="145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633220" y="1626870"/>
            <a:ext cx="73558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/>
              <a:t>第三类病症：电动汽车引起的充电异常中止情况</a:t>
            </a:r>
            <a:endParaRPr lang="zh-CN" altLang="en-US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47548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交流充电系统故障检修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空心弧 2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25" y="3275330"/>
            <a:ext cx="7931785" cy="319468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482330" y="3134995"/>
            <a:ext cx="14262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1200">
                <a:solidFill>
                  <a:srgbClr val="FF0000"/>
                </a:solidFill>
                <a:sym typeface="+mn-ea"/>
              </a:rPr>
              <a:t>车辆不能继续充电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82330" y="4676775"/>
            <a:ext cx="11734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solidFill>
                  <a:srgbClr val="FF0000"/>
                </a:solidFill>
                <a:sym typeface="+mn-ea"/>
              </a:rPr>
              <a:t>向车辆发送停止充电报文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8905" y="1411605"/>
            <a:ext cx="9826625" cy="1229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电动汽车异常：</a:t>
            </a:r>
            <a:endParaRPr lang="zh-CN" altLang="en-US" sz="2000"/>
          </a:p>
          <a:p>
            <a:r>
              <a:rPr lang="en-US" altLang="zh-CN"/>
              <a:t>    </a:t>
            </a:r>
            <a:r>
              <a:rPr lang="zh-CN" altLang="en-US"/>
              <a:t>在充电过程中，如果车辆出现不能继续充电的故障（如BMS系统误报电池实时状态、车辆控制装置误关断充电回路接触器等），则向非车载充电机发送“车辆中止充电报文”，并在300ms（由车辆根据故障严重程度决定）内断开K5和K6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190230" y="4241800"/>
            <a:ext cx="107061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>
                <a:solidFill>
                  <a:srgbClr val="FF0000"/>
                </a:solidFill>
                <a:sym typeface="+mn-ea"/>
              </a:rPr>
              <a:t>300</a:t>
            </a:r>
            <a:r>
              <a:rPr lang="en-US" altLang="zh-CN" sz="1200">
                <a:solidFill>
                  <a:srgbClr val="FF0000"/>
                </a:solidFill>
                <a:sym typeface="+mn-ea"/>
              </a:rPr>
              <a:t>ms</a:t>
            </a:r>
            <a:r>
              <a:rPr lang="zh-CN" altLang="en-US" sz="1200">
                <a:solidFill>
                  <a:srgbClr val="FF0000"/>
                </a:solidFill>
                <a:sym typeface="+mn-ea"/>
              </a:rPr>
              <a:t>内断开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376285" y="3761105"/>
            <a:ext cx="500380" cy="48069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4" y="3462063"/>
            <a:ext cx="3248416" cy="33946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7804408" cy="27903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37712" y="418439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空心弧 19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空心弧 20"/>
          <p:cNvSpPr/>
          <p:nvPr/>
        </p:nvSpPr>
        <p:spPr>
          <a:xfrm rot="17015693">
            <a:off x="10305316" y="452284"/>
            <a:ext cx="891382" cy="825354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空心弧 22"/>
          <p:cNvSpPr/>
          <p:nvPr/>
        </p:nvSpPr>
        <p:spPr>
          <a:xfrm rot="11214627">
            <a:off x="5127978" y="2362905"/>
            <a:ext cx="570953" cy="52866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091" y="1527889"/>
            <a:ext cx="1030313" cy="13961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37732" y="3302567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感谢您的聆听！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88" y="3456223"/>
            <a:ext cx="4603512" cy="3406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8" y="1431018"/>
            <a:ext cx="2838450" cy="36766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43195" y="2908935"/>
            <a:ext cx="64731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充电设施类型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87138" y="290907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第一部分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55740" y="527044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充电设施类型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空心弧 3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l="12358" t="3350" r="13508"/>
          <a:stretch>
            <a:fillRect/>
          </a:stretch>
        </p:blipFill>
        <p:spPr>
          <a:xfrm>
            <a:off x="5479415" y="1335405"/>
            <a:ext cx="3220720" cy="41992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555" y="1335405"/>
            <a:ext cx="3150235" cy="41992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415" y="1562100"/>
            <a:ext cx="6123940" cy="35458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43880" y="5711190"/>
            <a:ext cx="46837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输出电压等级： 乘用车</a:t>
            </a:r>
            <a:r>
              <a:rPr lang="en-US" altLang="zh-CN">
                <a:solidFill>
                  <a:srgbClr val="00B050"/>
                </a:solidFill>
              </a:rPr>
              <a:t>200-500VDC</a:t>
            </a:r>
            <a:endParaRPr lang="en-US" altLang="zh-CN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US" altLang="zh-CN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商用车</a:t>
            </a:r>
            <a:r>
              <a:rPr lang="en-US" altLang="zh-CN">
                <a:solidFill>
                  <a:srgbClr val="FFC000"/>
                </a:solidFill>
              </a:rPr>
              <a:t>350-750VDC</a:t>
            </a:r>
            <a:endParaRPr lang="en-US" altLang="zh-CN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US" altLang="zh-CN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通用型</a:t>
            </a:r>
            <a:r>
              <a:rPr lang="en-US" altLang="zh-CN">
                <a:solidFill>
                  <a:srgbClr val="FF0000"/>
                </a:solidFill>
              </a:rPr>
              <a:t>200-750VDC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6020" y="2536825"/>
            <a:ext cx="30746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单枪  </a:t>
            </a:r>
            <a:r>
              <a:rPr lang="en-US" altLang="zh-CN">
                <a:solidFill>
                  <a:srgbClr val="FF0000"/>
                </a:solidFill>
              </a:rPr>
              <a:t>30KW/60KW/120KW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76020" y="2846070"/>
            <a:ext cx="34455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双枪 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120KW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60KW/60KW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52195" y="1635125"/>
            <a:ext cx="4252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是通过内部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AC-DC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充电模块，将交流电转为直流电为车辆充电。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8" y="1431018"/>
            <a:ext cx="2838450" cy="36766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43195" y="2908935"/>
            <a:ext cx="659511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直流充电系统组成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87138" y="2909077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第二部分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55740" y="527044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直流充电系统组成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空心弧 3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230" y="1511300"/>
            <a:ext cx="1310640" cy="174752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6706870" y="2317750"/>
            <a:ext cx="761365" cy="208280"/>
          </a:xfrm>
          <a:prstGeom prst="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045" y="1851025"/>
            <a:ext cx="1939925" cy="10674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b="8077"/>
          <a:stretch>
            <a:fillRect/>
          </a:stretch>
        </p:blipFill>
        <p:spPr>
          <a:xfrm>
            <a:off x="7468235" y="1851025"/>
            <a:ext cx="1782445" cy="110680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9250680" y="2280920"/>
            <a:ext cx="761365" cy="208280"/>
          </a:xfrm>
          <a:prstGeom prst="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895" y="4440555"/>
            <a:ext cx="2183130" cy="11480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15" y="4207510"/>
            <a:ext cx="2117090" cy="1614805"/>
          </a:xfrm>
          <a:prstGeom prst="rect">
            <a:avLst/>
          </a:prstGeom>
        </p:spPr>
      </p:pic>
      <p:sp>
        <p:nvSpPr>
          <p:cNvPr id="20" name="右箭头 19"/>
          <p:cNvSpPr/>
          <p:nvPr/>
        </p:nvSpPr>
        <p:spPr>
          <a:xfrm rot="5400000">
            <a:off x="10225405" y="3584575"/>
            <a:ext cx="1512570" cy="179705"/>
          </a:xfrm>
          <a:prstGeom prst="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0800000">
            <a:off x="8351520" y="4906010"/>
            <a:ext cx="1457325" cy="217805"/>
          </a:xfrm>
          <a:prstGeom prst="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263900" y="1949450"/>
            <a:ext cx="16116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327785" y="2522220"/>
            <a:ext cx="16116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充电口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274060" y="2522220"/>
            <a:ext cx="16116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327785" y="3094990"/>
            <a:ext cx="13830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327785" y="1949450"/>
            <a:ext cx="16116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流充电桩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  <p:bldP spid="20" grpId="0" bldLvl="0" animBg="1"/>
      <p:bldP spid="9" grpId="0" bldLvl="0" animBg="1"/>
      <p:bldP spid="12" grpId="0"/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空心弧 3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83030" y="1452245"/>
            <a:ext cx="2616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直流充电口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b="7167"/>
          <a:stretch>
            <a:fillRect/>
          </a:stretch>
        </p:blipFill>
        <p:spPr>
          <a:xfrm>
            <a:off x="6151245" y="1970405"/>
            <a:ext cx="5650865" cy="3233420"/>
          </a:xfrm>
          <a:prstGeom prst="rect">
            <a:avLst/>
          </a:prstGeom>
        </p:spPr>
      </p:pic>
      <p:sp>
        <p:nvSpPr>
          <p:cNvPr id="3" name="上箭头 2"/>
          <p:cNvSpPr/>
          <p:nvPr/>
        </p:nvSpPr>
        <p:spPr>
          <a:xfrm>
            <a:off x="7856220" y="4431665"/>
            <a:ext cx="149860" cy="126619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268210" y="569785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sym typeface="+mn-ea"/>
              </a:rPr>
              <a:t>直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sym typeface="+mn-ea"/>
              </a:rPr>
              <a:t>流充电口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55740" y="527044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直流充电系统组成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空心弧 3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19555" y="2351405"/>
            <a:ext cx="34315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/>
              <a:t>DC+</a:t>
            </a:r>
            <a:r>
              <a:rPr lang="zh-CN" altLang="en-US"/>
              <a:t>、</a:t>
            </a:r>
            <a:r>
              <a:rPr lang="en-US" altLang="zh-CN"/>
              <a:t>DC-</a:t>
            </a:r>
            <a:r>
              <a:rPr lang="zh-CN" altLang="en-US"/>
              <a:t>、</a:t>
            </a:r>
            <a:r>
              <a:rPr lang="en-US" altLang="zh-CN"/>
              <a:t>S+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S-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PE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CC1</a:t>
            </a:r>
            <a:r>
              <a:rPr lang="zh-CN" altLang="en-US"/>
              <a:t>、</a:t>
            </a:r>
            <a:r>
              <a:rPr lang="en-US" altLang="zh-CN"/>
              <a:t>CC2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A-</a:t>
            </a:r>
            <a:endParaRPr lang="en-US" altLang="zh-CN"/>
          </a:p>
        </p:txBody>
      </p:sp>
      <p:pic>
        <p:nvPicPr>
          <p:cNvPr id="241665" name="图片 1"/>
          <p:cNvPicPr>
            <a:picLocks noChangeAspect="1"/>
          </p:cNvPicPr>
          <p:nvPr/>
        </p:nvPicPr>
        <p:blipFill>
          <a:blip r:embed="rId2"/>
          <a:srcRect b="12356"/>
          <a:stretch>
            <a:fillRect/>
          </a:stretch>
        </p:blipFill>
        <p:spPr>
          <a:xfrm>
            <a:off x="5568315" y="1464310"/>
            <a:ext cx="6358890" cy="308546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6806565" y="4758690"/>
          <a:ext cx="4329430" cy="1570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555"/>
                <a:gridCol w="2174875"/>
              </a:tblGrid>
              <a:tr h="326390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S+</a:t>
                      </a:r>
                      <a:r>
                        <a:rPr lang="zh-CN" altLang="en-US" sz="1400" b="0" spc="12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：充电通讯</a:t>
                      </a:r>
                      <a:endParaRPr lang="zh-CN" altLang="en-US" sz="1400" b="0" spc="12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A+</a:t>
                      </a:r>
                      <a:r>
                        <a:rPr lang="zh-CN" altLang="en-US" sz="1400" b="0" spc="12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：低压辅助</a:t>
                      </a:r>
                      <a:endParaRPr lang="zh-CN" altLang="en-US" sz="1400" b="0" spc="12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18770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60">
                          <a:latin typeface="微软雅黑" panose="020B0503020204020204" charset="-122"/>
                          <a:ea typeface="微软雅黑" panose="020B0503020204020204" charset="-122"/>
                        </a:rPr>
                        <a:t>S-</a:t>
                      </a:r>
                      <a:r>
                        <a:rPr lang="zh-CN" altLang="en-US" sz="1400" b="0" spc="60">
                          <a:latin typeface="微软雅黑" panose="020B0503020204020204" charset="-122"/>
                          <a:ea typeface="微软雅黑" panose="020B0503020204020204" charset="-122"/>
                        </a:rPr>
                        <a:t>：充电通讯</a:t>
                      </a:r>
                      <a:endParaRPr lang="zh-CN" altLang="en-US" sz="1400" b="0" spc="6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A-</a:t>
                      </a:r>
                      <a:r>
                        <a:rPr lang="zh-CN" altLang="en-US" sz="1400" b="0" spc="12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：低压辅助</a:t>
                      </a:r>
                      <a:endParaRPr lang="zh-CN" altLang="en-US" sz="1400" b="0" spc="12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07975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60">
                          <a:latin typeface="微软雅黑" panose="020B0503020204020204" charset="-122"/>
                          <a:ea typeface="微软雅黑" panose="020B0503020204020204" charset="-122"/>
                        </a:rPr>
                        <a:t>DC+</a:t>
                      </a:r>
                      <a:r>
                        <a:rPr lang="zh-CN" altLang="en-US" sz="1400" b="0" spc="60">
                          <a:latin typeface="微软雅黑" panose="020B0503020204020204" charset="-122"/>
                          <a:ea typeface="微软雅黑" panose="020B0503020204020204" charset="-122"/>
                        </a:rPr>
                        <a:t>：直流电源正极</a:t>
                      </a:r>
                      <a:endParaRPr lang="zh-CN" altLang="en-US" sz="1400" b="0" spc="6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60">
                          <a:latin typeface="微软雅黑" panose="020B0503020204020204" charset="-122"/>
                          <a:ea typeface="微软雅黑" panose="020B0503020204020204" charset="-122"/>
                        </a:rPr>
                        <a:t>CC1</a:t>
                      </a:r>
                      <a:r>
                        <a:rPr lang="zh-CN" altLang="en-US" sz="1400" b="0" spc="60">
                          <a:latin typeface="微软雅黑" panose="020B0503020204020204" charset="-122"/>
                          <a:ea typeface="微软雅黑" panose="020B0503020204020204" charset="-122"/>
                        </a:rPr>
                        <a:t>：充电连接确认</a:t>
                      </a:r>
                      <a:endParaRPr lang="zh-CN" altLang="en-US" sz="1400" b="0" spc="6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08610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6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DC+</a:t>
                      </a:r>
                      <a:r>
                        <a:rPr lang="zh-CN" altLang="en-US" sz="1400" b="0" spc="6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：直流电源负极</a:t>
                      </a:r>
                      <a:endParaRPr lang="zh-CN" altLang="en-US" sz="1400" b="0" spc="6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60">
                          <a:latin typeface="微软雅黑" panose="020B0503020204020204" charset="-122"/>
                          <a:ea typeface="微软雅黑" panose="020B0503020204020204" charset="-122"/>
                        </a:rPr>
                        <a:t>CC2</a:t>
                      </a:r>
                      <a:r>
                        <a:rPr lang="zh-CN" altLang="en-US" sz="1400" b="0" spc="60">
                          <a:latin typeface="微软雅黑" panose="020B0503020204020204" charset="-122"/>
                          <a:ea typeface="微软雅黑" panose="020B0503020204020204" charset="-122"/>
                        </a:rPr>
                        <a:t>：充电连接确认</a:t>
                      </a:r>
                      <a:endParaRPr lang="zh-CN" altLang="en-US" sz="1400" b="0" spc="6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08610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6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PE</a:t>
                      </a:r>
                      <a:r>
                        <a:rPr lang="zh-CN" altLang="en-US" sz="1400" b="0" spc="6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：地线</a:t>
                      </a:r>
                      <a:endParaRPr lang="zh-CN" altLang="en-US" sz="1400" b="0" spc="6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6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1400" spc="6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83030" y="1452245"/>
            <a:ext cx="2616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直流充电口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55740" y="527044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直流充电系统组成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8" y="1431018"/>
            <a:ext cx="2838450" cy="36766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43195" y="2908935"/>
            <a:ext cx="659511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直流充电系统原理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87138" y="2909077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第三部分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tags/tag1.xml><?xml version="1.0" encoding="utf-8"?>
<p:tagLst xmlns:p="http://schemas.openxmlformats.org/presentationml/2006/main">
  <p:tag name="KSO_WM_UNIT_TABLE_BEAUTIFY" val="smartTable{88e4d838-72aa-4bb6-9d51-c8c32981b186}"/>
  <p:tag name="TABLE_ENDDRAG_ORIGIN_RECT" val="340*101"/>
  <p:tag name="TABLE_ENDDRAG_RECT" val="546*378*340*101"/>
  <p:tag name="TABLE_AUTOADJUST_FLAG" val="1"/>
</p:tagLst>
</file>

<file path=ppt/tags/tag2.xml><?xml version="1.0" encoding="utf-8"?>
<p:tagLst xmlns:p="http://schemas.openxmlformats.org/presentationml/2006/main">
  <p:tag name="KSO_WM_UNIT_TABLE_BEAUTIFY" val="smartTable{932bb51b-84e4-4319-b255-2b31b35444e8}"/>
  <p:tag name="TABLE_ENDDRAG_ORIGIN_RECT" val="408*197"/>
  <p:tag name="TABLE_ENDDRAG_RECT" val="274*176*408*197"/>
</p:tagLst>
</file>

<file path=ppt/tags/tag3.xml><?xml version="1.0" encoding="utf-8"?>
<p:tagLst xmlns:p="http://schemas.openxmlformats.org/presentationml/2006/main">
  <p:tag name="KSO_WM_UNIT_TABLE_BEAUTIFY" val="smartTable{922fb4a4-34e6-495d-a903-44181da8419b}"/>
  <p:tag name="TABLE_ENDDRAG_ORIGIN_RECT" val="409*116"/>
  <p:tag name="TABLE_ENDDRAG_RECT" val="268*371*409*116"/>
</p:tagLst>
</file>

<file path=ppt/tags/tag4.xml><?xml version="1.0" encoding="utf-8"?>
<p:tagLst xmlns:p="http://schemas.openxmlformats.org/presentationml/2006/main">
  <p:tag name="KSO_WM_UNIT_PLACING_PICTURE_USER_VIEWPORT" val="{&quot;height&quot;:1836.5165354330709,&quot;width&quot;:5136.633070866142}"/>
</p:tagLst>
</file>

<file path=ppt/tags/tag5.xml><?xml version="1.0" encoding="utf-8"?>
<p:tagLst xmlns:p="http://schemas.openxmlformats.org/presentationml/2006/main">
  <p:tag name="KSO_WM_UNIT_PLACING_PICTURE_USER_VIEWPORT" val="{&quot;height&quot;:1836.5165354330709,&quot;width&quot;:5136.633070866142}"/>
</p:tagLst>
</file>

<file path=ppt/tags/tag6.xml><?xml version="1.0" encoding="utf-8"?>
<p:tagLst xmlns:p="http://schemas.openxmlformats.org/presentationml/2006/main">
  <p:tag name="KSO_WM_UNIT_PLACING_PICTURE_USER_VIEWPORT" val="{&quot;height&quot;:7707,&quot;width&quot;:13598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1718</Words>
  <Application>WPS 演示</Application>
  <PresentationFormat>宽屏</PresentationFormat>
  <Paragraphs>355</Paragraphs>
  <Slides>26</Slides>
  <Notes>52</Notes>
  <HiddenSlides>2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等线</vt:lpstr>
      <vt:lpstr>Arial</vt:lpstr>
      <vt:lpstr>微软雅黑</vt:lpstr>
      <vt:lpstr>Impact</vt:lpstr>
      <vt:lpstr>Wingdings</vt:lpstr>
      <vt:lpstr>Calibri</vt:lpstr>
      <vt:lpstr>等线 Light</vt:lpstr>
      <vt:lpstr>Arial Unicode MS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北方新能源技术总监--孙立伟</cp:lastModifiedBy>
  <cp:revision>128</cp:revision>
  <dcterms:created xsi:type="dcterms:W3CDTF">2017-12-04T09:24:00Z</dcterms:created>
  <dcterms:modified xsi:type="dcterms:W3CDTF">2022-01-04T08:08:25Z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F5ED60BAEF014EB08776A911A324FED9</vt:lpwstr>
  </property>
</Properties>
</file>