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26" r:id="rId4"/>
    <p:sldId id="450" r:id="rId5"/>
    <p:sldId id="428" r:id="rId6"/>
    <p:sldId id="429" r:id="rId7"/>
    <p:sldId id="462" r:id="rId8"/>
    <p:sldId id="430" r:id="rId9"/>
    <p:sldId id="461" r:id="rId10"/>
    <p:sldId id="43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C:\Users\Administrator\AppData\Local\Temp\wps\INetCache\24f7a197feabc0feba4825a52d0e970c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C:\Users\Administrator\AppData\Local\Temp\wps\INetCache\d7e09914b11b9811505f7a159fb70094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C:\Users\Administrator\AppData\Local\Temp\wps\INetCache\e4eec9315761d35e245d6337e4d47058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file:///C:\Users\Administrator\AppData\Local\Temp\wps\INetCache\989d9da0ead772351f90853eb456fb5f" TargetMode="External"/><Relationship Id="rId4" Type="http://schemas.openxmlformats.org/officeDocument/2006/relationships/image" Target="../media/image7.png"/><Relationship Id="rId3" Type="http://schemas.openxmlformats.org/officeDocument/2006/relationships/image" Target="file:///C:\Users\Administrator\AppData\Local\Temp\wps\INetCache\a48d49f0ad6b675d1483a2c1b3f85ff1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C:\Users\Administrator\AppData\Local\Temp\wps\INetCache\14f0fe6c17452b74ad34531a6f43e52b" TargetMode="Externa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file:///C:\Users\Administrator\AppData\Local\Temp\wps\INetCache\97ec442e32842335a83f72e4a4033be0" TargetMode="External"/><Relationship Id="rId4" Type="http://schemas.openxmlformats.org/officeDocument/2006/relationships/image" Target="../media/image10.png"/><Relationship Id="rId3" Type="http://schemas.openxmlformats.org/officeDocument/2006/relationships/image" Target="file:///C:\Users\Administrator\AppData\Local\Temp\wps\INetCache\aed3683bff558fc770b09168f91c16b2" TargetMode="Externa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2105" y="838200"/>
            <a:ext cx="591439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新能源系列课程之</a:t>
            </a:r>
            <a:endParaRPr lang="zh-CN" altLang="en-US" sz="4400" b="1" dirty="0">
              <a:solidFill>
                <a:srgbClr val="FFC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直流充电系统</a:t>
            </a:r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故障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440" y="4397375"/>
            <a:ext cx="4593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讲师：孙立伟</a:t>
            </a:r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组合 215"/>
          <p:cNvGrpSpPr/>
          <p:nvPr/>
        </p:nvGrpSpPr>
        <p:grpSpPr>
          <a:xfrm>
            <a:off x="759460" y="1264920"/>
            <a:ext cx="10457180" cy="3992880"/>
            <a:chOff x="1150" y="2023"/>
            <a:chExt cx="16468" cy="6288"/>
          </a:xfrm>
        </p:grpSpPr>
        <p:sp>
          <p:nvSpPr>
            <p:cNvPr id="90" name="圆角矩形 89"/>
            <p:cNvSpPr/>
            <p:nvPr/>
          </p:nvSpPr>
          <p:spPr>
            <a:xfrm>
              <a:off x="9816" y="2498"/>
              <a:ext cx="2635" cy="581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13323" y="2499"/>
              <a:ext cx="4233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1666" y="2499"/>
              <a:ext cx="5687" cy="58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6314" y="3191"/>
              <a:ext cx="7739" cy="14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6314" y="3606"/>
              <a:ext cx="7739" cy="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 flipV="1">
              <a:off x="4185" y="3175"/>
              <a:ext cx="1613" cy="18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H="1">
              <a:off x="5828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5812" y="3393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 flipV="1">
              <a:off x="1912" y="4334"/>
              <a:ext cx="15385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组合 102"/>
            <p:cNvGrpSpPr/>
            <p:nvPr/>
          </p:nvGrpSpPr>
          <p:grpSpPr>
            <a:xfrm rot="0">
              <a:off x="17135" y="4845"/>
              <a:ext cx="279" cy="193"/>
              <a:chOff x="17501" y="3889"/>
              <a:chExt cx="279" cy="193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直接连接符 106"/>
            <p:cNvCxnSpPr/>
            <p:nvPr/>
          </p:nvCxnSpPr>
          <p:spPr>
            <a:xfrm flipV="1">
              <a:off x="1898" y="4332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/>
            <p:cNvGrpSpPr/>
            <p:nvPr/>
          </p:nvGrpSpPr>
          <p:grpSpPr>
            <a:xfrm rot="0">
              <a:off x="1767" y="4833"/>
              <a:ext cx="279" cy="193"/>
              <a:chOff x="17501" y="3889"/>
              <a:chExt cx="279" cy="193"/>
            </a:xfrm>
          </p:grpSpPr>
          <p:cxnSp>
            <p:nvCxnSpPr>
              <p:cNvPr id="109" name="直接连接符 108"/>
              <p:cNvCxnSpPr/>
              <p:nvPr/>
            </p:nvCxnSpPr>
            <p:spPr>
              <a:xfrm flipH="1">
                <a:off x="17561" y="3980"/>
                <a:ext cx="158" cy="1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17591" y="4070"/>
                <a:ext cx="98" cy="1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>
                <a:off x="17501" y="3889"/>
                <a:ext cx="279" cy="1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立方体 112"/>
            <p:cNvSpPr/>
            <p:nvPr/>
          </p:nvSpPr>
          <p:spPr>
            <a:xfrm rot="5400000">
              <a:off x="14737" y="5933"/>
              <a:ext cx="3565" cy="845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6" name="直接连接符 115"/>
            <p:cNvCxnSpPr/>
            <p:nvPr/>
          </p:nvCxnSpPr>
          <p:spPr>
            <a:xfrm flipV="1">
              <a:off x="5496" y="7443"/>
              <a:ext cx="10601" cy="2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4976" y="7249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H="1">
              <a:off x="3827" y="7445"/>
              <a:ext cx="1150" cy="15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立方体 119"/>
            <p:cNvSpPr/>
            <p:nvPr/>
          </p:nvSpPr>
          <p:spPr>
            <a:xfrm rot="5400000">
              <a:off x="3169" y="4994"/>
              <a:ext cx="748" cy="1226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/>
            <p:nvPr/>
          </p:nvCxnSpPr>
          <p:spPr>
            <a:xfrm flipV="1">
              <a:off x="10272" y="5328"/>
              <a:ext cx="3" cy="1245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 flipH="1">
              <a:off x="10130" y="4995"/>
              <a:ext cx="135" cy="3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flipH="1">
              <a:off x="10114" y="5344"/>
              <a:ext cx="102" cy="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10275" y="4325"/>
              <a:ext cx="0" cy="65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矩形 131"/>
            <p:cNvSpPr/>
            <p:nvPr/>
          </p:nvSpPr>
          <p:spPr>
            <a:xfrm rot="5400000">
              <a:off x="10006" y="58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4" name="直接连接符 133"/>
            <p:cNvCxnSpPr/>
            <p:nvPr/>
          </p:nvCxnSpPr>
          <p:spPr>
            <a:xfrm flipH="1" flipV="1">
              <a:off x="14594" y="6017"/>
              <a:ext cx="10" cy="916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立方体 134"/>
            <p:cNvSpPr/>
            <p:nvPr/>
          </p:nvSpPr>
          <p:spPr>
            <a:xfrm rot="5400000">
              <a:off x="4974" y="4597"/>
              <a:ext cx="747" cy="2008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36" name="直接连接符 135"/>
            <p:cNvCxnSpPr>
              <a:stCxn id="90" idx="2"/>
              <a:endCxn id="90" idx="0"/>
            </p:cNvCxnSpPr>
            <p:nvPr/>
          </p:nvCxnSpPr>
          <p:spPr>
            <a:xfrm flipV="1">
              <a:off x="11134" y="2498"/>
              <a:ext cx="0" cy="581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36"/>
            <p:cNvSpPr txBox="1"/>
            <p:nvPr/>
          </p:nvSpPr>
          <p:spPr>
            <a:xfrm>
              <a:off x="9930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车辆插头</a:t>
              </a:r>
              <a:endParaRPr lang="zh-CN" altLang="en-US" sz="1200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11133" y="259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车辆插</a:t>
              </a:r>
              <a:r>
                <a:rPr lang="zh-CN" altLang="en-US" sz="1200"/>
                <a:t>座</a:t>
              </a:r>
              <a:endParaRPr lang="zh-CN" altLang="en-US" sz="1200"/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0510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车辆</a:t>
              </a:r>
              <a:r>
                <a:rPr lang="zh-CN" altLang="en-US" sz="1200"/>
                <a:t>接口</a:t>
              </a:r>
              <a:endParaRPr lang="zh-CN" altLang="en-US" sz="1200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14827" y="2023"/>
              <a:ext cx="124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电动</a:t>
              </a:r>
              <a:r>
                <a:rPr lang="zh-CN" altLang="en-US" sz="1200"/>
                <a:t>汽车</a:t>
              </a:r>
              <a:endParaRPr lang="zh-CN" altLang="en-US" sz="1200"/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3869" y="2023"/>
              <a:ext cx="148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/>
                <a:t>外部充电桩</a:t>
              </a:r>
              <a:endParaRPr lang="zh-CN" altLang="en-US" sz="1200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1017" y="308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1</a:t>
              </a:r>
              <a:endParaRPr lang="en-US" altLang="zh-CN" sz="1200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11023" y="348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2</a:t>
              </a:r>
              <a:endParaRPr lang="en-US" altLang="zh-CN" sz="1200"/>
            </a:p>
          </p:txBody>
        </p:sp>
        <p:sp>
          <p:nvSpPr>
            <p:cNvPr id="144" name="椭圆 143"/>
            <p:cNvSpPr/>
            <p:nvPr/>
          </p:nvSpPr>
          <p:spPr>
            <a:xfrm>
              <a:off x="11023" y="4218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3</a:t>
              </a:r>
              <a:endParaRPr lang="en-US" altLang="zh-CN" sz="1200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11032" y="732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8</a:t>
              </a:r>
              <a:endParaRPr lang="en-US" altLang="zh-CN" sz="1200"/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1100" y="6891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1164" y="735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1145" y="427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PE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1" name="文本框 150"/>
            <p:cNvSpPr txBox="1"/>
            <p:nvPr/>
          </p:nvSpPr>
          <p:spPr>
            <a:xfrm>
              <a:off x="11148" y="311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16075" y="5809"/>
              <a:ext cx="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车辆控制</a:t>
              </a:r>
              <a:r>
                <a:rPr lang="zh-CN" altLang="en-US" sz="1200"/>
                <a:t>装置</a:t>
              </a:r>
              <a:endParaRPr lang="zh-CN" altLang="en-US" sz="1200"/>
            </a:p>
          </p:txBody>
        </p:sp>
        <p:sp>
          <p:nvSpPr>
            <p:cNvPr id="155" name="文本框 154"/>
            <p:cNvSpPr txBox="1"/>
            <p:nvPr/>
          </p:nvSpPr>
          <p:spPr>
            <a:xfrm>
              <a:off x="1849" y="4373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设备</a:t>
              </a:r>
              <a:r>
                <a:rPr lang="zh-CN" altLang="en-US" sz="1000"/>
                <a:t>接地</a:t>
              </a:r>
              <a:endParaRPr lang="zh-CN" altLang="en-US" sz="1000"/>
            </a:p>
          </p:txBody>
        </p:sp>
        <p:sp>
          <p:nvSpPr>
            <p:cNvPr id="156" name="文本框 155"/>
            <p:cNvSpPr txBox="1"/>
            <p:nvPr/>
          </p:nvSpPr>
          <p:spPr>
            <a:xfrm>
              <a:off x="4386" y="5288"/>
              <a:ext cx="19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充电桩</a:t>
              </a:r>
              <a:r>
                <a:rPr lang="zh-CN" altLang="en-US" sz="1200"/>
                <a:t>控制器</a:t>
              </a:r>
              <a:endParaRPr lang="zh-CN" altLang="en-US" sz="1200"/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5650" y="2791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K1</a:t>
              </a:r>
              <a:endParaRPr lang="en-US" altLang="zh-CN" sz="1200"/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6359" y="6543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1</a:t>
              </a:r>
              <a:endParaRPr lang="en-US" altLang="zh-CN" sz="1000"/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4102" y="6912"/>
              <a:ext cx="1295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检测点</a:t>
              </a:r>
              <a:r>
                <a:rPr lang="en-US" altLang="zh-CN" sz="1000"/>
                <a:t>2</a:t>
              </a:r>
              <a:endParaRPr lang="en-US" altLang="zh-CN" sz="1000"/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4609" y="6273"/>
              <a:ext cx="570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R5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14249" y="561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10702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R3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1" name="文本框 170"/>
            <p:cNvSpPr txBox="1"/>
            <p:nvPr/>
          </p:nvSpPr>
          <p:spPr>
            <a:xfrm>
              <a:off x="9740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R2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2847" y="5288"/>
              <a:ext cx="156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辅助</a:t>
              </a:r>
              <a:r>
                <a:rPr lang="zh-CN" altLang="en-US" sz="1200"/>
                <a:t>电源</a:t>
              </a:r>
              <a:endParaRPr lang="zh-CN" altLang="en-US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81" y="3190"/>
              <a:ext cx="595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K6</a:t>
              </a:r>
              <a:endParaRPr lang="en-US" altLang="zh-CN" sz="12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881" y="2763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K5</a:t>
              </a:r>
              <a:endParaRPr lang="en-US" altLang="zh-CN" sz="1200"/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032" y="2982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4032" y="3390"/>
              <a:ext cx="483" cy="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7282" y="4333"/>
              <a:ext cx="15" cy="5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32" y="6933"/>
              <a:ext cx="5359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10747" y="4340"/>
              <a:ext cx="0" cy="2589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494" y="7895"/>
              <a:ext cx="10641" cy="11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 rot="5400000">
              <a:off x="10485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4343" y="637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753" y="5725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R4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1022" y="7795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9</a:t>
              </a:r>
              <a:endParaRPr lang="en-US" altLang="zh-CN" sz="1200"/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4976" y="7684"/>
              <a:ext cx="544" cy="1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3240" y="7910"/>
              <a:ext cx="1737" cy="14"/>
            </a:xfrm>
            <a:prstGeom prst="line">
              <a:avLst/>
            </a:prstGeom>
            <a:ln w="19050"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830" y="5962"/>
              <a:ext cx="13" cy="1492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256" y="5978"/>
              <a:ext cx="15" cy="1915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5620" y="6551"/>
              <a:ext cx="6103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11720" y="4325"/>
              <a:ext cx="9" cy="223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 rot="5400000">
              <a:off x="11452" y="589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 flipV="1">
              <a:off x="5633" y="5962"/>
              <a:ext cx="2" cy="596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6839" y="5606"/>
              <a:ext cx="7" cy="95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523" y="5218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12V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5400000">
              <a:off x="6586" y="5966"/>
              <a:ext cx="510" cy="1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 flipV="1">
              <a:off x="4785" y="4795"/>
              <a:ext cx="8" cy="504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椭圆 144"/>
            <p:cNvSpPr/>
            <p:nvPr/>
          </p:nvSpPr>
          <p:spPr>
            <a:xfrm>
              <a:off x="11017" y="683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7</a:t>
              </a:r>
              <a:endParaRPr lang="en-US" altLang="zh-CN" sz="120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173" y="7804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A-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115" y="6476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CC1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85" y="4780"/>
              <a:ext cx="11305" cy="0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5852" y="4976"/>
              <a:ext cx="15" cy="253"/>
            </a:xfrm>
            <a:prstGeom prst="line">
              <a:avLst/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860" y="4995"/>
              <a:ext cx="2557" cy="3"/>
            </a:xfrm>
            <a:prstGeom prst="line">
              <a:avLst/>
            </a:prstGeom>
            <a:ln w="19050"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/>
            <p:nvPr/>
          </p:nvCxnSpPr>
          <p:spPr>
            <a:xfrm>
              <a:off x="8415" y="4998"/>
              <a:ext cx="7661" cy="525"/>
            </a:xfrm>
            <a:prstGeom prst="bentConnector3">
              <a:avLst>
                <a:gd name="adj1" fmla="val 646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11022" y="4662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4</a:t>
              </a:r>
              <a:endParaRPr lang="en-US" altLang="zh-CN" sz="1200"/>
            </a:p>
          </p:txBody>
        </p:sp>
        <p:sp>
          <p:nvSpPr>
            <p:cNvPr id="38" name="椭圆 37"/>
            <p:cNvSpPr/>
            <p:nvPr/>
          </p:nvSpPr>
          <p:spPr>
            <a:xfrm>
              <a:off x="11017" y="5430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5</a:t>
              </a:r>
              <a:endParaRPr lang="en-US" altLang="zh-CN" sz="120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1022" y="6437"/>
              <a:ext cx="233" cy="2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/>
                <a:t>6</a:t>
              </a:r>
              <a:endParaRPr lang="en-US" altLang="zh-CN" sz="120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148" y="3533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DC-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1145" y="4709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S+</a:t>
              </a:r>
              <a:endParaRPr lang="en-US" altLang="zh-CN" sz="1200">
                <a:sym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160" y="5457"/>
              <a:ext cx="69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1200">
                  <a:sym typeface="+mn-ea"/>
                </a:rPr>
                <a:t>S-</a:t>
              </a:r>
              <a:endParaRPr lang="en-US" altLang="zh-CN" sz="1200">
                <a:sym typeface="+mn-ea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4508" y="3192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4520" y="3606"/>
              <a:ext cx="1615" cy="14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立方体 99"/>
            <p:cNvSpPr/>
            <p:nvPr/>
          </p:nvSpPr>
          <p:spPr>
            <a:xfrm rot="5400000">
              <a:off x="15988" y="2820"/>
              <a:ext cx="1014" cy="1280"/>
            </a:xfrm>
            <a:prstGeom prst="cube">
              <a:avLst>
                <a:gd name="adj" fmla="val 18814"/>
              </a:avLst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5870" y="3160"/>
              <a:ext cx="1093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电池组</a:t>
              </a:r>
              <a:endParaRPr lang="zh-CN" altLang="en-US" sz="1200"/>
            </a:p>
          </p:txBody>
        </p:sp>
        <p:sp>
          <p:nvSpPr>
            <p:cNvPr id="45" name="矩形 44"/>
            <p:cNvSpPr/>
            <p:nvPr/>
          </p:nvSpPr>
          <p:spPr>
            <a:xfrm>
              <a:off x="4723" y="7068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3763" y="2836"/>
              <a:ext cx="1020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778" y="7026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K3</a:t>
              </a:r>
              <a:endParaRPr lang="en-US" altLang="zh-CN" sz="12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78" y="7489"/>
              <a:ext cx="71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K4</a:t>
              </a:r>
              <a:endParaRPr lang="en-US" altLang="zh-CN" sz="120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643" y="3205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K2</a:t>
              </a:r>
              <a:endParaRPr lang="en-US" altLang="zh-CN" sz="1200"/>
            </a:p>
          </p:txBody>
        </p:sp>
        <p:cxnSp>
          <p:nvCxnSpPr>
            <p:cNvPr id="83" name="直接连接符 82"/>
            <p:cNvCxnSpPr/>
            <p:nvPr/>
          </p:nvCxnSpPr>
          <p:spPr>
            <a:xfrm flipH="1" flipV="1">
              <a:off x="4201" y="3608"/>
              <a:ext cx="1592" cy="15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组合 85"/>
            <p:cNvGrpSpPr/>
            <p:nvPr/>
          </p:nvGrpSpPr>
          <p:grpSpPr>
            <a:xfrm rot="0">
              <a:off x="2311" y="2788"/>
              <a:ext cx="2240" cy="1165"/>
              <a:chOff x="2114" y="3468"/>
              <a:chExt cx="2240" cy="1165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3489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223" y="3561"/>
                <a:ext cx="495" cy="988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 rot="10800000">
                <a:off x="2807" y="3681"/>
                <a:ext cx="418" cy="808"/>
                <a:chOff x="5164" y="1470"/>
                <a:chExt cx="418" cy="808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66" name="文本框 65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 rot="0">
                <a:off x="2988" y="3683"/>
                <a:ext cx="418" cy="808"/>
                <a:chOff x="5164" y="1470"/>
                <a:chExt cx="418" cy="808"/>
              </a:xfrm>
            </p:grpSpPr>
            <p:sp>
              <p:nvSpPr>
                <p:cNvPr id="68" name="文本框 67"/>
                <p:cNvSpPr txBox="1"/>
                <p:nvPr/>
              </p:nvSpPr>
              <p:spPr>
                <a:xfrm>
                  <a:off x="5166" y="159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en-US" altLang="zh-CN" sz="1200"/>
                    <a:t>C</a:t>
                  </a:r>
                  <a:endParaRPr lang="en-US" altLang="zh-CN" sz="1200"/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5166" y="1708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0" name="文本框 69"/>
                <p:cNvSpPr txBox="1"/>
                <p:nvPr/>
              </p:nvSpPr>
              <p:spPr>
                <a:xfrm>
                  <a:off x="5164" y="1844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5164" y="1470"/>
                  <a:ext cx="416" cy="43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r>
                    <a:rPr lang="en-US" altLang="zh-CN" sz="1200">
                      <a:sym typeface="+mn-ea"/>
                    </a:rPr>
                    <a:t>C</a:t>
                  </a:r>
                  <a:endParaRPr lang="en-US" altLang="zh-CN" sz="1200">
                    <a:sym typeface="+mn-ea"/>
                  </a:endParaRPr>
                </a:p>
              </p:txBody>
            </p:sp>
          </p:grpSp>
          <p:cxnSp>
            <p:nvCxnSpPr>
              <p:cNvPr id="72" name="直接连接符 71"/>
              <p:cNvCxnSpPr/>
              <p:nvPr/>
            </p:nvCxnSpPr>
            <p:spPr>
              <a:xfrm flipH="1">
                <a:off x="3165" y="38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18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2705" y="3830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2705" y="4325"/>
                <a:ext cx="312" cy="8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3105" y="3862"/>
                <a:ext cx="15" cy="47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3506" y="3576"/>
                <a:ext cx="458" cy="973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2223" y="3592"/>
                <a:ext cx="479" cy="976"/>
              </a:xfrm>
              <a:prstGeom prst="line">
                <a:avLst/>
              </a:prstGeom>
              <a:ln w="19050"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2114" y="3577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AC</a:t>
                </a:r>
                <a:endParaRPr lang="en-US" altLang="zh-CN" sz="1200"/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253" y="411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3524" y="4130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3377" y="3552"/>
                <a:ext cx="5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200"/>
                  <a:t>DC</a:t>
                </a:r>
                <a:endParaRPr lang="en-US" altLang="zh-CN" sz="120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2876" y="3683"/>
                <a:ext cx="435" cy="761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2145" y="3468"/>
                <a:ext cx="2209" cy="1165"/>
              </a:xfrm>
              <a:prstGeom prst="rect">
                <a:avLst/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 rot="0">
              <a:off x="1155" y="2989"/>
              <a:ext cx="1267" cy="140"/>
              <a:chOff x="988" y="3932"/>
              <a:chExt cx="1267" cy="140"/>
            </a:xfrm>
          </p:grpSpPr>
          <p:cxnSp>
            <p:nvCxnSpPr>
              <p:cNvPr id="179" name="直接连接符 178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组合 185"/>
            <p:cNvGrpSpPr/>
            <p:nvPr/>
          </p:nvGrpSpPr>
          <p:grpSpPr>
            <a:xfrm rot="0">
              <a:off x="1160" y="3249"/>
              <a:ext cx="1267" cy="140"/>
              <a:chOff x="988" y="3932"/>
              <a:chExt cx="1267" cy="14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组合 189"/>
            <p:cNvGrpSpPr/>
            <p:nvPr/>
          </p:nvGrpSpPr>
          <p:grpSpPr>
            <a:xfrm rot="0">
              <a:off x="1150" y="3494"/>
              <a:ext cx="1267" cy="140"/>
              <a:chOff x="988" y="3932"/>
              <a:chExt cx="1267" cy="140"/>
            </a:xfrm>
          </p:grpSpPr>
          <p:cxnSp>
            <p:nvCxnSpPr>
              <p:cNvPr id="191" name="直接连接符 190"/>
              <p:cNvCxnSpPr/>
              <p:nvPr/>
            </p:nvCxnSpPr>
            <p:spPr>
              <a:xfrm flipH="1">
                <a:off x="988" y="4058"/>
                <a:ext cx="718" cy="13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flipH="1">
                <a:off x="1700" y="3932"/>
                <a:ext cx="215" cy="1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>
                <a:off x="1918" y="4058"/>
                <a:ext cx="337" cy="14"/>
              </a:xfrm>
              <a:prstGeom prst="line">
                <a:avLst/>
              </a:prstGeom>
              <a:ln w="19050"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4" name="肘形连接符 193"/>
            <p:cNvCxnSpPr>
              <a:endCxn id="48" idx="0"/>
            </p:cNvCxnSpPr>
            <p:nvPr/>
          </p:nvCxnSpPr>
          <p:spPr>
            <a:xfrm rot="5400000" flipV="1">
              <a:off x="4424" y="6316"/>
              <a:ext cx="1040" cy="380"/>
            </a:xfrm>
            <a:prstGeom prst="bentConnector3">
              <a:avLst>
                <a:gd name="adj1" fmla="val 50096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肘形连接符 194"/>
            <p:cNvCxnSpPr>
              <a:stCxn id="46" idx="2"/>
              <a:endCxn id="113" idx="2"/>
            </p:cNvCxnSpPr>
            <p:nvPr/>
          </p:nvCxnSpPr>
          <p:spPr>
            <a:xfrm rot="5400000" flipV="1">
              <a:off x="15028" y="3161"/>
              <a:ext cx="656" cy="2167"/>
            </a:xfrm>
            <a:prstGeom prst="bentConnector3">
              <a:avLst>
                <a:gd name="adj1" fmla="val 35899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肘形连接符 195"/>
            <p:cNvCxnSpPr>
              <a:stCxn id="197" idx="2"/>
              <a:endCxn id="156" idx="0"/>
            </p:cNvCxnSpPr>
            <p:nvPr/>
          </p:nvCxnSpPr>
          <p:spPr>
            <a:xfrm rot="5400000">
              <a:off x="5012" y="4227"/>
              <a:ext cx="1419" cy="702"/>
            </a:xfrm>
            <a:prstGeom prst="bentConnector3">
              <a:avLst>
                <a:gd name="adj1" fmla="val 50000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5620" y="2788"/>
              <a:ext cx="903" cy="1081"/>
            </a:xfrm>
            <a:prstGeom prst="rect">
              <a:avLst/>
            </a:prstGeom>
            <a:noFill/>
            <a:ln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9" name="矩形 198"/>
            <p:cNvSpPr/>
            <p:nvPr/>
          </p:nvSpPr>
          <p:spPr>
            <a:xfrm>
              <a:off x="4646" y="308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cxnSp>
          <p:nvCxnSpPr>
            <p:cNvPr id="202" name="直接连接符 201"/>
            <p:cNvCxnSpPr/>
            <p:nvPr/>
          </p:nvCxnSpPr>
          <p:spPr>
            <a:xfrm flipH="1" flipV="1">
              <a:off x="5254" y="3197"/>
              <a:ext cx="13" cy="781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 flipH="1" flipV="1">
              <a:off x="5452" y="3611"/>
              <a:ext cx="15" cy="462"/>
            </a:xfrm>
            <a:prstGeom prst="line">
              <a:avLst/>
            </a:prstGeom>
            <a:ln w="19050"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矩形 200"/>
            <p:cNvSpPr/>
            <p:nvPr/>
          </p:nvSpPr>
          <p:spPr>
            <a:xfrm>
              <a:off x="5058" y="3967"/>
              <a:ext cx="592" cy="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800"/>
                <a:t>IMD</a:t>
              </a:r>
              <a:endParaRPr lang="en-US" altLang="zh-CN" sz="800"/>
            </a:p>
          </p:txBody>
        </p:sp>
        <p:cxnSp>
          <p:nvCxnSpPr>
            <p:cNvPr id="204" name="直接连接符 203"/>
            <p:cNvCxnSpPr/>
            <p:nvPr/>
          </p:nvCxnSpPr>
          <p:spPr>
            <a:xfrm flipH="1" flipV="1">
              <a:off x="5339" y="4191"/>
              <a:ext cx="13" cy="157"/>
            </a:xfrm>
            <a:prstGeom prst="line">
              <a:avLst/>
            </a:prstGeom>
            <a:ln w="1905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 flipV="1">
              <a:off x="6834" y="3178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6754" y="3316"/>
              <a:ext cx="178" cy="1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/>
                <a:t>V</a:t>
              </a:r>
              <a:endParaRPr lang="en-US" altLang="zh-CN" sz="1000"/>
            </a:p>
          </p:txBody>
        </p:sp>
        <p:sp>
          <p:nvSpPr>
            <p:cNvPr id="208" name="等腰三角形 207"/>
            <p:cNvSpPr/>
            <p:nvPr/>
          </p:nvSpPr>
          <p:spPr>
            <a:xfrm rot="5400000">
              <a:off x="4251" y="3121"/>
              <a:ext cx="212" cy="12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09" name="直接连接符 208"/>
            <p:cNvCxnSpPr/>
            <p:nvPr/>
          </p:nvCxnSpPr>
          <p:spPr>
            <a:xfrm flipV="1">
              <a:off x="4432" y="3058"/>
              <a:ext cx="13" cy="2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文本框 209"/>
            <p:cNvSpPr txBox="1"/>
            <p:nvPr/>
          </p:nvSpPr>
          <p:spPr>
            <a:xfrm>
              <a:off x="4114" y="2726"/>
              <a:ext cx="57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200"/>
                <a:t>D1</a:t>
              </a:r>
              <a:endParaRPr lang="en-US" altLang="zh-CN" sz="1200"/>
            </a:p>
          </p:txBody>
        </p:sp>
        <p:cxnSp>
          <p:nvCxnSpPr>
            <p:cNvPr id="212" name="直接连接符 211"/>
            <p:cNvCxnSpPr/>
            <p:nvPr/>
          </p:nvCxnSpPr>
          <p:spPr>
            <a:xfrm flipH="1" flipV="1">
              <a:off x="5041" y="3192"/>
              <a:ext cx="15" cy="462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矩形 210"/>
            <p:cNvSpPr/>
            <p:nvPr/>
          </p:nvSpPr>
          <p:spPr>
            <a:xfrm>
              <a:off x="4906" y="3379"/>
              <a:ext cx="285" cy="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1400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4521" y="3019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电流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4782" y="3327"/>
              <a:ext cx="662" cy="2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600">
                  <a:sym typeface="+mn-ea"/>
                </a:rPr>
                <a:t>泄放</a:t>
              </a:r>
              <a:endParaRPr lang="zh-CN" altLang="en-US" sz="600">
                <a:sym typeface="+mn-ea"/>
              </a:endParaRPr>
            </a:p>
          </p:txBody>
        </p:sp>
        <p:sp>
          <p:nvSpPr>
            <p:cNvPr id="215" name="文本框 214"/>
            <p:cNvSpPr txBox="1"/>
            <p:nvPr/>
          </p:nvSpPr>
          <p:spPr>
            <a:xfrm>
              <a:off x="16530" y="4014"/>
              <a:ext cx="1088" cy="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000"/>
                <a:t>车辆接地</a:t>
              </a:r>
              <a:endParaRPr lang="zh-CN" altLang="en-US" sz="1000"/>
            </a:p>
          </p:txBody>
        </p:sp>
      </p:grpSp>
      <p:sp>
        <p:nvSpPr>
          <p:cNvPr id="217" name="椭圆 216"/>
          <p:cNvSpPr/>
          <p:nvPr/>
        </p:nvSpPr>
        <p:spPr>
          <a:xfrm>
            <a:off x="4123690" y="3951605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039225" y="4204970"/>
            <a:ext cx="500380" cy="4806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500" y="885825"/>
            <a:ext cx="4375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一、直流充电桩定义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34440"/>
            <a:ext cx="42525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是通过内部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AC-DC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充电模块，将交流电转为直流电为车辆充电。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1500" y="187960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二、分类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3335" y="407035"/>
            <a:ext cx="41862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直流充电系统故障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分析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295" y="2278380"/>
            <a:ext cx="26828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单枪  </a:t>
            </a:r>
            <a:r>
              <a:rPr lang="en-US" altLang="zh-CN">
                <a:solidFill>
                  <a:srgbClr val="FF0000"/>
                </a:solidFill>
              </a:rPr>
              <a:t>30KW/60KW/120KW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0295" y="2587625"/>
            <a:ext cx="30518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/>
              <a:t>双枪 </a:t>
            </a: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120KW</a:t>
            </a:r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60KW/60KW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500" y="29159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三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、直流充电组成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3619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充电枪、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915410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充电口、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02360" y="361442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高压配电盒、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553335" y="3614420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动力电池。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090295" y="331470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直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流充电桩、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1500" y="3982720"/>
            <a:ext cx="2616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四、直流充电口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30605" y="4293235"/>
            <a:ext cx="45491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/>
              <a:t>DC+</a:t>
            </a:r>
            <a:r>
              <a:rPr lang="zh-CN" altLang="en-US"/>
              <a:t>、</a:t>
            </a:r>
            <a:r>
              <a:rPr lang="en-US" altLang="zh-CN"/>
              <a:t>DC-</a:t>
            </a:r>
            <a:r>
              <a:rPr lang="zh-CN" altLang="en-US"/>
              <a:t>、</a:t>
            </a:r>
            <a:r>
              <a:rPr lang="en-US" altLang="zh-CN"/>
              <a:t>S+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S-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PE</a:t>
            </a:r>
            <a:r>
              <a:rPr lang="zh-CN" altLang="en-US">
                <a:sym typeface="+mn-ea"/>
              </a:rPr>
              <a:t>、</a:t>
            </a:r>
            <a:r>
              <a:rPr lang="en-US" altLang="zh-CN"/>
              <a:t>CC1</a:t>
            </a:r>
            <a:r>
              <a:rPr lang="zh-CN" altLang="en-US"/>
              <a:t>、</a:t>
            </a:r>
            <a:r>
              <a:rPr lang="en-US" altLang="zh-CN"/>
              <a:t>CC2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A+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A-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71500" y="4584065"/>
            <a:ext cx="3960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五、直流充电电路原理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0605" y="4946015"/>
            <a:ext cx="19564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检测点控制原理</a:t>
            </a:r>
            <a:endParaRPr lang="zh-CN" altLang="en-US"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6595110" y="1409700"/>
          <a:ext cx="442912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1"/>
                <a:gridCol w="1107282"/>
                <a:gridCol w="1107281"/>
                <a:gridCol w="1107281"/>
              </a:tblGrid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</a:t>
                      </a:r>
                      <a:r>
                        <a:rPr lang="zh-CN" altLang="en-US"/>
                        <a:t>开关（</a:t>
                      </a:r>
                      <a:r>
                        <a:rPr lang="zh-CN" altLang="en-US"/>
                        <a:t>枪头）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枪头与枪</a:t>
                      </a:r>
                      <a:r>
                        <a:rPr lang="zh-CN" altLang="en-US"/>
                        <a:t>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闭合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结合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4V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闭合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完全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6595110" y="3905885"/>
          <a:ext cx="59055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5"/>
                <a:gridCol w="1476375"/>
                <a:gridCol w="147637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检测点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电压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枪头与枪座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断开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未连接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6V</a:t>
                      </a:r>
                      <a:endParaRPr lang="en-US" altLang="zh-CN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结合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可靠连接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193733" y="1382395"/>
            <a:ext cx="5248275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47240" y="3110865"/>
            <a:ext cx="59035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图2非车载充电机异常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在充电过程中，如果非车载充电机出现不能继续充电的故障（如充电桩意外进水或异物进入、环境温度骤变等），则向车辆周期发送“充电机中止充电报文”并控制充电机停止充电，在100ms内断开K1、K2、K3和K4；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34720" y="591185"/>
            <a:ext cx="65843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图3非车载充电机故障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充电过程中，非车载充电机控制装置如发生通讯超时（如通讯线路故障等），则非车载充电机停止充电，并在10s内断开K1、K2、K5、K6，非车载充电机控制装置发生3次通讯超时即确认通讯中断，则非车载充电机停止充电，并在10s内断开K1、K2、K3、K4、K5、K6；</a:t>
            </a:r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4305618" y="2557781"/>
            <a:ext cx="5343525" cy="36956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5020" y="1560830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图5非车载充电机输出电压&gt;车辆最高允许充电电压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第二类病症：车辆插头、车辆插座引起的充电异常中止情况。</a:t>
            </a:r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5839143" y="886778"/>
            <a:ext cx="5286375" cy="408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85800" y="3738245"/>
            <a:ext cx="54152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图4非车载充电机通讯异常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在充电过程中，非车载充电机输出电压若大于车辆最高允许充电总电压（如充电桩输出限压功能失效等），则非车载充电机应该在1s内停止充电，并断开K1、K2、K3、K4；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783330" y="1736725"/>
            <a:ext cx="5200650" cy="135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247900" y="112776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第二类病症：车辆插头、车辆插座引起的充电异常中止情况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6965" y="275272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图6车辆插头|车辆插座异常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在充电过程中，非车载充电机控制装置通过对检测点1的电压进行检测，如果判断开关S由闭合变为断开（如充电枪上按键失灵或误触发等），应在50ms内将输出电流降至5A或以下；</a:t>
            </a:r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5605145" y="2308860"/>
            <a:ext cx="5238750" cy="337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0375" y="1118235"/>
            <a:ext cx="2540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图7车辆插头内部常闭开关S断开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充电过程中，非车载充电机控制装置通过对检测点1的电压进行检测，如果判断车辆接口由完全连接变为断开（如车辆意外移动、充电枪线缆被意外扰动等），则控制非车载充电机停止充电，应在100ms内断开K1、K2、K3、K4。</a:t>
            </a:r>
            <a:endParaRPr lang="zh-CN" altLang="en-US"/>
          </a:p>
        </p:txBody>
      </p:sp>
      <p:pic>
        <p:nvPicPr>
          <p:cNvPr id="105" name="图片 104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5661660" y="1441768"/>
            <a:ext cx="5181600" cy="355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5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3205798" y="879158"/>
            <a:ext cx="5095875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66115" y="725170"/>
            <a:ext cx="2540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第三类病症：电动汽车引起的充电异常中止情况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477770" y="2426335"/>
            <a:ext cx="254000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图9电动汽车异常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充电过程中，如果车辆出现不能继续充电的故障（如BMS系统误报电池实时状态、车辆控制装置误关断充电回路接触器等），则向非车载充电机发送“车辆中止充电报文”，并在300ms（由车辆根据故障严重程度决定）内断开K5和K6。</a:t>
            </a:r>
            <a:endParaRPr lang="zh-CN" altLang="en-US"/>
          </a:p>
        </p:txBody>
      </p:sp>
      <p:pic>
        <p:nvPicPr>
          <p:cNvPr id="107" name="图片 106"/>
          <p:cNvPicPr/>
          <p:nvPr/>
        </p:nvPicPr>
        <p:blipFill>
          <a:blip r:embed="rId4" r:link="rId5"/>
          <a:stretch>
            <a:fillRect/>
          </a:stretch>
        </p:blipFill>
        <p:spPr>
          <a:xfrm>
            <a:off x="5671185" y="2506028"/>
            <a:ext cx="5105400" cy="3686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932bb51b-84e4-4319-b255-2b31b35444e8}"/>
  <p:tag name="TABLE_ENDDRAG_ORIGIN_RECT" val="464*90"/>
  <p:tag name="TABLE_ENDDRAG_RECT" val="459*225*464*90"/>
</p:tagLst>
</file>

<file path=ppt/tags/tag2.xml><?xml version="1.0" encoding="utf-8"?>
<p:tagLst xmlns:p="http://schemas.openxmlformats.org/presentationml/2006/main">
  <p:tag name="KSO_WM_UNIT_TABLE_BEAUTIFY" val="smartTable{922fb4a4-34e6-495d-a903-44181da8419b}"/>
  <p:tag name="TABLE_ENDDRAG_ORIGIN_RECT" val="464*90"/>
  <p:tag name="TABLE_ENDDRAG_RECT" val="459*225*464*9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WPS 演示</Application>
  <PresentationFormat>宽屏</PresentationFormat>
  <Paragraphs>241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Calibri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150</cp:revision>
  <dcterms:created xsi:type="dcterms:W3CDTF">2020-10-23T05:41:00Z</dcterms:created>
  <dcterms:modified xsi:type="dcterms:W3CDTF">2021-07-24T03:10:07Z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2052-11.1.0.10503</vt:lpwstr>
  </property>
  <property fmtid="{D5CDD505-2E9C-101B-9397-08002B2CF9AE}" pid="3" name="ICV">
    <vt:lpwstr>D32BCF5F4E0045D889E917C928AC8860</vt:lpwstr>
  </property>
</Properties>
</file>