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80" r:id="rId5"/>
    <p:sldId id="281" r:id="rId6"/>
    <p:sldId id="282" r:id="rId7"/>
    <p:sldId id="279" r:id="rId8"/>
    <p:sldId id="283" r:id="rId9"/>
    <p:sldId id="284" r:id="rId10"/>
    <p:sldId id="286" r:id="rId11"/>
    <p:sldId id="287" r:id="rId12"/>
    <p:sldId id="288" r:id="rId13"/>
    <p:sldId id="291" r:id="rId14"/>
    <p:sldId id="292" r:id="rId15"/>
    <p:sldId id="293" r:id="rId16"/>
    <p:sldId id="294" r:id="rId17"/>
    <p:sldId id="290" r:id="rId18"/>
    <p:sldId id="289" r:id="rId19"/>
    <p:sldId id="295" r:id="rId20"/>
    <p:sldId id="297" r:id="rId21"/>
    <p:sldId id="298" r:id="rId22"/>
    <p:sldId id="296" r:id="rId23"/>
    <p:sldId id="302" r:id="rId24"/>
    <p:sldId id="300" r:id="rId25"/>
    <p:sldId id="299" r:id="rId26"/>
    <p:sldId id="301" r:id="rId27"/>
    <p:sldId id="304" r:id="rId28"/>
    <p:sldId id="303" r:id="rId29"/>
    <p:sldId id="285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767171"/>
    <a:srgbClr val="7C716F"/>
    <a:srgbClr val="EBBC8E"/>
    <a:srgbClr val="AFA687"/>
    <a:srgbClr val="C8C9CD"/>
    <a:srgbClr val="7E7E7E"/>
    <a:srgbClr val="DCCB83"/>
    <a:srgbClr val="D3E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6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1.png"/><Relationship Id="rId7" Type="http://schemas.openxmlformats.org/officeDocument/2006/relationships/image" Target="../media/image13.png"/><Relationship Id="rId6" Type="http://schemas.openxmlformats.org/officeDocument/2006/relationships/image" Target="../media/image9.png"/><Relationship Id="rId5" Type="http://schemas.openxmlformats.org/officeDocument/2006/relationships/tags" Target="../tags/tag8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6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3.png"/><Relationship Id="rId7" Type="http://schemas.openxmlformats.org/officeDocument/2006/relationships/image" Target="../media/image15.png"/><Relationship Id="rId6" Type="http://schemas.openxmlformats.org/officeDocument/2006/relationships/image" Target="../media/image9.png"/><Relationship Id="rId5" Type="http://schemas.openxmlformats.org/officeDocument/2006/relationships/tags" Target="../tags/tag9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6.png"/><Relationship Id="rId7" Type="http://schemas.openxmlformats.org/officeDocument/2006/relationships/image" Target="../media/image13.png"/><Relationship Id="rId6" Type="http://schemas.openxmlformats.org/officeDocument/2006/relationships/image" Target="../media/image9.png"/><Relationship Id="rId5" Type="http://schemas.openxmlformats.org/officeDocument/2006/relationships/tags" Target="../tags/tag10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5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3.png"/><Relationship Id="rId6" Type="http://schemas.openxmlformats.org/officeDocument/2006/relationships/image" Target="../media/image9.png"/><Relationship Id="rId5" Type="http://schemas.openxmlformats.org/officeDocument/2006/relationships/tags" Target="../tags/tag1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10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3.png"/><Relationship Id="rId7" Type="http://schemas.openxmlformats.org/officeDocument/2006/relationships/image" Target="../media/image15.png"/><Relationship Id="rId6" Type="http://schemas.openxmlformats.org/officeDocument/2006/relationships/image" Target="../media/image9.png"/><Relationship Id="rId5" Type="http://schemas.openxmlformats.org/officeDocument/2006/relationships/tags" Target="../tags/tag1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1.png"/><Relationship Id="rId7" Type="http://schemas.openxmlformats.org/officeDocument/2006/relationships/image" Target="../media/image13.png"/><Relationship Id="rId6" Type="http://schemas.openxmlformats.org/officeDocument/2006/relationships/image" Target="../media/image9.png"/><Relationship Id="rId5" Type="http://schemas.openxmlformats.org/officeDocument/2006/relationships/tags" Target="../tags/tag13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2.png"/><Relationship Id="rId10" Type="http://schemas.openxmlformats.org/officeDocument/2006/relationships/image" Target="../media/image16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0.png"/><Relationship Id="rId7" Type="http://schemas.openxmlformats.org/officeDocument/2006/relationships/image" Target="../media/image13.png"/><Relationship Id="rId6" Type="http://schemas.openxmlformats.org/officeDocument/2006/relationships/image" Target="../media/image9.png"/><Relationship Id="rId5" Type="http://schemas.openxmlformats.org/officeDocument/2006/relationships/tags" Target="../tags/tag1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1" Type="http://schemas.openxmlformats.org/officeDocument/2006/relationships/image" Target="../media/image16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tags" Target="../tags/tag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tags" Target="../tags/tag15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9.png"/><Relationship Id="rId5" Type="http://schemas.openxmlformats.org/officeDocument/2006/relationships/tags" Target="../tags/tag3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5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1.png"/><Relationship Id="rId7" Type="http://schemas.openxmlformats.org/officeDocument/2006/relationships/image" Target="../media/image13.png"/><Relationship Id="rId6" Type="http://schemas.openxmlformats.org/officeDocument/2006/relationships/image" Target="../media/image9.png"/><Relationship Id="rId5" Type="http://schemas.openxmlformats.org/officeDocument/2006/relationships/tags" Target="../tags/tag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11" Type="http://schemas.openxmlformats.org/officeDocument/2006/relationships/image" Target="../media/image10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 descr="IMG_20240218_1412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560000">
            <a:off x="8418830" y="2439035"/>
            <a:ext cx="3637915" cy="2728595"/>
          </a:xfrm>
          <a:prstGeom prst="rect">
            <a:avLst/>
          </a:prstGeom>
        </p:spPr>
      </p:pic>
      <p:pic>
        <p:nvPicPr>
          <p:cNvPr id="12" name="图片 11" descr="丰田混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" y="3429000"/>
            <a:ext cx="3549650" cy="2662555"/>
          </a:xfrm>
          <a:prstGeom prst="rect">
            <a:avLst/>
          </a:prstGeom>
        </p:spPr>
      </p:pic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435" y="4221480"/>
            <a:ext cx="4007485" cy="435864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514475" y="210820"/>
            <a:ext cx="9570085" cy="2557145"/>
            <a:chOff x="3635" y="852"/>
            <a:chExt cx="15071" cy="3778"/>
          </a:xfrm>
        </p:grpSpPr>
        <p:sp>
          <p:nvSpPr>
            <p:cNvPr id="10" name="文本框 9"/>
            <p:cNvSpPr txBox="1"/>
            <p:nvPr/>
          </p:nvSpPr>
          <p:spPr>
            <a:xfrm>
              <a:off x="3635" y="852"/>
              <a:ext cx="15071" cy="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6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华文隶书" panose="02010800040101010101" charset="-122"/>
                  <a:ea typeface="华文隶书" panose="02010800040101010101" charset="-122"/>
                  <a:cs typeface="方正舒体" panose="02010601030101010101" charset="-122"/>
                </a:rPr>
                <a:t>混合动力汽车</a:t>
              </a:r>
              <a:r>
                <a: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</a:t>
              </a:r>
              <a:r>
                <a:rPr lang="en-US" altLang="zh-CN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               </a:t>
              </a:r>
              <a:r>
                <a:rPr lang="en-US" altLang="zh-CN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  </a:t>
              </a:r>
              <a:r>
                <a:rPr lang="en-US" altLang="zh-CN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</a:t>
              </a:r>
              <a:endPara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endParaRPr>
            </a:p>
            <a:p>
              <a:r>
                <a:rPr lang="en-US" sz="5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               </a:t>
              </a:r>
              <a:r>
                <a:rPr lang="zh-CN" sz="5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是怎么工作的</a:t>
              </a:r>
              <a:endPara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 rot="2220000">
              <a:off x="14627" y="2641"/>
              <a:ext cx="1821" cy="19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sz="5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？</a:t>
              </a:r>
              <a:endPara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endParaRPr>
            </a:p>
          </p:txBody>
        </p:sp>
      </p:grpSp>
      <p:pic>
        <p:nvPicPr>
          <p:cNvPr id="11" name="图片 10" descr="55dc48adcf8deb1f32843bb371113f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44645" y="3550920"/>
            <a:ext cx="3448050" cy="254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4" presetClass="entr" presetSubtype="0" ac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99540" y="97155"/>
            <a:ext cx="930846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动力不足时，电能进行补充</a:t>
            </a:r>
            <a:endParaRPr lang="zh-CN" sz="44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7" name="肘形连接符 6"/>
          <p:cNvCxnSpPr/>
          <p:nvPr/>
        </p:nvCxnSpPr>
        <p:spPr>
          <a:xfrm>
            <a:off x="4107180" y="3213100"/>
            <a:ext cx="2339975" cy="593725"/>
          </a:xfrm>
          <a:prstGeom prst="bentConnector3">
            <a:avLst>
              <a:gd name="adj1" fmla="val 244"/>
            </a:avLst>
          </a:prstGeom>
          <a:ln w="730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510" y="2840990"/>
            <a:ext cx="815975" cy="5695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10" name="图片 9" descr="975e20c6f7d58f3535814d108aa069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9785" y="1490345"/>
            <a:ext cx="770890" cy="554355"/>
          </a:xfrm>
          <a:prstGeom prst="rect">
            <a:avLst/>
          </a:prstGeom>
        </p:spPr>
      </p:pic>
      <p:pic>
        <p:nvPicPr>
          <p:cNvPr id="27" name="图片 26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025" y="3570605"/>
            <a:ext cx="946150" cy="650875"/>
          </a:xfrm>
          <a:prstGeom prst="rect">
            <a:avLst/>
          </a:prstGeom>
        </p:spPr>
      </p:pic>
      <p:pic>
        <p:nvPicPr>
          <p:cNvPr id="15" name="图片 14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1662e-06 0 L 0.00549702 0 L 0.0109846 0 L 0.0164722 0 L 0.0219598 0 L 0.0274473 0 L 0.032935 0 L 0.0384227 0 L 0.0439102 0 L 0.0493978 0.00333333 L 0.0493978 0.0135185 L 0.0493978 0.0237037 L 0.0502958 0.0338889 L 0.0511937 0.0440741 L 0.0511937 0.0542593 L 0.0511937 0.0644444 L 0.0521416 0.0746296 L 0.0521416 0.0848148 L 0.0539376 0.095 L 0.0594252 0.095 L 0.0649127 0.095 L 0.0704003 0.095 L 0.075888 0.095 L 0.0813755 0.095 L 0.0868631 0.095 L 0.092351 0.095 L 0.097838 0.0933333 L 0.103326 0.0916667 L 0.108814 0.0899074 L 0.114351 0.0899074 L 0.119838 0.0882407 L 0.125325 0.0882407 L 0.130813 0.0882407 L 0.136301 0.0882407 L 0.141789 0.0882407 L 0.147276 0.0882407 L 0.152764 0.0882407 L 0.158252 0.0899074 L 0.163739 0.0916667 L 0.169228 0.0933333 L 0.174715 0.0933333 L 0.180203 0.0933333 L 0.18569 0.095 L 0.191177 0.0967593 L 0.196665 0.0967593 L 0.202153 0.0967593 L 0.20764 0.0967593 L 0.213128 0.0967593 L 0.218615 0.0984259 L 0.224103 0.100093 L 0.229591 0.100093 L 0.235079 0.101852 L 0.236875 0.112037 L 0.236875 0.122222 L 0.236875 0.132407 L 0.236875 0.142593 L 0.237822 0.152778 L 0.237822 0.162963 L 0.237822 0.173148 L 0.237822 0.183333 L 0.237822 0.193519 L 0.237822 0.203704 L 0.237822 0.213889 L 0.237822 0.224074 L 0.237822 0.234259 L 0.237822 0.244444 L 0.237822 0.25463 L 0.237822 0.264815 L 0.237822 0.275 L 0.235079 0.285185 L 0.230488 0.29537 L 0.225001 0.298796 L 0.219513 0.300463 L 0.214026 0.300463 L 0.208538 0.300463 " pathEditMode="relative" rAng="0" ptsTypes="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37503 -9.29091e-05 L -0.00479167 -9.29091e-05 L -0.0105208 -9.29091e-05 L -0.01625 -9.29091e-05 L -0.0219792 -9.29091e-05 L -0.0277083 -9.29091e-05 L -0.0334375 -0.00342593 L -0.0391667 -0.00342593 L -0.0448958 -0.00342593 L -0.050625 -0.00342593 L -0.0563542 -0.00342593 L -0.0620833 -0.00342593 L -0.0678125 -0.00342593 L -0.0735417 -0.00342593 L -0.0792708 -0.00342593 L -0.085 -0.00342593 L -0.0907292 -0.00342593 L -0.0964583 -0.00342593 L -0.102187 -0.00342593 L -0.107916 -0.00342593 L -0.113645 -0.00342593 L -0.119374 -0.00342593 L -0.125104 -0.00342593 L -0.130833 -0.00342593 L -0.136562 -0.00342593 L -0.142291 -0.00342593 L -0.14802 -0.00342593 L -0.153749 -0.00342593 L -0.159479 -0.00342593 L -0.165208 -0.00342593 L -0.170937 -0.00175894 L -0.176666 -9.29091e-05 L -0.182395 0.00333306 L -0.188125 0.00333306 L -0.193854 0.00675906 L -0.199583 0.00675906 L -0.205312 0.00675906 L -0.211041 0.0100931 L -0.21677 0.0100931 L -0.2225 0.0100931 L -0.228229 0.0100931 L -0.233958 0.0100931 L -0.239687 0.0100931 L -0.245416 0.0100931 L -0.251145 0.0100931 L -0.256875 0.0100931 L -0.262604 0.0100931 L -0.268333 0.0152781 L -0.27026 0.0254631 L -0.273125 0.0356481 L -0.273125 0.0458331 L -0.273125 0.0560181 L -0.273125 0.0662041 L -0.273125 0.0763891 L -0.273125 0.0865741 L -0.273125 0.0967591 L -0.273125 0.106944 L -0.273125 0.117129 L -0.273125 0.127314 L -0.273125 0.1375 L -0.273125 0.147685 L -0.273125 0.15787 L -0.273125 0.168055 L -0.273125 0.17824 L -0.273125 0.188426 L -0.271197 0.198611 L -0.267395 0.208796 L -0.261666 0.218981 L -0.255937 0.22574 L -0.250208 0.2325 L -0.244479 0.234259 L -0.23875 0.234259 L -0.23302 0.234259 L -0.227291 0.235926 L -0.221562 0.235926 L -0.215833 0.235926 L -0.210104 0.237592 L -0.204375 0.237592 L -0.198645 0.239351 L -0.192916 0.241018 L -0.187187 0.241018 L -0.181458 0.241018 L -0.175729 0.241018 L -0.169999 0.241018 L -0.16427 0.242685 L -0.158541 0.242685 L -0.152812 0.242685 L -0.147083 0.244444 L -0.141354 0.246111 L -0.135624 0.246111 L -0.129895 0.246111 L -0.124166 0.246111 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" y="12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77601 -0.00518523 L -0.013489 -0.00861112 L -0.0192191 -0.0137038 L -0.0258851 -0.0137038 L -0.0316151 -0.0137038 L -0.0373441 -0.0170372 L -0.0430731 -0.0170372 L -0.0488021 -0.0153705 L -0.0516671 -0.00518523 L -0.0573961 0.00157407 L -0.0593231 0.0117591 L -0.0602601 0.0219443 L -0.0602601 0.0321295 L -0.0602601 0.0423147 L -0.0611981 0.0524999 L -0.0621871 0.062685 L -0.0621871 0.07287 L -0.0631251 0.083055 L -0.0631251 0.093241 L -0.0631251 0.103426 L -0.0631251 0.113611 L -0.0631251 0.123796 L -0.0631251 0.133982 L -0.0631251 0.144167 L -0.0631251 0.154352 L -0.0631251 0.16463 L -0.0640621 0.174815 L -0.0659901 0.185 L -0.0669271 0.195185 L -0.0726561 0.203611 L -0.0783851 0.205371 L -0.0841151 0.205371 L -0.0898441 0.207037 L -0.0955725 0.207037 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1450975" y="2259330"/>
            <a:ext cx="9570085" cy="1169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600">
                <a:solidFill>
                  <a:schemeClr val="accent2">
                    <a:lumMod val="60000"/>
                    <a:lumOff val="40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方正舒体" panose="02010601030101010101" charset="-122"/>
              </a:rPr>
              <a:t>混合动力汽车工作模式</a:t>
            </a:r>
            <a:r>
              <a:rPr lang="zh-CN" altLang="en-US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        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lang="en-US" altLang="zh-CN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  <a:p>
            <a:r>
              <a:rPr 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         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209290" y="2948940"/>
            <a:ext cx="730250" cy="429260"/>
            <a:chOff x="6753" y="818"/>
            <a:chExt cx="1150" cy="676"/>
          </a:xfrm>
        </p:grpSpPr>
        <p:pic>
          <p:nvPicPr>
            <p:cNvPr id="7" name="图片 6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3" y="818"/>
              <a:ext cx="1017" cy="676"/>
            </a:xfrm>
            <a:prstGeom prst="rect">
              <a:avLst/>
            </a:prstGeom>
          </p:spPr>
        </p:pic>
        <p:pic>
          <p:nvPicPr>
            <p:cNvPr id="9" name="图片 8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223" y="932"/>
              <a:ext cx="680" cy="547"/>
            </a:xfrm>
            <a:prstGeom prst="rect">
              <a:avLst/>
            </a:prstGeom>
          </p:spPr>
        </p:pic>
      </p:grpSp>
      <p:pic>
        <p:nvPicPr>
          <p:cNvPr id="18" name="图片 1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71855" y="149860"/>
            <a:ext cx="6059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1.</a:t>
            </a:r>
            <a:r>
              <a:rPr lang="zh-CN" sz="3200">
                <a:solidFill>
                  <a:srgbClr val="C00000"/>
                </a:solidFill>
              </a:rPr>
              <a:t>混动模式</a:t>
            </a:r>
            <a:r>
              <a:rPr lang="zh-CN" altLang="en-US" sz="3200">
                <a:solidFill>
                  <a:srgbClr val="C00000"/>
                </a:solidFill>
              </a:rPr>
              <a:t>之一</a:t>
            </a:r>
            <a:r>
              <a:rPr lang="en-US" altLang="zh-CN" sz="3200">
                <a:solidFill>
                  <a:srgbClr val="C00000"/>
                </a:solidFill>
              </a:rPr>
              <a:t>——</a:t>
            </a:r>
            <a:r>
              <a:rPr lang="zh-CN" altLang="en-US" sz="3200">
                <a:solidFill>
                  <a:srgbClr val="C00000"/>
                </a:solidFill>
              </a:rPr>
              <a:t>串联模式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pic>
        <p:nvPicPr>
          <p:cNvPr id="46" name="图片 45" descr="975e20c6f7d58f3535814d108aa069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8845" y="3020060"/>
            <a:ext cx="784225" cy="484505"/>
          </a:xfrm>
          <a:prstGeom prst="rect">
            <a:avLst/>
          </a:prstGeom>
        </p:spPr>
      </p:pic>
      <p:pic>
        <p:nvPicPr>
          <p:cNvPr id="47" name="图片 46" descr="975e20c6f7d58f3535814d108aa069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2070" y="3086735"/>
            <a:ext cx="478790" cy="29591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945" y="3535045"/>
            <a:ext cx="759460" cy="530225"/>
          </a:xfrm>
          <a:prstGeom prst="rect">
            <a:avLst/>
          </a:prstGeom>
        </p:spPr>
      </p:pic>
      <p:pic>
        <p:nvPicPr>
          <p:cNvPr id="10" name="图片 9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187055" y="5017770"/>
            <a:ext cx="32893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汽车动力需求小电池亏电时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6667 0.00851852 " pathEditMode="relative" ptsTypes="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572917 0 L 0.0114583 0.00166667 L 0.0171875 0.00333333 L 0.0229167 0.00333333 L 0.0286458 0.00842593 L 0.034375 0.00842593 L 0.0401042 0.0118519 L 0.0458333 0.0118519 L 0.0515625 0.0118519 L 0.0572917 0.0152778 L 0.0630208 0.0169444 L 0.06875 0.0169444 L 0.0744792 0.0169444 L 0.0802083 0.0203704 L 0.0859375 0.0203704 L 0.0916667 0.0203704 L 0.0973958 0.0203704 L 0.103125 0.0203704 L 0.108854 0.0203704 L 0.114583 0.0203704 L 0.120312 0.0203704 L 0.126042 0.0203704 L 0.131771 0.0203704 L 0.1375 0.0203704 L 0.143229 0.0203704 L 0.148958 0.0237037 L 0.154687 0.025463 L 0.160417 0.0271296 L 0.166146 0.0287963 L 0.171875 0.0305556 " pathEditMode="relative" ptsTypes="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957e-05 0 L 0.00533568 -0.00166667 L 0.0106488 0 L 0.0133054 -0.0101852 L 0.0133054 -0.0203704 L 0.0133054 -0.0305556 L 0.0133054 -0.0407407 L 0.0133054 -0.0509259 L 0.0133054 -0.0611111 L 0.0133054 -0.0712963 L 0.0133054 -0.0814815 L 0.0133054 -0.0916667 L 0.0133054 -0.101852 L 0.0133054 -0.112037 L 0.0133054 -0.122222 L 0.0133054 -0.132407 L 0.0133054 -0.142593 L 0.0133054 -0.152778 L 0.0142232 -0.162963 L 0.015962 -0.173148 L 0.0177492 -0.183333 L 0.0204058 -0.193519 L 0.0257189 -0.201944 L 0.0310321 -0.20537 L 0.0363454 -0.20537 L 0.0416585 -0.20537 L 0.0469717 -0.20537 L 0.0522849 -0.208796 L 0.057598 -0.210463 L 0.0629112 -0.210463 L 0.0682244 -0.210463 L 0.0735376 -0.210463 L 0.0788508 -0.210463 L 0.084164 -0.210463 L 0.0894771 -0.210463 L 0.0947898 -0.210463 L 0.100104 -0.210463 L 0.105417 -0.210463 L 0.11073 -0.208796 L 0.116043 -0.20713 L 0.121356 -0.20537 L 0.126669 -0.203704 L 0.131983 -0.203704 L 0.137296 -0.201944 L 0.142609 -0.200278 L 0.147922 -0.200278 L 0.153235 -0.200278 L 0.158548 -0.200278 L 0.163862 -0.200278 L 0.169175 -0.200278 L 0.174488 -0.200278 L 0.179801 -0.200278 L 0.185114 -0.200278 L 0.190428 -0.200278 L 0.195741 -0.200278 L 0.201054 -0.200278 L 0.206367 -0.200278 L 0.21168 -0.200278 L 0.216993 -0.200278 L 0.222307 -0.200278 L 0.22762 -0.200278 L 0.232933 -0.200278 L 0.238246 -0.200278 L 0.243559 -0.200278 L 0.248872 -0.200278 L 0.254186 -0.200278 L 0.259499 -0.200278 L 0.264812 -0.200278 L 0.270125 -0.200278 L 0.275438 -0.200278 L 0.280751 -0.200278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-1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794e-05 0 L -0.00629554 0 L -0.0126071 0 L -0.0189188 0.00166667 L -0.0252304 0.00166667 L -0.0305091 0.0118519 L -0.031542 0.022037 L -0.029419 0.0322222 L -0.0283861 0.0424074 L -0.0273534 0.0525926 L -0.0273534 0.0627778 L -0.0262632 0.072963 L -0.0252304 0.0831482 L -0.0252304 0.0933333 L -0.0252304 0.103519 L -0.0252304 0.113704 L -0.0252304 0.123889 L -0.0252304 0.134074 L -0.0252304 0.144259 L -0.0252304 0.154444 L -0.0252304 0.16463 L -0.0252304 0.174815 L -0.0262632 0.185 L -0.0305091 0.195185 L -0.0368208 0.203704 L -0.0431324 0.208796 L -0.049444 0.212222 L -0.0557556 0.212222 L -0.0620673 0.212222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357630" y="4228465"/>
            <a:ext cx="2497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发动机停止运转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33" name="图片 32" descr="975e20c6f7d58f3535814d108aa069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2495" y="1468120"/>
            <a:ext cx="770890" cy="55435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3665" y="3500755"/>
            <a:ext cx="759460" cy="530225"/>
          </a:xfrm>
          <a:prstGeom prst="rect">
            <a:avLst/>
          </a:prstGeom>
        </p:spPr>
      </p:pic>
      <p:pic>
        <p:nvPicPr>
          <p:cNvPr id="5" name="图片 4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1855" y="149860"/>
            <a:ext cx="487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2.</a:t>
            </a:r>
            <a:r>
              <a:rPr lang="zh-CN" sz="3200">
                <a:solidFill>
                  <a:srgbClr val="C00000"/>
                </a:solidFill>
              </a:rPr>
              <a:t>电机模式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21980" y="5017770"/>
            <a:ext cx="32200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汽车动力需求小</a:t>
            </a:r>
            <a:r>
              <a:rPr lang="zh-CN" altLang="en-US" sz="3200">
                <a:solidFill>
                  <a:schemeClr val="tx1"/>
                </a:solidFill>
              </a:rPr>
              <a:t>电池电力充足时</a:t>
            </a:r>
            <a:endParaRPr lang="zh-CN" alt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72917 0 L -0.0114583 0 L -0.0171875 0 L -0.0229167 0 L -0.0286458 0 L -0.034375 0 L -0.0401042 0 L -0.0458333 0 L -0.0515625 0 L -0.0572917 -0.00166667 L -0.0630208 -0.00333333 L -0.06875 -0.00509259 L -0.0744792 -0.00509259 L -0.0802083 -0.00509259 L -0.0859375 -0.00842593 L -0.0916667 -0.00842593 L -0.0973958 -0.00842593 L -0.103125 -0.00842593 L -0.108854 -0.00842593 L -0.114583 -0.00842593 L -0.120312 -0.00842593 L -0.126042 -0.00842593 L -0.131771 -0.00842593 L -0.1375 -0.00842593 L -0.143229 -0.00842593 L -0.148958 -0.00842593 L -0.154687 -0.00842593 L -0.160417 -0.00842593 L -0.166146 -0.00842593 L -0.171875 -0.00842593 L -0.177604 -0.00842593 L -0.183333 -0.00842593 L -0.189063 -0.00842593 L -0.194792 -0.00842593 L -0.201458 -0.00842593 L -0.207188 -0.00842593 L -0.212917 -0.00842593 L -0.218646 -0.00842593 L -0.224375 -0.00842593 L -0.230104 -0.00842593 L -0.235833 -0.00842593 L -0.241563 -0.00842593 L -0.247292 -0.00842593 L -0.253021 -0.00675926 L -0.25875 -0.00509259 L -0.264479 0 L -0.266406 0.0102778 L -0.268333 0.020463 L -0.269271 0.0306481 L -0.271198 0.0408333 L -0.272135 0.0510185 L -0.273073 0.0612037 L -0.273073 0.0713889 L -0.273073 0.0815741 L -0.273073 0.0917593 L -0.272135 0.101944 L -0.272135 0.11213 L -0.270208 0.122315 L -0.270208 0.1325 L -0.268333 0.142685 L -0.267344 0.15287 L -0.267344 0.163056 L -0.267344 0.173241 L -0.267344 0.183426 L -0.267344 0.193611 L -0.267344 0.203796 L -0.265469 0.213981 L -0.260677 0.224167 L -0.254948 0.232593 L -0.249219 0.234352 L -0.24349 0.234352 L -0.23776 0.234352 L -0.232031 0.234352 L -0.226302 0.234352 L -0.220573 0.234352 L -0.214844 0.234352 L -0.209115 0.234352 L -0.203385 0.234352 L -0.197656 0.234352 L -0.191927 0.234352 L -0.186198 0.234352 L -0.180469 0.234352 L -0.17474 0.234352 L -0.16901 0.234352 L -0.163281 0.236019 L -0.157552 0.237685 L -0.151823 0.237685 L -0.146094 0.239444 L -0.140365 0.242778 L -0.134635 0.242778 L -0.128906 0.242778 " pathEditMode="relative" ptsTypes="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1.60794e-05 0 L -0.00629554 0 L -0.0126071 0 L -0.0189188 0.00166667 L -0.0252304 0.00166667 L -0.0305091 0.0118519 L -0.031542 0.022037 L -0.029419 0.0322222 L -0.0283861 0.0424074 L -0.0273534 0.0525926 L -0.0273534 0.0627778 L -0.0262632 0.072963 L -0.0252304 0.0831482 L -0.0252304 0.0933333 L -0.0252304 0.103519 L -0.0252304 0.113704 L -0.0252304 0.123889 L -0.0252304 0.134074 L -0.0252304 0.144259 L -0.0252304 0.154444 L -0.0252304 0.16463 L -0.0252304 0.174815 L -0.0262632 0.185 L -0.0305091 0.195185 L -0.0368208 0.203704 L -0.0431324 0.208796 L -0.049444 0.212222 L -0.0557556 0.212222 L -0.0620673 0.212222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1855" y="149860"/>
            <a:ext cx="487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3.</a:t>
            </a:r>
            <a:r>
              <a:rPr lang="zh-CN" sz="3200">
                <a:solidFill>
                  <a:srgbClr val="C00000"/>
                </a:solidFill>
              </a:rPr>
              <a:t>发动机模式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9520" y="5017770"/>
            <a:ext cx="45224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汽车动力要求与发动机最佳经济性性能匹配时</a:t>
            </a:r>
            <a:endParaRPr lang="zh-CN" altLang="en-US" sz="3200">
              <a:solidFill>
                <a:schemeClr val="tx1"/>
              </a:solidFill>
            </a:endParaRPr>
          </a:p>
        </p:txBody>
      </p:sp>
      <p:cxnSp>
        <p:nvCxnSpPr>
          <p:cNvPr id="9" name="肘形连接符 8"/>
          <p:cNvCxnSpPr/>
          <p:nvPr/>
        </p:nvCxnSpPr>
        <p:spPr>
          <a:xfrm>
            <a:off x="4107180" y="3213100"/>
            <a:ext cx="2339975" cy="593725"/>
          </a:xfrm>
          <a:prstGeom prst="bentConnector3">
            <a:avLst>
              <a:gd name="adj1" fmla="val 244"/>
            </a:avLst>
          </a:prstGeom>
          <a:ln w="730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4510" y="2840990"/>
            <a:ext cx="815975" cy="569595"/>
          </a:xfrm>
          <a:prstGeom prst="rect">
            <a:avLst/>
          </a:prstGeom>
        </p:spPr>
      </p:pic>
      <p:pic>
        <p:nvPicPr>
          <p:cNvPr id="10" name="图片 9" descr="轮胎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1662e-06 0 L 0.00549702 0 L 0.0109846 0 L 0.0164722 0 L 0.0219598 0 L 0.0274473 0 L 0.032935 0 L 0.0384227 0 L 0.0439102 0 L 0.0493978 0.00333333 L 0.0493978 0.0135185 L 0.0493978 0.0237037 L 0.0502958 0.0338889 L 0.0511937 0.0440741 L 0.0511937 0.0542593 L 0.0511937 0.0644444 L 0.0521416 0.0746296 L 0.0521416 0.0848148 L 0.0539376 0.095 L 0.0594252 0.095 L 0.0649127 0.095 L 0.0704003 0.095 L 0.075888 0.095 L 0.0813755 0.095 L 0.0868631 0.095 L 0.092351 0.095 L 0.097838 0.0933333 L 0.103326 0.0916667 L 0.108814 0.0899074 L 0.114351 0.0899074 L 0.119838 0.0882407 L 0.125325 0.0882407 L 0.130813 0.0882407 L 0.136301 0.0882407 L 0.141789 0.0882407 L 0.147276 0.0882407 L 0.152764 0.0882407 L 0.158252 0.0899074 L 0.163739 0.0916667 L 0.169228 0.0933333 L 0.174715 0.0933333 L 0.180203 0.0933333 L 0.18569 0.095 L 0.191177 0.0967593 L 0.196665 0.0967593 L 0.202153 0.0967593 L 0.20764 0.0967593 L 0.213128 0.0967593 L 0.218615 0.0984259 L 0.224103 0.100093 L 0.229591 0.100093 L 0.235079 0.101852 L 0.236875 0.112037 L 0.236875 0.122222 L 0.236875 0.132407 L 0.236875 0.142593 L 0.237822 0.152778 L 0.237822 0.162963 L 0.237822 0.173148 L 0.237822 0.183333 L 0.237822 0.193519 L 0.237822 0.203704 L 0.237822 0.213889 L 0.237822 0.224074 L 0.237822 0.234259 L 0.237822 0.244444 L 0.237822 0.25463 L 0.237822 0.264815 L 0.237822 0.275 L 0.235079 0.285185 L 0.230488 0.29537 L 0.225001 0.298796 L 0.219513 0.300463 L 0.214026 0.300463 L 0.208538 0.300463 " pathEditMode="relative" rAng="0" ptsTypes="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7770" y="406527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209290" y="2948940"/>
            <a:ext cx="730250" cy="429260"/>
            <a:chOff x="6753" y="818"/>
            <a:chExt cx="1150" cy="676"/>
          </a:xfrm>
        </p:grpSpPr>
        <p:pic>
          <p:nvPicPr>
            <p:cNvPr id="7" name="图片 6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3" y="818"/>
              <a:ext cx="1017" cy="676"/>
            </a:xfrm>
            <a:prstGeom prst="rect">
              <a:avLst/>
            </a:prstGeom>
          </p:spPr>
        </p:pic>
        <p:pic>
          <p:nvPicPr>
            <p:cNvPr id="9" name="图片 8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223" y="932"/>
              <a:ext cx="680" cy="547"/>
            </a:xfrm>
            <a:prstGeom prst="rect">
              <a:avLst/>
            </a:prstGeom>
          </p:spPr>
        </p:pic>
      </p:grpSp>
      <p:pic>
        <p:nvPicPr>
          <p:cNvPr id="18" name="图片 1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728845" y="3020060"/>
            <a:ext cx="882015" cy="483870"/>
            <a:chOff x="7447" y="4756"/>
            <a:chExt cx="1389" cy="762"/>
          </a:xfrm>
        </p:grpSpPr>
        <p:pic>
          <p:nvPicPr>
            <p:cNvPr id="46" name="图片 45" descr="975e20c6f7d58f3535814d108aa069b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7" y="4756"/>
              <a:ext cx="1235" cy="763"/>
            </a:xfrm>
            <a:prstGeom prst="rect">
              <a:avLst/>
            </a:prstGeom>
          </p:spPr>
        </p:pic>
        <p:pic>
          <p:nvPicPr>
            <p:cNvPr id="47" name="图片 46" descr="975e20c6f7d58f3535814d108aa069b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82" y="4861"/>
              <a:ext cx="754" cy="466"/>
            </a:xfrm>
            <a:prstGeom prst="rect">
              <a:avLst/>
            </a:prstGeom>
          </p:spPr>
        </p:pic>
      </p:grpSp>
      <p:pic>
        <p:nvPicPr>
          <p:cNvPr id="17" name="图片 16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pic>
        <p:nvPicPr>
          <p:cNvPr id="33" name="图片 32" descr="975e20c6f7d58f3535814d108aa069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2485" y="1468120"/>
            <a:ext cx="770890" cy="554355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6126480" y="3471545"/>
            <a:ext cx="1689100" cy="696595"/>
            <a:chOff x="15101" y="6805"/>
            <a:chExt cx="2660" cy="1097"/>
          </a:xfrm>
        </p:grpSpPr>
        <p:pic>
          <p:nvPicPr>
            <p:cNvPr id="43" name="图片 42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01" y="6805"/>
              <a:ext cx="2332" cy="1025"/>
            </a:xfrm>
            <a:prstGeom prst="rect">
              <a:avLst/>
            </a:prstGeom>
          </p:spPr>
        </p:pic>
        <p:pic>
          <p:nvPicPr>
            <p:cNvPr id="44" name="图片 43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65" y="6806"/>
              <a:ext cx="1696" cy="1096"/>
            </a:xfrm>
            <a:prstGeom prst="rect">
              <a:avLst/>
            </a:prstGeom>
          </p:spPr>
        </p:pic>
      </p:grpSp>
      <p:pic>
        <p:nvPicPr>
          <p:cNvPr id="12" name="图片 11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71855" y="149860"/>
            <a:ext cx="5409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4.</a:t>
            </a:r>
            <a:r>
              <a:rPr lang="zh-CN" sz="3200">
                <a:solidFill>
                  <a:srgbClr val="C00000"/>
                </a:solidFill>
              </a:rPr>
              <a:t>混动模式</a:t>
            </a:r>
            <a:r>
              <a:rPr lang="en-US" altLang="zh-CN" sz="3200">
                <a:solidFill>
                  <a:srgbClr val="C00000"/>
                </a:solidFill>
              </a:rPr>
              <a:t>2</a:t>
            </a:r>
            <a:r>
              <a:rPr lang="en-US" altLang="zh-CN" sz="3200">
                <a:solidFill>
                  <a:srgbClr val="C00000"/>
                </a:solidFill>
              </a:rPr>
              <a:t>——</a:t>
            </a:r>
            <a:r>
              <a:rPr lang="zh-CN" altLang="en-US" sz="3200">
                <a:solidFill>
                  <a:srgbClr val="C00000"/>
                </a:solidFill>
              </a:rPr>
              <a:t>强动力</a:t>
            </a:r>
            <a:r>
              <a:rPr lang="zh-CN" altLang="en-US" sz="3200">
                <a:solidFill>
                  <a:srgbClr val="C00000"/>
                </a:solidFill>
              </a:rPr>
              <a:t>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89520" y="5017770"/>
            <a:ext cx="4522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急加速速时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72917 0 L -0.0114583 0 L -0.0171875 0 L -0.0229167 0 L -0.0286458 0 L -0.034375 0 L -0.0401042 0 L -0.0458333 0 L -0.0515625 0 L -0.0572917 -0.00166667 L -0.0630208 -0.00333333 L -0.06875 -0.00509259 L -0.0744792 -0.00509259 L -0.0802083 -0.00509259 L -0.0859375 -0.00842593 L -0.0916667 -0.00842593 L -0.0973958 -0.00842593 L -0.103125 -0.00842593 L -0.108854 -0.00842593 L -0.114583 -0.00842593 L -0.120312 -0.00842593 L -0.126042 -0.00842593 L -0.131771 -0.00842593 L -0.1375 -0.00842593 L -0.143229 -0.00842593 L -0.148958 -0.00842593 L -0.154687 -0.00842593 L -0.160417 -0.00842593 L -0.166146 -0.00842593 L -0.171875 -0.00842593 L -0.177604 -0.00842593 L -0.183333 -0.00842593 L -0.189063 -0.00842593 L -0.194792 -0.00842593 L -0.201458 -0.00842593 L -0.207188 -0.00842593 L -0.212917 -0.00842593 L -0.218646 -0.00842593 L -0.224375 -0.00842593 L -0.230104 -0.00842593 L -0.235833 -0.00842593 L -0.241563 -0.00842593 L -0.247292 -0.00842593 L -0.253021 -0.00675926 L -0.25875 -0.00509259 L -0.264479 0 L -0.266406 0.0102778 L -0.268333 0.020463 L -0.269271 0.0306481 L -0.271198 0.0408333 L -0.272135 0.0510185 L -0.273073 0.0612037 L -0.273073 0.0713889 L -0.273073 0.0815741 L -0.273073 0.0917593 L -0.272135 0.101944 L -0.272135 0.11213 L -0.270208 0.122315 L -0.270208 0.1325 L -0.268333 0.142685 L -0.267344 0.15287 L -0.267344 0.163056 L -0.267344 0.173241 L -0.267344 0.183426 L -0.267344 0.193611 L -0.267344 0.203796 L -0.265469 0.213981 L -0.260677 0.224167 L -0.254948 0.232593 L -0.249219 0.234352 L -0.24349 0.234352 L -0.23776 0.234352 L -0.232031 0.234352 L -0.226302 0.234352 L -0.220573 0.234352 L -0.214844 0.234352 L -0.209115 0.234352 L -0.203385 0.234352 L -0.197656 0.234352 L -0.191927 0.234352 L -0.186198 0.234352 L -0.180469 0.234352 L -0.17474 0.234352 L -0.16901 0.234352 L -0.163281 0.236019 L -0.157552 0.237685 L -0.151823 0.237685 L -0.146094 0.239444 L -0.140365 0.242778 L -0.134635 0.242778 L -0.128906 0.242778 " pathEditMode="relative" ptsTypes="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572917 0 L 0.0114583 0 L 0.0181771 0 L 0.0239062 0 L 0.0296354 0 L 0.0353646 0 L 0.0410938 0 L 0.0468229 0 L 0.0525521 0 L 0.0582813 0 L 0.0640104 0 L 0.0697396 0.00175926 L 0.0754687 0.00342593 L 0.0811979 0.00342593 " pathEditMode="relative" ptsTypes="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572917 0.00166667 L 0.0114583 0.00166667 L 0.0171875 0.00166667 L 0.0229167 0.00166667 L 0.0286458 0.00166667 L 0.034375 0.00166667 L 0.0401042 0.00166667 L 0.0458333 0.00166667 L 0.0515625 0.00166667 L 0.0572917 0.00166667 L 0.0630208 0.00166667 L 0.06875 0.00166667 L 0.0744792 0.00166667 L 0.0802083 0.00166667 L 0.0859375 0.00333333 L 0.0916667 0.00509259 L 0.0973958 0.00675926 L 0.103125 0.0101852 L 0.108854 0.0101852 L 0.114583 0.0118519 L 0.120312 0.0135185 L 0.126042 0.0152778 L 0.131771 0.0152778 L 0.1375 0.0186111 L 0.143229 0.0203704 L 0.148958 0.0203704 L 0.154687 0.0237037 L 0.160417 0.0237037 L 0.166146 0.0237037 " pathEditMode="relative" ptsTypes="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72917 0 L -0.0114583 0 L -0.0171875 0 L -0.0229167 0 L -0.0286458 0 L -0.034375 0 L -0.0401042 0.00851852 L -0.0410417 0.0187037 L -0.0429688 0.0288889 L -0.0429688 0.0390741 L -0.0439062 0.0492593 L -0.0439062 0.0594444 L -0.0439062 0.0696296 L -0.0439062 0.0798148 L -0.0439062 0.09 L -0.0448958 0.100185 L -0.0448958 0.11037 L -0.0448958 0.120556 L -0.0448958 0.130741 L -0.0448958 0.140926 L -0.0448958 0.151111 L -0.0448958 0.161296 L -0.0448958 0.171481 L -0.0448958 0.181667 L -0.0458333 0.191852 L -0.0477604 0.202037 L -0.0477604 0.212222 L -0.0534896 0.215648 L -0.0592187 0.220741 L -0.0649479 0.222407 L -0.0706771 0.222407 L -0.0764062 0.222407 " pathEditMode="relative" ptsTypes="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5" name="肘形连接符 4"/>
          <p:cNvCxnSpPr/>
          <p:nvPr/>
        </p:nvCxnSpPr>
        <p:spPr>
          <a:xfrm>
            <a:off x="4107180" y="3213100"/>
            <a:ext cx="2339975" cy="593725"/>
          </a:xfrm>
          <a:prstGeom prst="bentConnector3">
            <a:avLst>
              <a:gd name="adj1" fmla="val 244"/>
            </a:avLst>
          </a:prstGeom>
          <a:ln w="730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510" y="2840990"/>
            <a:ext cx="815975" cy="5695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1855" y="149860"/>
            <a:ext cx="487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5.</a:t>
            </a:r>
            <a:r>
              <a:rPr lang="zh-CN" sz="3200">
                <a:solidFill>
                  <a:srgbClr val="C00000"/>
                </a:solidFill>
              </a:rPr>
              <a:t>混动模式</a:t>
            </a:r>
            <a:r>
              <a:rPr lang="en-US" altLang="zh-CN" sz="3200">
                <a:solidFill>
                  <a:srgbClr val="C00000"/>
                </a:solidFill>
              </a:rPr>
              <a:t>3</a:t>
            </a:r>
            <a:r>
              <a:rPr lang="en-US" altLang="zh-CN" sz="3200">
                <a:solidFill>
                  <a:srgbClr val="C00000"/>
                </a:solidFill>
              </a:rPr>
              <a:t>——</a:t>
            </a:r>
            <a:r>
              <a:rPr lang="zh-CN" altLang="en-US" sz="3200">
                <a:solidFill>
                  <a:srgbClr val="C00000"/>
                </a:solidFill>
              </a:rPr>
              <a:t>并联模式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pic>
        <p:nvPicPr>
          <p:cNvPr id="10" name="图片 9" descr="975e20c6f7d58f3535814d108aa069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9785" y="1501775"/>
            <a:ext cx="770890" cy="554355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27" name="图片 26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000" y="3462655"/>
            <a:ext cx="946150" cy="650875"/>
          </a:xfrm>
          <a:prstGeom prst="rect">
            <a:avLst/>
          </a:prstGeom>
        </p:spPr>
      </p:pic>
      <p:pic>
        <p:nvPicPr>
          <p:cNvPr id="12" name="图片 11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369935" y="5448300"/>
            <a:ext cx="3125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急加速速时</a:t>
            </a:r>
            <a:endParaRPr lang="zh-CN" alt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1662e-06 0 L 0.00549702 0 L 0.0109846 0 L 0.0164722 0 L 0.0219598 0 L 0.0274473 0 L 0.032935 0 L 0.0384227 0 L 0.0439102 0 L 0.0493978 0.00333333 L 0.0493978 0.0135185 L 0.0493978 0.0237037 L 0.0502958 0.0338889 L 0.0511937 0.0440741 L 0.0511937 0.0542593 L 0.0511937 0.0644444 L 0.0521416 0.0746296 L 0.0521416 0.0848148 L 0.0539376 0.095 L 0.0594252 0.095 L 0.0649127 0.095 L 0.0704003 0.095 L 0.075888 0.095 L 0.0813755 0.095 L 0.0868631 0.095 L 0.092351 0.095 L 0.097838 0.0933333 L 0.103326 0.0916667 L 0.108814 0.0899074 L 0.114351 0.0899074 L 0.119838 0.0882407 L 0.125325 0.0882407 L 0.130813 0.0882407 L 0.136301 0.0882407 L 0.141789 0.0882407 L 0.147276 0.0882407 L 0.152764 0.0882407 L 0.158252 0.0899074 L 0.163739 0.0916667 L 0.169228 0.0933333 L 0.174715 0.0933333 L 0.180203 0.0933333 L 0.18569 0.095 L 0.191177 0.0967593 L 0.196665 0.0967593 L 0.202153 0.0967593 L 0.20764 0.0967593 L 0.213128 0.0967593 L 0.218615 0.0984259 L 0.224103 0.100093 L 0.229591 0.100093 L 0.235079 0.101852 L 0.236875 0.112037 L 0.236875 0.122222 L 0.236875 0.132407 L 0.236875 0.142593 L 0.237822 0.152778 L 0.237822 0.162963 L 0.237822 0.173148 L 0.237822 0.183333 L 0.237822 0.193519 L 0.237822 0.203704 L 0.237822 0.213889 L 0.237822 0.224074 L 0.237822 0.234259 L 0.237822 0.244444 L 0.237822 0.25463 L 0.237822 0.264815 L 0.237822 0.275 L 0.235079 0.285185 L 0.230488 0.29537 L 0.225001 0.298796 L 0.219513 0.300463 L 0.214026 0.300463 L 0.208538 0.300463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72917 0 L -0.0114583 0 L -0.0171875 0 L -0.0229167 0 L -0.0286458 0 L -0.034375 -0.00333333 L -0.0401042 -0.00333333 L -0.0458333 -0.00333333 L -0.0515625 -0.00333333 L -0.0572917 -0.00333333 L -0.0630208 -0.00333333 L -0.06875 -0.00333333 L -0.0744792 -0.00333333 L -0.0802083 -0.00333333 L -0.0859375 -0.00333333 L -0.0916667 -0.00333333 L -0.0973958 -0.00333333 L -0.103125 -0.00333333 L -0.108854 -0.00333333 L -0.114583 -0.00333333 L -0.120312 -0.00333333 L -0.126042 -0.00333333 L -0.131771 -0.00333333 L -0.1375 -0.00333333 L -0.143229 -0.00333333 L -0.148958 -0.00333333 L -0.154687 -0.00333333 L -0.160417 -0.00333333 L -0.166146 -0.00333333 L -0.171875 -0.00166667 L -0.177604 0 L -0.183333 0.00342593 L -0.189063 0.00342593 L -0.194792 0.00685185 L -0.200521 0.00685185 L -0.20625 0.00685185 L -0.211979 0.0101852 L -0.217708 0.0101852 L -0.223438 0.0101852 L -0.229167 0.0101852 L -0.234896 0.0101852 L -0.240625 0.0101852 L -0.246354 0.0101852 L -0.252083 0.0101852 L -0.257813 0.0101852 L -0.263542 0.0101852 L -0.269271 0.0153704 L -0.271198 0.0255556 L -0.274063 0.0357407 L -0.274063 0.0459259 L -0.274063 0.0561111 L -0.274063 0.0662963 L -0.274063 0.0764815 L -0.274063 0.0866667 L -0.274063 0.0968519 L -0.274063 0.107037 L -0.274063 0.117222 L -0.274063 0.127407 L -0.274063 0.137593 L -0.274063 0.147778 L -0.274063 0.157963 L -0.274063 0.168148 L -0.274063 0.178333 L -0.274063 0.188519 L -0.272135 0.198704 L -0.268333 0.208889 L -0.262604 0.219074 L -0.256875 0.225833 L -0.251146 0.232593 L -0.245417 0.234352 L -0.239688 0.234352 L -0.233958 0.234352 L -0.228229 0.236019 L -0.2225 0.236019 L -0.216771 0.236019 L -0.211042 0.237685 L -0.205313 0.237685 L -0.199583 0.239444 L -0.193854 0.241111 L -0.188125 0.241111 L -0.182396 0.241111 L -0.176667 0.241111 L -0.170937 0.241111 L -0.165208 0.242778 L -0.159479 0.242778 L -0.15375 0.242778 L -0.148021 0.244537 L -0.142292 0.246204 L -0.136562 0.246204 L -0.130833 0.246204 L -0.125104 0.246204 " pathEditMode="relative" ptsTypes="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 0 L -0.00572917 -0.00342593 L -0.0114583 -0.00851852 L -0.018125 -0.00851852 L -0.0238542 -0.00851852 L -0.0295833 -0.0118519 L -0.0353125 -0.0118519 L -0.0410417 -0.0101852 L -0.0439062 0 L -0.0496354 0.00675926 L -0.0515625 0.0169444 L -0.0525 0.0271296 L -0.0525 0.0373148 L -0.0525 0.0475 L -0.0534375 0.0576852 L -0.0544271 0.0678704 L -0.0544271 0.0780556 L -0.0553646 0.0882407 L -0.0553646 0.0984259 L -0.0553646 0.108611 L -0.0553646 0.118796 L -0.0553646 0.128981 L -0.0553646 0.139167 L -0.0553646 0.149352 L -0.0553646 0.159537 L -0.0553646 0.169815 L -0.0563021 0.18 L -0.0582292 0.190185 L -0.0591667 0.20037 L -0.0648958 0.208796 L -0.070625 0.210556 L -0.0763542 0.210556 L -0.0820833 0.212222 L -0.0878125 0.212222 " pathEditMode="relative" ptsTypes="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5" name="图片 4" descr="轮胎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497330" y="4228465"/>
            <a:ext cx="2497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发动机停止运转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6270" y="4949825"/>
            <a:ext cx="759460" cy="530225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33" name="图片 32" descr="975e20c6f7d58f3535814d108aa069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025" y="3117215"/>
            <a:ext cx="854075" cy="62420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2465" y="826135"/>
            <a:ext cx="2857500" cy="1905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1855" y="149860"/>
            <a:ext cx="487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6.</a:t>
            </a:r>
            <a:r>
              <a:rPr lang="zh-CN" sz="3200">
                <a:solidFill>
                  <a:srgbClr val="C00000"/>
                </a:solidFill>
              </a:rPr>
              <a:t>能量回收模式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69935" y="5448300"/>
            <a:ext cx="3125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制动和减速时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564e-05 -2.32433e-05 L 0.00661974 -0.00170407 L 0.0132617 -0.00170407 L 0.0199037 -0.00170407 L 0.0265458 -0.00170407 L 0.0298667 -0.0119758 L 0.0298667 -0.0222474 L 0.0276326 -0.0325191 L 0.0276326 -0.0427908 L 0.0276326 -0.0530625 L 0.0276326 -0.0633342 L 0.0276326 -0.073606 L 0.0276326 -0.0838777 L 0.0287799 -0.0941493 L 0.0298667 -0.104421 L 0.0309537 -0.114693 L 0.0309537 -0.124964 L 0.0331877 -0.135236 L 0.0342746 -0.145508 L 0.0354218 -0.155779 L 0.0354218 -0.166052 L 0.0365087 -0.176323 L 0.0365087 -0.186595 L 0.0365087 -0.196866 L 0.0375956 -0.207138 L 0.0442376 -0.207138 L 0.0508795 -0.207138 L 0.0575216 -0.207138 L 0.0641636 -0.207138 L 0.0708056 -0.207138 L 0.0774476 -0.207138 L 0.0840896 -0.207138 L 0.0907316 -0.207138 L 0.0973736 -0.208913 " pathEditMode="relative" rAng="0" ptsTypes="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-1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-0.00572917 0 L -0.0114583 0 L -0.0171875 0 L -0.0229167 0 L -0.0286458 0 L -0.034375 0 L -0.0401042 0 L -0.0458333 0 L -0.0515625 0 L -0.0572917 -0.00166667 L -0.0630208 -0.00342593 L -0.06875 -0.00509259 L -0.0744792 -0.00675926 L -0.0802083 -0.00675926 L -0.0859375 -0.00851852 L -0.0916667 -0.0101852 L -0.0973958 -0.0101852 L -0.103125 -0.0118519 L -0.108854 -0.0118519 L -0.114583 -0.0118519 L -0.120312 -0.0118519 L -0.126042 -0.0118519 L -0.131771 -0.0118519 L -0.1375 -0.0118519 L -0.143229 -0.0152778 L -0.145156 -0.025463 L -0.145156 -0.0356481 L -0.145156 -0.0458333 L -0.145156 -0.0560185 L -0.145156 -0.0662037 L -0.145156 -0.0763889 L -0.145156 -0.0865741 L -0.145156 -0.0967593 L -0.144167 -0.106944 L -0.143229 -0.11713 L -0.142292 -0.127315 L -0.142292 -0.1375 L -0.142292 -0.147685 L -0.142292 -0.15787 L -0.142292 -0.168056 L -0.142292 -0.178241 L -0.142292 -0.188426 L -0.143229 -0.198611 L -0.143229 -0.208796 L -0.145156 -0.218981 L -0.145156 -0.229167 L -0.139427 -0.237685 L -0.133698 -0.237685 L -0.127969 -0.237685 L -0.12224 -0.237685 L -0.11651 -0.237685 L -0.110781 -0.237685 L -0.105052 -0.237685 L -0.0993229 -0.237685 L -0.0935937 -0.237685 L -0.0878646 -0.237685 L -0.0821354 -0.237685 L -0.0764062 -0.237685 L -0.0706771 -0.237685 L -0.0649479 -0.237685 L -0.0592187 -0.237685 L -0.0534896 -0.237685 L -0.0477604 -0.237685 L -0.0420313 -0.237685 L -0.0363021 -0.237685 L -0.0305729 -0.237685 L -0.0248438 -0.237685 L -0.0191146 -0.237685 L -0.0133854 -0.237685 L -0.00765625 -0.237685 L -0.00192708 -0.237685 L 0.00380208 -0.237685 L 0.00953125 -0.237685 L 0.0152604 -0.237685 L 0.0209896 -0.236019 L 0.0267188 -0.236019 L 0.0324479 -0.236019 L 0.0381771 -0.236019 L 0.0439062 -0.236019 L 0.0496354 -0.236019 L 0.0554167 -0.236019 L 0.0611458 -0.236019 L 0.066875 -0.236019 L 0.0726042 -0.236019 L 0.0783333 -0.236019 L 0.0840625 -0.236019 L 0.0897917 -0.236019 L 0.0955208 -0.236019 L 0.10125 -0.236019 L 0.106979 -0.236019 L 0.112708 -0.236019 L 0.118437 -0.236019 L 0.124167 -0.236019 L 0.129896 -0.236019 L 0.135625 -0.236019 L 0.141354 -0.236019 L 0.147083 -0.236019 " pathEditMode="relative" ptsTypes="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1450975" y="2259330"/>
            <a:ext cx="9570085" cy="1169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6600">
                <a:solidFill>
                  <a:schemeClr val="accent2">
                    <a:lumMod val="60000"/>
                    <a:lumOff val="40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方正舒体" panose="02010601030101010101" charset="-122"/>
              </a:rPr>
              <a:t>几种类型的混合动力结构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    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lang="en-US" altLang="zh-CN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  <a:p>
            <a:r>
              <a:rPr 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         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IMG_20240218_1411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490" y="357505"/>
            <a:ext cx="8191500" cy="61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799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什么是混合动力汽车？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71635" y="2482215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燃油车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17990" y="4789170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电动车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" name="图片 14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1017905" y="1393825"/>
            <a:ext cx="2496185" cy="1910080"/>
          </a:xfrm>
          <a:prstGeom prst="rect">
            <a:avLst/>
          </a:prstGeom>
        </p:spPr>
      </p:pic>
      <p:pic>
        <p:nvPicPr>
          <p:cNvPr id="16" name="图片 15" descr="轮胎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400" y="2434590"/>
            <a:ext cx="652780" cy="99314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55240" y="2501900"/>
            <a:ext cx="1735455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710" y="3899535"/>
            <a:ext cx="1837690" cy="122555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0000">
            <a:off x="3157220" y="4149090"/>
            <a:ext cx="1721485" cy="169545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739265" y="4618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轮胎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475" y="4802505"/>
            <a:ext cx="652780" cy="99314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291965" y="494093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0000">
            <a:off x="3709670" y="2096770"/>
            <a:ext cx="746760" cy="125222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1758315" y="3602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552825" y="3082290"/>
            <a:ext cx="340360" cy="756285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07795" y="3592195"/>
            <a:ext cx="350520" cy="50546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8935720" y="922020"/>
            <a:ext cx="3087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混合动力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280535" y="2680335"/>
            <a:ext cx="1640840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5195570" y="2846070"/>
            <a:ext cx="725805" cy="21907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0180320" y="3696335"/>
            <a:ext cx="889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 </a:t>
            </a:r>
            <a:endParaRPr lang="en-US" altLang="zh-CN" sz="5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 rot="16200000">
            <a:off x="10213975" y="1701800"/>
            <a:ext cx="5308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 </a:t>
            </a:r>
            <a:endParaRPr lang="en-US" altLang="zh-CN" sz="7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1" grpId="0"/>
      <p:bldP spid="32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875280" y="2449830"/>
            <a:ext cx="2395855" cy="1350645"/>
            <a:chOff x="10738" y="5810"/>
            <a:chExt cx="3773" cy="2127"/>
          </a:xfrm>
          <a:solidFill>
            <a:srgbClr val="70AD47"/>
          </a:solidFill>
        </p:grpSpPr>
        <p:sp>
          <p:nvSpPr>
            <p:cNvPr id="2" name="圆柱形 1"/>
            <p:cNvSpPr/>
            <p:nvPr/>
          </p:nvSpPr>
          <p:spPr>
            <a:xfrm rot="5400000">
              <a:off x="10950" y="5597"/>
              <a:ext cx="2127" cy="2552"/>
            </a:xfrm>
            <a:prstGeom prst="can">
              <a:avLst>
                <a:gd name="adj" fmla="val 23639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柱形 12"/>
            <p:cNvSpPr/>
            <p:nvPr/>
          </p:nvSpPr>
          <p:spPr>
            <a:xfrm rot="5400000">
              <a:off x="13113" y="6270"/>
              <a:ext cx="633" cy="1001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流程图: 直接访问存储器 13"/>
            <p:cNvSpPr/>
            <p:nvPr/>
          </p:nvSpPr>
          <p:spPr>
            <a:xfrm>
              <a:off x="13801" y="6100"/>
              <a:ext cx="710" cy="1298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 rot="0">
            <a:off x="5384165" y="2477135"/>
            <a:ext cx="374650" cy="241300"/>
            <a:chOff x="9977" y="6206"/>
            <a:chExt cx="590" cy="38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9977" y="6581"/>
              <a:ext cx="590" cy="1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9984" y="6206"/>
              <a:ext cx="0" cy="380"/>
            </a:xfrm>
            <a:prstGeom prst="line">
              <a:avLst/>
            </a:prstGeom>
            <a:solidFill>
              <a:srgbClr val="C00000"/>
            </a:solidFill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 rot="0">
            <a:off x="5384165" y="3372485"/>
            <a:ext cx="374650" cy="241300"/>
            <a:chOff x="9977" y="7665"/>
            <a:chExt cx="590" cy="380"/>
          </a:xfrm>
        </p:grpSpPr>
        <p:cxnSp>
          <p:nvCxnSpPr>
            <p:cNvPr id="97" name="直接连接符 96"/>
            <p:cNvCxnSpPr/>
            <p:nvPr/>
          </p:nvCxnSpPr>
          <p:spPr>
            <a:xfrm>
              <a:off x="9977" y="7697"/>
              <a:ext cx="590" cy="1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9984" y="7665"/>
              <a:ext cx="0" cy="380"/>
            </a:xfrm>
            <a:prstGeom prst="line">
              <a:avLst/>
            </a:prstGeom>
            <a:solidFill>
              <a:srgbClr val="C00000"/>
            </a:solidFill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流程图: 直接访问存储器 6"/>
          <p:cNvSpPr/>
          <p:nvPr/>
        </p:nvSpPr>
        <p:spPr>
          <a:xfrm>
            <a:off x="4688205" y="2167890"/>
            <a:ext cx="450850" cy="1846580"/>
          </a:xfrm>
          <a:prstGeom prst="flowChartMagneticDrum">
            <a:avLst/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柱形 2"/>
          <p:cNvSpPr/>
          <p:nvPr/>
        </p:nvSpPr>
        <p:spPr>
          <a:xfrm rot="5400000">
            <a:off x="5311140" y="2688590"/>
            <a:ext cx="349885" cy="835660"/>
          </a:xfrm>
          <a:prstGeom prst="can">
            <a:avLst>
              <a:gd name="adj" fmla="val 10810"/>
            </a:avLst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圆柱形 65"/>
          <p:cNvSpPr/>
          <p:nvPr/>
        </p:nvSpPr>
        <p:spPr>
          <a:xfrm rot="5400000">
            <a:off x="5067935" y="2818765"/>
            <a:ext cx="1827530" cy="640080"/>
          </a:xfrm>
          <a:prstGeom prst="can">
            <a:avLst>
              <a:gd name="adj" fmla="val 46974"/>
            </a:avLst>
          </a:prstGeom>
          <a:solidFill>
            <a:srgbClr val="C00000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圆柱形 66"/>
          <p:cNvSpPr/>
          <p:nvPr/>
        </p:nvSpPr>
        <p:spPr>
          <a:xfrm rot="5400000">
            <a:off x="6367780" y="2710180"/>
            <a:ext cx="349885" cy="835660"/>
          </a:xfrm>
          <a:prstGeom prst="can">
            <a:avLst>
              <a:gd name="adj" fmla="val 10810"/>
            </a:avLst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流程图: 直接访问存储器 4"/>
          <p:cNvSpPr/>
          <p:nvPr/>
        </p:nvSpPr>
        <p:spPr>
          <a:xfrm>
            <a:off x="6781165" y="2113280"/>
            <a:ext cx="411480" cy="2078990"/>
          </a:xfrm>
          <a:prstGeom prst="flowChartMagneticDrum">
            <a:avLst/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3025775" y="1077595"/>
            <a:ext cx="92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电动机</a:t>
            </a:r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7926705" y="2167890"/>
            <a:ext cx="106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</a:t>
            </a:r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1761490" y="3372485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发电机</a:t>
            </a:r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6075045" y="4192270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减速齿轮组</a:t>
            </a:r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5088255" y="2397760"/>
            <a:ext cx="382905" cy="256540"/>
            <a:chOff x="9251" y="6439"/>
            <a:chExt cx="878" cy="404"/>
          </a:xfrm>
        </p:grpSpPr>
        <p:cxnSp>
          <p:nvCxnSpPr>
            <p:cNvPr id="87" name="直接连接符 86"/>
            <p:cNvCxnSpPr/>
            <p:nvPr/>
          </p:nvCxnSpPr>
          <p:spPr>
            <a:xfrm flipV="1">
              <a:off x="9251" y="6439"/>
              <a:ext cx="878" cy="15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>
              <a:off x="9764" y="6439"/>
              <a:ext cx="0" cy="404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10129" y="6439"/>
              <a:ext cx="0" cy="404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/>
          <p:cNvGrpSpPr/>
          <p:nvPr/>
        </p:nvGrpSpPr>
        <p:grpSpPr>
          <a:xfrm>
            <a:off x="5088255" y="3434715"/>
            <a:ext cx="382905" cy="256540"/>
            <a:chOff x="9251" y="7721"/>
            <a:chExt cx="878" cy="404"/>
          </a:xfrm>
        </p:grpSpPr>
        <p:cxnSp>
          <p:nvCxnSpPr>
            <p:cNvPr id="90" name="直接连接符 89"/>
            <p:cNvCxnSpPr/>
            <p:nvPr/>
          </p:nvCxnSpPr>
          <p:spPr>
            <a:xfrm flipV="1">
              <a:off x="9251" y="8110"/>
              <a:ext cx="878" cy="15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H="1">
              <a:off x="9764" y="7721"/>
              <a:ext cx="0" cy="404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10129" y="7721"/>
              <a:ext cx="0" cy="404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文本框 69"/>
          <p:cNvSpPr txBox="1"/>
          <p:nvPr/>
        </p:nvSpPr>
        <p:spPr>
          <a:xfrm>
            <a:off x="4555490" y="1375410"/>
            <a:ext cx="1167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离合器</a:t>
            </a:r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5722620" y="5829300"/>
            <a:ext cx="100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差速器</a:t>
            </a:r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 rot="0">
            <a:off x="7118350" y="2096770"/>
            <a:ext cx="2788285" cy="2084705"/>
            <a:chOff x="1097" y="5868"/>
            <a:chExt cx="6343" cy="3283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1681" y="5868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1753" y="588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2550" y="5868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478" y="7499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049" y="9151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3133" y="7520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3909" y="749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1097" y="7457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40" y="7478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4411" y="9130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74" y="749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271" y="7478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5924" y="5952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996" y="5973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6793" y="5952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721" y="7583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340" y="7541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/>
          <p:cNvGrpSpPr/>
          <p:nvPr/>
        </p:nvGrpSpPr>
        <p:grpSpPr>
          <a:xfrm rot="0">
            <a:off x="5031401" y="2447925"/>
            <a:ext cx="975699" cy="1939290"/>
            <a:chOff x="10047" y="5134"/>
            <a:chExt cx="1394" cy="2625"/>
          </a:xfrm>
          <a:solidFill>
            <a:schemeClr val="accent3"/>
          </a:solidFill>
        </p:grpSpPr>
        <p:sp>
          <p:nvSpPr>
            <p:cNvPr id="65" name="流程图: 直接访问存储器 64"/>
            <p:cNvSpPr/>
            <p:nvPr/>
          </p:nvSpPr>
          <p:spPr>
            <a:xfrm>
              <a:off x="10047" y="5957"/>
              <a:ext cx="588" cy="1280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1" name="圆柱形 70"/>
            <p:cNvSpPr/>
            <p:nvPr/>
          </p:nvSpPr>
          <p:spPr>
            <a:xfrm rot="5400000">
              <a:off x="10668" y="6271"/>
              <a:ext cx="457" cy="688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流程图: 直接访问存储器 71"/>
            <p:cNvSpPr/>
            <p:nvPr/>
          </p:nvSpPr>
          <p:spPr>
            <a:xfrm>
              <a:off x="10735" y="5134"/>
              <a:ext cx="706" cy="2625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75890" y="1509395"/>
            <a:ext cx="3300095" cy="1350645"/>
            <a:chOff x="9284" y="5707"/>
            <a:chExt cx="5197" cy="2127"/>
          </a:xfrm>
        </p:grpSpPr>
        <p:sp>
          <p:nvSpPr>
            <p:cNvPr id="104" name="圆柱形 103"/>
            <p:cNvSpPr/>
            <p:nvPr/>
          </p:nvSpPr>
          <p:spPr>
            <a:xfrm rot="5400000">
              <a:off x="9498" y="5492"/>
              <a:ext cx="2127" cy="2556"/>
            </a:xfrm>
            <a:prstGeom prst="can">
              <a:avLst>
                <a:gd name="adj" fmla="val 23639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3" name="圆柱形 102"/>
            <p:cNvSpPr/>
            <p:nvPr/>
          </p:nvSpPr>
          <p:spPr>
            <a:xfrm rot="5400000">
              <a:off x="12563" y="5595"/>
              <a:ext cx="464" cy="2335"/>
            </a:xfrm>
            <a:prstGeom prst="can">
              <a:avLst>
                <a:gd name="adj" fmla="val 10810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2" name="流程图: 直接访问存储器 101"/>
            <p:cNvSpPr/>
            <p:nvPr/>
          </p:nvSpPr>
          <p:spPr>
            <a:xfrm>
              <a:off x="13771" y="6098"/>
              <a:ext cx="710" cy="1298"/>
            </a:xfrm>
            <a:prstGeom prst="flowChartMagneticDrum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7192645" y="5217795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半轴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625975" y="3981450"/>
            <a:ext cx="5189220" cy="2018665"/>
            <a:chOff x="7429" y="5774"/>
            <a:chExt cx="8172" cy="3179"/>
          </a:xfrm>
        </p:grpSpPr>
        <p:sp>
          <p:nvSpPr>
            <p:cNvPr id="63" name="圆柱形 62"/>
            <p:cNvSpPr/>
            <p:nvPr/>
          </p:nvSpPr>
          <p:spPr>
            <a:xfrm rot="5400000">
              <a:off x="12680" y="5124"/>
              <a:ext cx="558" cy="4529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4" name="圆柱形 73"/>
            <p:cNvSpPr/>
            <p:nvPr/>
          </p:nvSpPr>
          <p:spPr>
            <a:xfrm rot="5400000">
              <a:off x="7699" y="6792"/>
              <a:ext cx="558" cy="1098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圆柱形 22"/>
            <p:cNvSpPr/>
            <p:nvPr/>
          </p:nvSpPr>
          <p:spPr>
            <a:xfrm rot="5400000">
              <a:off x="6762" y="6993"/>
              <a:ext cx="3179" cy="740"/>
            </a:xfrm>
            <a:prstGeom prst="can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弧形 14"/>
            <p:cNvSpPr/>
            <p:nvPr/>
          </p:nvSpPr>
          <p:spPr>
            <a:xfrm>
              <a:off x="8919" y="6605"/>
              <a:ext cx="1760" cy="1648"/>
            </a:xfrm>
            <a:prstGeom prst="arc">
              <a:avLst>
                <a:gd name="adj1" fmla="val 15906663"/>
                <a:gd name="adj2" fmla="val 5935835"/>
              </a:avLst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圆柱形 58"/>
            <p:cNvSpPr/>
            <p:nvPr/>
          </p:nvSpPr>
          <p:spPr>
            <a:xfrm rot="5400000">
              <a:off x="9956" y="6927"/>
              <a:ext cx="558" cy="887"/>
            </a:xfrm>
            <a:prstGeom prst="can">
              <a:avLst>
                <a:gd name="adj" fmla="val 9856"/>
              </a:avLst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8402" y="6937"/>
              <a:ext cx="191" cy="784"/>
            </a:xfrm>
            <a:prstGeom prst="ellipse">
              <a:avLst/>
            </a:prstGeom>
            <a:solidFill>
              <a:srgbClr val="9DC3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9646" y="6605"/>
              <a:ext cx="0" cy="624"/>
            </a:xfrm>
            <a:prstGeom prst="line">
              <a:avLst/>
            </a:prstGeom>
            <a:ln w="111125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9633" y="7572"/>
              <a:ext cx="0" cy="680"/>
            </a:xfrm>
            <a:prstGeom prst="line">
              <a:avLst/>
            </a:prstGeom>
            <a:ln w="111125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圆柱形 57"/>
            <p:cNvSpPr/>
            <p:nvPr/>
          </p:nvSpPr>
          <p:spPr>
            <a:xfrm rot="5400000">
              <a:off x="8553" y="7001"/>
              <a:ext cx="558" cy="648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919" y="6765"/>
              <a:ext cx="1309" cy="1202"/>
              <a:chOff x="6336" y="6764"/>
              <a:chExt cx="1309" cy="1202"/>
            </a:xfrm>
          </p:grpSpPr>
          <p:sp>
            <p:nvSpPr>
              <p:cNvPr id="25" name="梯形 24"/>
              <p:cNvSpPr/>
              <p:nvPr/>
            </p:nvSpPr>
            <p:spPr>
              <a:xfrm rot="10800000">
                <a:off x="6439" y="6764"/>
                <a:ext cx="1116" cy="320"/>
              </a:xfrm>
              <a:prstGeom prst="trapezoid">
                <a:avLst>
                  <a:gd name="adj" fmla="val 91724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梯形 32"/>
              <p:cNvSpPr/>
              <p:nvPr/>
            </p:nvSpPr>
            <p:spPr>
              <a:xfrm>
                <a:off x="6432" y="7646"/>
                <a:ext cx="1116" cy="320"/>
              </a:xfrm>
              <a:prstGeom prst="trapezoid">
                <a:avLst>
                  <a:gd name="adj" fmla="val 91724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5" name="梯形 54"/>
              <p:cNvSpPr/>
              <p:nvPr/>
            </p:nvSpPr>
            <p:spPr>
              <a:xfrm rot="16200000">
                <a:off x="6927" y="7206"/>
                <a:ext cx="1116" cy="320"/>
              </a:xfrm>
              <a:prstGeom prst="trapezoid">
                <a:avLst>
                  <a:gd name="adj" fmla="val 91724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梯形 20"/>
              <p:cNvSpPr/>
              <p:nvPr/>
            </p:nvSpPr>
            <p:spPr>
              <a:xfrm rot="5400000">
                <a:off x="5938" y="7204"/>
                <a:ext cx="1116" cy="320"/>
              </a:xfrm>
              <a:prstGeom prst="trapezoid">
                <a:avLst>
                  <a:gd name="adj" fmla="val 91724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 flipH="1">
              <a:off x="8464" y="6605"/>
              <a:ext cx="1247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8486" y="8266"/>
              <a:ext cx="1247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图片 63" descr="轮胎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4794" y="6093"/>
              <a:ext cx="807" cy="2656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6089015" y="1445895"/>
            <a:ext cx="1837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发动机从动齿轮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544570" y="4001770"/>
            <a:ext cx="1357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发动机齿轮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1715135" y="2844165"/>
            <a:ext cx="5087620" cy="2018030"/>
            <a:chOff x="2381" y="5823"/>
            <a:chExt cx="8012" cy="3178"/>
          </a:xfrm>
        </p:grpSpPr>
        <p:pic>
          <p:nvPicPr>
            <p:cNvPr id="64" name="图片 63" descr="轮胎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381" y="6412"/>
              <a:ext cx="807" cy="2206"/>
            </a:xfrm>
            <a:prstGeom prst="rect">
              <a:avLst/>
            </a:prstGeom>
          </p:spPr>
        </p:pic>
        <p:sp>
          <p:nvSpPr>
            <p:cNvPr id="63" name="圆柱形 62"/>
            <p:cNvSpPr/>
            <p:nvPr/>
          </p:nvSpPr>
          <p:spPr>
            <a:xfrm rot="5400000">
              <a:off x="4757" y="5437"/>
              <a:ext cx="463" cy="4155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弧形 2"/>
            <p:cNvSpPr/>
            <p:nvPr/>
          </p:nvSpPr>
          <p:spPr>
            <a:xfrm rot="10800000">
              <a:off x="7053" y="6399"/>
              <a:ext cx="2851" cy="2219"/>
            </a:xfrm>
            <a:prstGeom prst="arc">
              <a:avLst>
                <a:gd name="adj1" fmla="val 16200000"/>
                <a:gd name="adj2" fmla="val 5107328"/>
              </a:avLst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圆柱形 58"/>
            <p:cNvSpPr/>
            <p:nvPr/>
          </p:nvSpPr>
          <p:spPr>
            <a:xfrm rot="5400000">
              <a:off x="7264" y="7059"/>
              <a:ext cx="463" cy="887"/>
            </a:xfrm>
            <a:prstGeom prst="can">
              <a:avLst>
                <a:gd name="adj" fmla="val 9856"/>
              </a:avLst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" name="直接连接符 1"/>
            <p:cNvCxnSpPr/>
            <p:nvPr/>
          </p:nvCxnSpPr>
          <p:spPr>
            <a:xfrm rot="10800000" flipH="1">
              <a:off x="8378" y="8612"/>
              <a:ext cx="1247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rot="10800000" flipH="1">
              <a:off x="8356" y="6399"/>
              <a:ext cx="1247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 rot="10800000">
              <a:off x="9540" y="7211"/>
              <a:ext cx="191" cy="651"/>
            </a:xfrm>
            <a:prstGeom prst="ellipse">
              <a:avLst/>
            </a:prstGeom>
            <a:solidFill>
              <a:srgbClr val="9DC3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/>
          </p:nvCxnSpPr>
          <p:spPr>
            <a:xfrm rot="10800000">
              <a:off x="8499" y="7558"/>
              <a:ext cx="0" cy="1036"/>
            </a:xfrm>
            <a:prstGeom prst="line">
              <a:avLst/>
            </a:prstGeom>
            <a:ln w="111125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rot="10800000">
              <a:off x="8502" y="6329"/>
              <a:ext cx="0" cy="1036"/>
            </a:xfrm>
            <a:prstGeom prst="line">
              <a:avLst/>
            </a:prstGeom>
            <a:ln w="111125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梯形 24"/>
            <p:cNvSpPr/>
            <p:nvPr/>
          </p:nvSpPr>
          <p:spPr>
            <a:xfrm>
              <a:off x="7920" y="7738"/>
              <a:ext cx="1116" cy="266"/>
            </a:xfrm>
            <a:prstGeom prst="trapezoid">
              <a:avLst>
                <a:gd name="adj" fmla="val 9172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梯形 32"/>
            <p:cNvSpPr/>
            <p:nvPr/>
          </p:nvSpPr>
          <p:spPr>
            <a:xfrm rot="10800000">
              <a:off x="7927" y="7005"/>
              <a:ext cx="1116" cy="266"/>
            </a:xfrm>
            <a:prstGeom prst="trapezoid">
              <a:avLst>
                <a:gd name="adj" fmla="val 9172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5" name="梯形 54"/>
            <p:cNvSpPr/>
            <p:nvPr/>
          </p:nvSpPr>
          <p:spPr>
            <a:xfrm rot="5400000">
              <a:off x="7527" y="7343"/>
              <a:ext cx="927" cy="320"/>
            </a:xfrm>
            <a:prstGeom prst="trapezoid">
              <a:avLst>
                <a:gd name="adj" fmla="val 9172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" name="圆柱形 57"/>
            <p:cNvSpPr/>
            <p:nvPr/>
          </p:nvSpPr>
          <p:spPr>
            <a:xfrm rot="16200000">
              <a:off x="9069" y="7216"/>
              <a:ext cx="463" cy="648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梯形 20"/>
            <p:cNvSpPr/>
            <p:nvPr/>
          </p:nvSpPr>
          <p:spPr>
            <a:xfrm rot="16200000">
              <a:off x="8516" y="7345"/>
              <a:ext cx="927" cy="320"/>
            </a:xfrm>
            <a:prstGeom prst="trapezoid">
              <a:avLst>
                <a:gd name="adj" fmla="val 9172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圆柱形 22"/>
            <p:cNvSpPr/>
            <p:nvPr/>
          </p:nvSpPr>
          <p:spPr>
            <a:xfrm rot="5400000">
              <a:off x="8182" y="6995"/>
              <a:ext cx="3179" cy="834"/>
            </a:xfrm>
            <a:prstGeom prst="can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4" name="圆柱形 73"/>
            <p:cNvSpPr/>
            <p:nvPr/>
          </p:nvSpPr>
          <p:spPr>
            <a:xfrm rot="5400000">
              <a:off x="9873" y="7235"/>
              <a:ext cx="481" cy="56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2468245" y="4870450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半轴</a:t>
            </a:r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 rot="0">
            <a:off x="1610360" y="1515110"/>
            <a:ext cx="2788285" cy="2084705"/>
            <a:chOff x="1097" y="5868"/>
            <a:chExt cx="6343" cy="3283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1681" y="5868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1753" y="588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2550" y="5868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478" y="7499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049" y="9151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3133" y="7520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3909" y="749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1097" y="7457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40" y="7478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4411" y="9130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74" y="749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271" y="7478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5924" y="5952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996" y="5973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6793" y="5952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721" y="7583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340" y="7541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流程图: 直接访问存储器 6"/>
          <p:cNvSpPr/>
          <p:nvPr/>
        </p:nvSpPr>
        <p:spPr>
          <a:xfrm>
            <a:off x="4226560" y="1282065"/>
            <a:ext cx="411480" cy="2702560"/>
          </a:xfrm>
          <a:prstGeom prst="flowChartMagneticDrum">
            <a:avLst/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柱形 26"/>
          <p:cNvSpPr/>
          <p:nvPr/>
        </p:nvSpPr>
        <p:spPr>
          <a:xfrm rot="5400000">
            <a:off x="4979035" y="1930400"/>
            <a:ext cx="340995" cy="1261745"/>
          </a:xfrm>
          <a:prstGeom prst="can">
            <a:avLst>
              <a:gd name="adj" fmla="val 10810"/>
            </a:avLst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5" name="组合 94"/>
          <p:cNvGrpSpPr/>
          <p:nvPr/>
        </p:nvGrpSpPr>
        <p:grpSpPr>
          <a:xfrm>
            <a:off x="6335395" y="2089150"/>
            <a:ext cx="374650" cy="241300"/>
            <a:chOff x="9977" y="6554"/>
            <a:chExt cx="590" cy="38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9977" y="6933"/>
              <a:ext cx="590" cy="1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9984" y="6554"/>
              <a:ext cx="0" cy="380"/>
            </a:xfrm>
            <a:prstGeom prst="line">
              <a:avLst/>
            </a:prstGeom>
            <a:solidFill>
              <a:srgbClr val="C00000"/>
            </a:solidFill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74"/>
          <p:cNvSpPr txBox="1"/>
          <p:nvPr/>
        </p:nvSpPr>
        <p:spPr>
          <a:xfrm>
            <a:off x="8463915" y="2577465"/>
            <a:ext cx="92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电动机</a:t>
            </a:r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2468245" y="1647825"/>
            <a:ext cx="106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</a:t>
            </a:r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8711565" y="120015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发电机</a:t>
            </a:r>
            <a:endParaRPr lang="zh-CN" altLang="en-US"/>
          </a:p>
        </p:txBody>
      </p:sp>
      <p:sp>
        <p:nvSpPr>
          <p:cNvPr id="66" name="圆柱形 65"/>
          <p:cNvSpPr/>
          <p:nvPr/>
        </p:nvSpPr>
        <p:spPr>
          <a:xfrm rot="5400000">
            <a:off x="4554855" y="2233930"/>
            <a:ext cx="2286635" cy="640080"/>
          </a:xfrm>
          <a:prstGeom prst="can">
            <a:avLst>
              <a:gd name="adj" fmla="val 46974"/>
            </a:avLst>
          </a:prstGeom>
          <a:solidFill>
            <a:srgbClr val="C00000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圆柱形 66"/>
          <p:cNvSpPr/>
          <p:nvPr/>
        </p:nvSpPr>
        <p:spPr>
          <a:xfrm rot="5400000">
            <a:off x="6116955" y="2153920"/>
            <a:ext cx="349885" cy="835660"/>
          </a:xfrm>
          <a:prstGeom prst="can">
            <a:avLst>
              <a:gd name="adj" fmla="val 10810"/>
            </a:avLst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5874385" y="2016125"/>
            <a:ext cx="557530" cy="256540"/>
            <a:chOff x="9251" y="6439"/>
            <a:chExt cx="878" cy="404"/>
          </a:xfrm>
        </p:grpSpPr>
        <p:cxnSp>
          <p:nvCxnSpPr>
            <p:cNvPr id="87" name="直接连接符 86"/>
            <p:cNvCxnSpPr/>
            <p:nvPr/>
          </p:nvCxnSpPr>
          <p:spPr>
            <a:xfrm flipV="1">
              <a:off x="9251" y="6439"/>
              <a:ext cx="878" cy="15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>
              <a:off x="9833" y="6439"/>
              <a:ext cx="0" cy="404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10129" y="6439"/>
              <a:ext cx="0" cy="404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/>
          <p:cNvGrpSpPr/>
          <p:nvPr/>
        </p:nvGrpSpPr>
        <p:grpSpPr>
          <a:xfrm>
            <a:off x="5874385" y="2880995"/>
            <a:ext cx="557530" cy="256540"/>
            <a:chOff x="9251" y="7721"/>
            <a:chExt cx="878" cy="404"/>
          </a:xfrm>
        </p:grpSpPr>
        <p:cxnSp>
          <p:nvCxnSpPr>
            <p:cNvPr id="90" name="直接连接符 89"/>
            <p:cNvCxnSpPr/>
            <p:nvPr/>
          </p:nvCxnSpPr>
          <p:spPr>
            <a:xfrm flipV="1">
              <a:off x="9251" y="8110"/>
              <a:ext cx="878" cy="15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H="1">
              <a:off x="9833" y="7721"/>
              <a:ext cx="0" cy="404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10129" y="7721"/>
              <a:ext cx="0" cy="404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6335395" y="2794635"/>
            <a:ext cx="374650" cy="241300"/>
            <a:chOff x="9977" y="7665"/>
            <a:chExt cx="590" cy="380"/>
          </a:xfrm>
        </p:grpSpPr>
        <p:cxnSp>
          <p:nvCxnSpPr>
            <p:cNvPr id="97" name="直接连接符 96"/>
            <p:cNvCxnSpPr/>
            <p:nvPr/>
          </p:nvCxnSpPr>
          <p:spPr>
            <a:xfrm>
              <a:off x="9977" y="7697"/>
              <a:ext cx="590" cy="1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9984" y="7665"/>
              <a:ext cx="0" cy="380"/>
            </a:xfrm>
            <a:prstGeom prst="line">
              <a:avLst/>
            </a:prstGeom>
            <a:solidFill>
              <a:srgbClr val="C00000"/>
            </a:solidFill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流程图: 直接访问存储器 8"/>
          <p:cNvSpPr/>
          <p:nvPr/>
        </p:nvSpPr>
        <p:spPr>
          <a:xfrm>
            <a:off x="6600190" y="1581785"/>
            <a:ext cx="450850" cy="1846580"/>
          </a:xfrm>
          <a:prstGeom prst="flowChartMagneticDrum">
            <a:avLst/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 rot="0">
            <a:off x="6567805" y="758825"/>
            <a:ext cx="2076450" cy="1350645"/>
            <a:chOff x="10078" y="2902"/>
            <a:chExt cx="3270" cy="2127"/>
          </a:xfrm>
          <a:solidFill>
            <a:srgbClr val="70AD47"/>
          </a:solidFill>
        </p:grpSpPr>
        <p:sp>
          <p:nvSpPr>
            <p:cNvPr id="24" name="流程图: 直接访问存储器 23"/>
            <p:cNvSpPr/>
            <p:nvPr/>
          </p:nvSpPr>
          <p:spPr>
            <a:xfrm>
              <a:off x="10078" y="3456"/>
              <a:ext cx="710" cy="1298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圆柱形 27"/>
            <p:cNvSpPr/>
            <p:nvPr/>
          </p:nvSpPr>
          <p:spPr>
            <a:xfrm rot="5400000">
              <a:off x="11003" y="3369"/>
              <a:ext cx="687" cy="1463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圆柱形 25"/>
            <p:cNvSpPr/>
            <p:nvPr/>
          </p:nvSpPr>
          <p:spPr>
            <a:xfrm rot="5400000">
              <a:off x="11275" y="2956"/>
              <a:ext cx="2127" cy="2019"/>
            </a:xfrm>
            <a:prstGeom prst="can">
              <a:avLst>
                <a:gd name="adj" fmla="val 23639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874385" y="1528445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离合器</a:t>
            </a:r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5137785" y="4937760"/>
            <a:ext cx="100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差速器</a:t>
            </a:r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 rot="0">
            <a:off x="5283200" y="2272665"/>
            <a:ext cx="1148080" cy="1860550"/>
            <a:chOff x="9912" y="3569"/>
            <a:chExt cx="1640" cy="3081"/>
          </a:xfrm>
          <a:solidFill>
            <a:schemeClr val="accent3"/>
          </a:solidFill>
        </p:grpSpPr>
        <p:sp>
          <p:nvSpPr>
            <p:cNvPr id="65" name="流程图: 直接访问存储器 64"/>
            <p:cNvSpPr/>
            <p:nvPr/>
          </p:nvSpPr>
          <p:spPr>
            <a:xfrm>
              <a:off x="9912" y="3569"/>
              <a:ext cx="710" cy="3081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1" name="圆柱形 70"/>
            <p:cNvSpPr/>
            <p:nvPr/>
          </p:nvSpPr>
          <p:spPr>
            <a:xfrm rot="5400000">
              <a:off x="10516" y="4773"/>
              <a:ext cx="504" cy="627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流程图: 直接访问存储器 71"/>
            <p:cNvSpPr/>
            <p:nvPr/>
          </p:nvSpPr>
          <p:spPr>
            <a:xfrm>
              <a:off x="10963" y="4466"/>
              <a:ext cx="589" cy="1311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 rot="0">
            <a:off x="5211445" y="1878330"/>
            <a:ext cx="2999740" cy="1350645"/>
            <a:chOff x="10030" y="3212"/>
            <a:chExt cx="4724" cy="2127"/>
          </a:xfrm>
          <a:solidFill>
            <a:schemeClr val="accent5">
              <a:lumMod val="50000"/>
            </a:schemeClr>
          </a:solidFill>
        </p:grpSpPr>
        <p:sp>
          <p:nvSpPr>
            <p:cNvPr id="102" name="流程图: 直接访问存储器 101"/>
            <p:cNvSpPr/>
            <p:nvPr/>
          </p:nvSpPr>
          <p:spPr>
            <a:xfrm>
              <a:off x="10030" y="3552"/>
              <a:ext cx="710" cy="1298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3" name="圆柱形 102"/>
            <p:cNvSpPr/>
            <p:nvPr/>
          </p:nvSpPr>
          <p:spPr>
            <a:xfrm rot="5400000">
              <a:off x="11783" y="2913"/>
              <a:ext cx="354" cy="2692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" name="圆柱形 103"/>
            <p:cNvSpPr/>
            <p:nvPr/>
          </p:nvSpPr>
          <p:spPr>
            <a:xfrm rot="5400000">
              <a:off x="12610" y="3195"/>
              <a:ext cx="2127" cy="2161"/>
            </a:xfrm>
            <a:prstGeom prst="can">
              <a:avLst>
                <a:gd name="adj" fmla="val 23639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4315460" y="3191510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减速齿轮组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55dc48adcf8deb1f32843bb371113f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43710" y="347980"/>
            <a:ext cx="8978265" cy="616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6332220" y="2517140"/>
            <a:ext cx="913765" cy="1053465"/>
            <a:chOff x="10002" y="5948"/>
            <a:chExt cx="1439" cy="1659"/>
          </a:xfrm>
          <a:solidFill>
            <a:schemeClr val="accent3"/>
          </a:solidFill>
        </p:grpSpPr>
        <p:sp>
          <p:nvSpPr>
            <p:cNvPr id="65" name="流程图: 直接访问存储器 64"/>
            <p:cNvSpPr/>
            <p:nvPr/>
          </p:nvSpPr>
          <p:spPr>
            <a:xfrm>
              <a:off x="10002" y="5948"/>
              <a:ext cx="710" cy="1659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1" name="圆柱形 70"/>
            <p:cNvSpPr/>
            <p:nvPr/>
          </p:nvSpPr>
          <p:spPr>
            <a:xfrm rot="5400000">
              <a:off x="10384" y="6443"/>
              <a:ext cx="874" cy="627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流程图: 直接访问存储器 71"/>
            <p:cNvSpPr/>
            <p:nvPr/>
          </p:nvSpPr>
          <p:spPr>
            <a:xfrm>
              <a:off x="10852" y="6174"/>
              <a:ext cx="589" cy="1166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流程图: 直接访问存储器 1"/>
          <p:cNvSpPr/>
          <p:nvPr/>
        </p:nvSpPr>
        <p:spPr>
          <a:xfrm>
            <a:off x="5147310" y="1708785"/>
            <a:ext cx="450850" cy="1245870"/>
          </a:xfrm>
          <a:prstGeom prst="flowChartMagneticDrum">
            <a:avLst/>
          </a:prstGeom>
          <a:solidFill>
            <a:srgbClr val="FFD966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柱形 30"/>
          <p:cNvSpPr/>
          <p:nvPr/>
        </p:nvSpPr>
        <p:spPr>
          <a:xfrm rot="5400000">
            <a:off x="5945015" y="1770208"/>
            <a:ext cx="288000" cy="1104900"/>
          </a:xfrm>
          <a:prstGeom prst="can">
            <a:avLst>
              <a:gd name="adj" fmla="val 1081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6793865" y="3337560"/>
            <a:ext cx="2042795" cy="2018665"/>
            <a:chOff x="10092" y="6051"/>
            <a:chExt cx="3217" cy="3179"/>
          </a:xfrm>
        </p:grpSpPr>
        <p:sp>
          <p:nvSpPr>
            <p:cNvPr id="23" name="圆柱形 22"/>
            <p:cNvSpPr/>
            <p:nvPr/>
          </p:nvSpPr>
          <p:spPr>
            <a:xfrm rot="5400000">
              <a:off x="8919" y="7223"/>
              <a:ext cx="3179" cy="834"/>
            </a:xfrm>
            <a:prstGeom prst="can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10457" y="6305"/>
              <a:ext cx="2852" cy="2755"/>
              <a:chOff x="10457" y="6305"/>
              <a:chExt cx="2852" cy="2755"/>
            </a:xfrm>
          </p:grpSpPr>
          <p:sp>
            <p:nvSpPr>
              <p:cNvPr id="3" name="弧形 2"/>
              <p:cNvSpPr/>
              <p:nvPr/>
            </p:nvSpPr>
            <p:spPr>
              <a:xfrm>
                <a:off x="10457" y="6305"/>
                <a:ext cx="2851" cy="2672"/>
              </a:xfrm>
              <a:prstGeom prst="arc">
                <a:avLst>
                  <a:gd name="adj1" fmla="val 16200000"/>
                  <a:gd name="adj2" fmla="val 5107328"/>
                </a:avLst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9" name="圆柱形 58"/>
              <p:cNvSpPr/>
              <p:nvPr/>
            </p:nvSpPr>
            <p:spPr>
              <a:xfrm rot="5400000">
                <a:off x="12586" y="7205"/>
                <a:ext cx="558" cy="887"/>
              </a:xfrm>
              <a:prstGeom prst="can">
                <a:avLst>
                  <a:gd name="adj" fmla="val 9856"/>
                </a:avLst>
              </a:prstGeom>
              <a:solidFill>
                <a:srgbClr val="FFC000"/>
              </a:solidFill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0" name="组合 59"/>
              <p:cNvGrpSpPr/>
              <p:nvPr/>
            </p:nvGrpSpPr>
            <p:grpSpPr>
              <a:xfrm rot="0">
                <a:off x="10630" y="6312"/>
                <a:ext cx="1901" cy="2748"/>
                <a:chOff x="10630" y="6312"/>
                <a:chExt cx="1901" cy="2748"/>
              </a:xfrm>
            </p:grpSpPr>
            <p:cxnSp>
              <p:nvCxnSpPr>
                <p:cNvPr id="5" name="直接连接符 4"/>
                <p:cNvCxnSpPr/>
                <p:nvPr/>
              </p:nvCxnSpPr>
              <p:spPr>
                <a:xfrm flipH="1">
                  <a:off x="10736" y="6312"/>
                  <a:ext cx="1247" cy="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接连接符 6"/>
                <p:cNvCxnSpPr/>
                <p:nvPr/>
              </p:nvCxnSpPr>
              <p:spPr>
                <a:xfrm flipH="1">
                  <a:off x="10758" y="8977"/>
                  <a:ext cx="1247" cy="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/>
                <p:cNvSpPr/>
                <p:nvPr/>
              </p:nvSpPr>
              <p:spPr>
                <a:xfrm>
                  <a:off x="10630" y="7215"/>
                  <a:ext cx="191" cy="784"/>
                </a:xfrm>
                <a:prstGeom prst="ellipse">
                  <a:avLst/>
                </a:prstGeom>
                <a:solidFill>
                  <a:srgbClr val="9DC3E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56" name="直接连接符 55"/>
                <p:cNvCxnSpPr/>
                <p:nvPr/>
              </p:nvCxnSpPr>
              <p:spPr>
                <a:xfrm>
                  <a:off x="11862" y="6334"/>
                  <a:ext cx="0" cy="1247"/>
                </a:xfrm>
                <a:prstGeom prst="line">
                  <a:avLst/>
                </a:prstGeom>
                <a:ln w="111125">
                  <a:solidFill>
                    <a:srgbClr val="1C1A0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11859" y="7814"/>
                  <a:ext cx="0" cy="1247"/>
                </a:xfrm>
                <a:prstGeom prst="line">
                  <a:avLst/>
                </a:prstGeom>
                <a:ln w="111125">
                  <a:solidFill>
                    <a:srgbClr val="1C1A0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梯形 24"/>
                <p:cNvSpPr/>
                <p:nvPr/>
              </p:nvSpPr>
              <p:spPr>
                <a:xfrm rot="10800000">
                  <a:off x="11325" y="7045"/>
                  <a:ext cx="1116" cy="320"/>
                </a:xfrm>
                <a:prstGeom prst="trapezoid">
                  <a:avLst>
                    <a:gd name="adj" fmla="val 91724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3" name="梯形 32"/>
                <p:cNvSpPr/>
                <p:nvPr/>
              </p:nvSpPr>
              <p:spPr>
                <a:xfrm>
                  <a:off x="11318" y="7927"/>
                  <a:ext cx="1116" cy="320"/>
                </a:xfrm>
                <a:prstGeom prst="trapezoid">
                  <a:avLst>
                    <a:gd name="adj" fmla="val 91724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5" name="梯形 54"/>
                <p:cNvSpPr/>
                <p:nvPr/>
              </p:nvSpPr>
              <p:spPr>
                <a:xfrm rot="16200000">
                  <a:off x="11813" y="7487"/>
                  <a:ext cx="1116" cy="320"/>
                </a:xfrm>
                <a:prstGeom prst="trapezoid">
                  <a:avLst>
                    <a:gd name="adj" fmla="val 91724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8" name="圆柱形 57"/>
                <p:cNvSpPr/>
                <p:nvPr/>
              </p:nvSpPr>
              <p:spPr>
                <a:xfrm rot="5400000">
                  <a:off x="10760" y="7258"/>
                  <a:ext cx="558" cy="689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1C1A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梯形 20"/>
                <p:cNvSpPr/>
                <p:nvPr/>
              </p:nvSpPr>
              <p:spPr>
                <a:xfrm rot="5400000">
                  <a:off x="10824" y="7485"/>
                  <a:ext cx="1116" cy="320"/>
                </a:xfrm>
                <a:prstGeom prst="trapezoid">
                  <a:avLst>
                    <a:gd name="adj" fmla="val 91724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77" name="组合 76"/>
          <p:cNvGrpSpPr/>
          <p:nvPr/>
        </p:nvGrpSpPr>
        <p:grpSpPr>
          <a:xfrm>
            <a:off x="696595" y="2233295"/>
            <a:ext cx="4850765" cy="2702560"/>
            <a:chOff x="1097" y="5501"/>
            <a:chExt cx="7639" cy="4256"/>
          </a:xfrm>
        </p:grpSpPr>
        <p:grpSp>
          <p:nvGrpSpPr>
            <p:cNvPr id="54" name="组合 53"/>
            <p:cNvGrpSpPr/>
            <p:nvPr/>
          </p:nvGrpSpPr>
          <p:grpSpPr>
            <a:xfrm>
              <a:off x="1097" y="5868"/>
              <a:ext cx="6343" cy="3283"/>
              <a:chOff x="1097" y="5868"/>
              <a:chExt cx="6343" cy="3283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1681" y="5868"/>
                <a:ext cx="945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1753" y="5889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2550" y="5868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2478" y="7499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3049" y="9151"/>
                <a:ext cx="945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V="1">
                <a:off x="3133" y="7520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V="1">
                <a:off x="3909" y="7499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1097" y="7457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3840" y="7478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4411" y="9130"/>
                <a:ext cx="945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V="1">
                <a:off x="4474" y="7499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V="1">
                <a:off x="5271" y="7478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5924" y="5952"/>
                <a:ext cx="945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5996" y="5973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V="1">
                <a:off x="6793" y="5952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6721" y="7583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5340" y="7541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流程图: 直接访问存储器 8"/>
            <p:cNvSpPr/>
            <p:nvPr/>
          </p:nvSpPr>
          <p:spPr>
            <a:xfrm>
              <a:off x="7169" y="5501"/>
              <a:ext cx="648" cy="4256"/>
            </a:xfrm>
            <a:prstGeom prst="flowChartMagneticDrum">
              <a:avLst/>
            </a:prstGeom>
            <a:solidFill>
              <a:schemeClr val="accent5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圆柱形 26"/>
            <p:cNvSpPr/>
            <p:nvPr/>
          </p:nvSpPr>
          <p:spPr>
            <a:xfrm rot="5400000">
              <a:off x="7603" y="7272"/>
              <a:ext cx="537" cy="486"/>
            </a:xfrm>
            <a:prstGeom prst="can">
              <a:avLst>
                <a:gd name="adj" fmla="val 10810"/>
              </a:avLst>
            </a:prstGeom>
            <a:solidFill>
              <a:schemeClr val="accent5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流程图: 直接访问存储器 9"/>
            <p:cNvSpPr/>
            <p:nvPr/>
          </p:nvSpPr>
          <p:spPr>
            <a:xfrm>
              <a:off x="8026" y="6417"/>
              <a:ext cx="710" cy="2211"/>
            </a:xfrm>
            <a:prstGeom prst="flowChartMagneticDrum">
              <a:avLst/>
            </a:prstGeom>
            <a:solidFill>
              <a:schemeClr val="accent5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444490" y="3030855"/>
            <a:ext cx="1228090" cy="974090"/>
            <a:chOff x="8574" y="6757"/>
            <a:chExt cx="1934" cy="1534"/>
          </a:xfrm>
        </p:grpSpPr>
        <p:sp>
          <p:nvSpPr>
            <p:cNvPr id="12" name="圆柱形 11"/>
            <p:cNvSpPr/>
            <p:nvPr/>
          </p:nvSpPr>
          <p:spPr>
            <a:xfrm rot="5400000">
              <a:off x="8570" y="7258"/>
              <a:ext cx="537" cy="529"/>
            </a:xfrm>
            <a:prstGeom prst="can">
              <a:avLst>
                <a:gd name="adj" fmla="val 10810"/>
              </a:avLst>
            </a:prstGeom>
            <a:solidFill>
              <a:schemeClr val="accent5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 flipH="1" flipV="1">
              <a:off x="9051" y="6757"/>
              <a:ext cx="17" cy="1534"/>
            </a:xfrm>
            <a:prstGeom prst="line">
              <a:avLst/>
            </a:prstGeom>
            <a:solidFill>
              <a:schemeClr val="accent5"/>
            </a:solidFill>
            <a:ln w="50800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/>
            <p:cNvGrpSpPr/>
            <p:nvPr/>
          </p:nvGrpSpPr>
          <p:grpSpPr>
            <a:xfrm>
              <a:off x="9030" y="6757"/>
              <a:ext cx="590" cy="405"/>
              <a:chOff x="9030" y="6757"/>
              <a:chExt cx="590" cy="405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9030" y="6757"/>
                <a:ext cx="590" cy="1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9298" y="6758"/>
                <a:ext cx="20" cy="404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9569" y="6758"/>
                <a:ext cx="20" cy="404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/>
          </p:nvGrpSpPr>
          <p:grpSpPr>
            <a:xfrm>
              <a:off x="9072" y="7887"/>
              <a:ext cx="590" cy="404"/>
              <a:chOff x="9072" y="7887"/>
              <a:chExt cx="590" cy="404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9072" y="8258"/>
                <a:ext cx="590" cy="1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flipH="1">
                <a:off x="9320" y="7887"/>
                <a:ext cx="20" cy="404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>
                <a:off x="9591" y="7887"/>
                <a:ext cx="20" cy="404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5"/>
            <p:cNvGrpSpPr/>
            <p:nvPr/>
          </p:nvGrpSpPr>
          <p:grpSpPr>
            <a:xfrm>
              <a:off x="9432" y="6895"/>
              <a:ext cx="1076" cy="1318"/>
              <a:chOff x="9432" y="6895"/>
              <a:chExt cx="1076" cy="1318"/>
            </a:xfrm>
            <a:solidFill>
              <a:srgbClr val="C00000"/>
            </a:solidFill>
          </p:grpSpPr>
          <p:cxnSp>
            <p:nvCxnSpPr>
              <p:cNvPr id="22" name="直接连接符 21"/>
              <p:cNvCxnSpPr/>
              <p:nvPr/>
            </p:nvCxnSpPr>
            <p:spPr>
              <a:xfrm flipH="1">
                <a:off x="9441" y="6995"/>
                <a:ext cx="0" cy="1020"/>
              </a:xfrm>
              <a:prstGeom prst="line">
                <a:avLst/>
              </a:prstGeom>
              <a:grpFill/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圆柱形 23"/>
              <p:cNvSpPr/>
              <p:nvPr/>
            </p:nvSpPr>
            <p:spPr>
              <a:xfrm rot="5400000">
                <a:off x="9428" y="7244"/>
                <a:ext cx="537" cy="529"/>
              </a:xfrm>
              <a:prstGeom prst="can">
                <a:avLst>
                  <a:gd name="adj" fmla="val 10810"/>
                </a:avLst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流程图: 直接访问存储器 25"/>
              <p:cNvSpPr/>
              <p:nvPr/>
            </p:nvSpPr>
            <p:spPr>
              <a:xfrm>
                <a:off x="9798" y="6895"/>
                <a:ext cx="710" cy="1318"/>
              </a:xfrm>
              <a:prstGeom prst="flowChartMagneticDrum">
                <a:avLst/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241415" y="1269365"/>
            <a:ext cx="2639695" cy="2018665"/>
            <a:chOff x="9973" y="3941"/>
            <a:chExt cx="4157" cy="3179"/>
          </a:xfrm>
        </p:grpSpPr>
        <p:grpSp>
          <p:nvGrpSpPr>
            <p:cNvPr id="32" name="组合 31"/>
            <p:cNvGrpSpPr/>
            <p:nvPr/>
          </p:nvGrpSpPr>
          <p:grpSpPr>
            <a:xfrm>
              <a:off x="9973" y="3941"/>
              <a:ext cx="4157" cy="3179"/>
              <a:chOff x="10078" y="2429"/>
              <a:chExt cx="4157" cy="3179"/>
            </a:xfrm>
            <a:solidFill>
              <a:schemeClr val="accent6"/>
            </a:solidFill>
          </p:grpSpPr>
          <p:sp>
            <p:nvSpPr>
              <p:cNvPr id="28" name="流程图: 直接访问存储器 27"/>
              <p:cNvSpPr/>
              <p:nvPr/>
            </p:nvSpPr>
            <p:spPr>
              <a:xfrm>
                <a:off x="10078" y="3456"/>
                <a:ext cx="710" cy="1298"/>
              </a:xfrm>
              <a:prstGeom prst="flowChartMagneticDrum">
                <a:avLst/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圆柱形 28"/>
              <p:cNvSpPr/>
              <p:nvPr/>
            </p:nvSpPr>
            <p:spPr>
              <a:xfrm rot="5400000">
                <a:off x="10909" y="3372"/>
                <a:ext cx="874" cy="1463"/>
              </a:xfrm>
              <a:prstGeom prst="can">
                <a:avLst>
                  <a:gd name="adj" fmla="val 10810"/>
                </a:avLst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1" name="圆柱形 60"/>
              <p:cNvSpPr/>
              <p:nvPr/>
            </p:nvSpPr>
            <p:spPr>
              <a:xfrm rot="5400000">
                <a:off x="11358" y="2731"/>
                <a:ext cx="3179" cy="2575"/>
              </a:xfrm>
              <a:prstGeom prst="can">
                <a:avLst>
                  <a:gd name="adj" fmla="val 23639"/>
                </a:avLst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62" name="椭圆 61"/>
            <p:cNvSpPr/>
            <p:nvPr/>
          </p:nvSpPr>
          <p:spPr>
            <a:xfrm>
              <a:off x="13779" y="5212"/>
              <a:ext cx="280" cy="773"/>
            </a:xfrm>
            <a:prstGeom prst="ellipse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9" name="圆柱形 78"/>
          <p:cNvSpPr/>
          <p:nvPr/>
        </p:nvSpPr>
        <p:spPr>
          <a:xfrm rot="5400000">
            <a:off x="8925560" y="1982470"/>
            <a:ext cx="288290" cy="680085"/>
          </a:xfrm>
          <a:prstGeom prst="can">
            <a:avLst>
              <a:gd name="adj" fmla="val 4383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圆柱形 62"/>
          <p:cNvSpPr/>
          <p:nvPr/>
        </p:nvSpPr>
        <p:spPr>
          <a:xfrm rot="5400000">
            <a:off x="8470900" y="1958975"/>
            <a:ext cx="2018665" cy="640080"/>
          </a:xfrm>
          <a:prstGeom prst="can">
            <a:avLst>
              <a:gd name="adj" fmla="val 4697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8827770" y="3502025"/>
            <a:ext cx="2821940" cy="1686560"/>
            <a:chOff x="13331" y="6321"/>
            <a:chExt cx="5129" cy="2656"/>
          </a:xfrm>
        </p:grpSpPr>
        <p:sp>
          <p:nvSpPr>
            <p:cNvPr id="68" name="圆柱形 67"/>
            <p:cNvSpPr/>
            <p:nvPr/>
          </p:nvSpPr>
          <p:spPr>
            <a:xfrm rot="5400000">
              <a:off x="15449" y="5248"/>
              <a:ext cx="558" cy="4795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9" name="图片 68" descr="轮胎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7529" y="6321"/>
              <a:ext cx="931" cy="2656"/>
            </a:xfrm>
            <a:prstGeom prst="rect">
              <a:avLst/>
            </a:prstGeom>
          </p:spPr>
        </p:pic>
      </p:grpSp>
      <p:sp>
        <p:nvSpPr>
          <p:cNvPr id="76" name="文本框 75"/>
          <p:cNvSpPr txBox="1"/>
          <p:nvPr/>
        </p:nvSpPr>
        <p:spPr>
          <a:xfrm>
            <a:off x="6548120" y="824865"/>
            <a:ext cx="92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电动机</a:t>
            </a:r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9984740" y="1369060"/>
            <a:ext cx="106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发电机</a:t>
            </a:r>
            <a:endParaRPr lang="zh-CN" altLang="en-US"/>
          </a:p>
        </p:txBody>
      </p:sp>
      <p:sp>
        <p:nvSpPr>
          <p:cNvPr id="81" name="文本框 80"/>
          <p:cNvSpPr txBox="1"/>
          <p:nvPr/>
        </p:nvSpPr>
        <p:spPr>
          <a:xfrm>
            <a:off x="8190865" y="5092065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差速器</a:t>
            </a:r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9438640" y="4567555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半轴</a:t>
            </a:r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11005185" y="5195570"/>
            <a:ext cx="777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车轮</a:t>
            </a:r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2894965" y="4704080"/>
            <a:ext cx="106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</a:t>
            </a:r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5060315" y="4335780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发动机齿轮</a:t>
            </a:r>
            <a:endParaRPr lang="zh-CN" altLang="en-US"/>
          </a:p>
        </p:txBody>
      </p:sp>
      <p:sp>
        <p:nvSpPr>
          <p:cNvPr id="86" name="文本框 85"/>
          <p:cNvSpPr txBox="1"/>
          <p:nvPr/>
        </p:nvSpPr>
        <p:spPr>
          <a:xfrm>
            <a:off x="4724400" y="1242695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发电机齿轮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56" name="图片 55" descr="丰田混动电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095" y="128905"/>
            <a:ext cx="8818245" cy="661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QQ截图202403281816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0"/>
            <a:ext cx="11839575" cy="6858000"/>
          </a:xfrm>
          <a:prstGeom prst="rect">
            <a:avLst/>
          </a:prstGeom>
        </p:spPr>
      </p:pic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IMG_20240328_1823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QQ截图202403281819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580" y="549275"/>
            <a:ext cx="9248775" cy="575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丰田混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15" y="202565"/>
            <a:ext cx="8602345" cy="645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3" name="图片 2" descr="IMG_20240218_141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799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混合动力汽车省油吗？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15" name="图片 14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1017905" y="1393825"/>
            <a:ext cx="2496185" cy="191008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55240" y="2501900"/>
            <a:ext cx="1735455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10" y="3899535"/>
            <a:ext cx="1837690" cy="122555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60000">
            <a:off x="3157220" y="4149090"/>
            <a:ext cx="1721485" cy="169545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739265" y="4618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轮胎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215" y="2501900"/>
            <a:ext cx="652780" cy="99314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291965" y="4940935"/>
            <a:ext cx="913765" cy="8509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0000">
            <a:off x="3709670" y="2096770"/>
            <a:ext cx="746760" cy="125222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1758315" y="3602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552825" y="3082290"/>
            <a:ext cx="340360" cy="756285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07795" y="3592195"/>
            <a:ext cx="350520" cy="50546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280535" y="2680335"/>
            <a:ext cx="2534920" cy="29464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5195570" y="2846070"/>
            <a:ext cx="725805" cy="21907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任意多边形 1"/>
          <p:cNvSpPr/>
          <p:nvPr/>
        </p:nvSpPr>
        <p:spPr>
          <a:xfrm>
            <a:off x="2597150" y="2501900"/>
            <a:ext cx="4218305" cy="443865"/>
          </a:xfrm>
          <a:custGeom>
            <a:avLst/>
            <a:gdLst>
              <a:gd name="connisteX0" fmla="*/ 0 w 4218305"/>
              <a:gd name="connsiteY0" fmla="*/ 0 h 443935"/>
              <a:gd name="connisteX1" fmla="*/ 73660 w 4218305"/>
              <a:gd name="connsiteY1" fmla="*/ 20955 h 443935"/>
              <a:gd name="connisteX2" fmla="*/ 158115 w 4218305"/>
              <a:gd name="connsiteY2" fmla="*/ 20955 h 443935"/>
              <a:gd name="connisteX3" fmla="*/ 231775 w 4218305"/>
              <a:gd name="connsiteY3" fmla="*/ 20955 h 443935"/>
              <a:gd name="connisteX4" fmla="*/ 305435 w 4218305"/>
              <a:gd name="connsiteY4" fmla="*/ 20955 h 443935"/>
              <a:gd name="connisteX5" fmla="*/ 379095 w 4218305"/>
              <a:gd name="connsiteY5" fmla="*/ 20955 h 443935"/>
              <a:gd name="connisteX6" fmla="*/ 452755 w 4218305"/>
              <a:gd name="connsiteY6" fmla="*/ 20955 h 443935"/>
              <a:gd name="connisteX7" fmla="*/ 526415 w 4218305"/>
              <a:gd name="connsiteY7" fmla="*/ 20955 h 443935"/>
              <a:gd name="connisteX8" fmla="*/ 600075 w 4218305"/>
              <a:gd name="connsiteY8" fmla="*/ 20955 h 443935"/>
              <a:gd name="connisteX9" fmla="*/ 673735 w 4218305"/>
              <a:gd name="connsiteY9" fmla="*/ 52705 h 443935"/>
              <a:gd name="connisteX10" fmla="*/ 747395 w 4218305"/>
              <a:gd name="connsiteY10" fmla="*/ 52705 h 443935"/>
              <a:gd name="connisteX11" fmla="*/ 820420 w 4218305"/>
              <a:gd name="connsiteY11" fmla="*/ 94615 h 443935"/>
              <a:gd name="connisteX12" fmla="*/ 904875 w 4218305"/>
              <a:gd name="connsiteY12" fmla="*/ 105410 h 443935"/>
              <a:gd name="connisteX13" fmla="*/ 978535 w 4218305"/>
              <a:gd name="connsiteY13" fmla="*/ 115570 h 443935"/>
              <a:gd name="connisteX14" fmla="*/ 1052195 w 4218305"/>
              <a:gd name="connsiteY14" fmla="*/ 126365 h 443935"/>
              <a:gd name="connisteX15" fmla="*/ 1125855 w 4218305"/>
              <a:gd name="connsiteY15" fmla="*/ 126365 h 443935"/>
              <a:gd name="connisteX16" fmla="*/ 1199515 w 4218305"/>
              <a:gd name="connsiteY16" fmla="*/ 126365 h 443935"/>
              <a:gd name="connisteX17" fmla="*/ 1273175 w 4218305"/>
              <a:gd name="connsiteY17" fmla="*/ 126365 h 443935"/>
              <a:gd name="connisteX18" fmla="*/ 1346835 w 4218305"/>
              <a:gd name="connsiteY18" fmla="*/ 126365 h 443935"/>
              <a:gd name="connisteX19" fmla="*/ 1420495 w 4218305"/>
              <a:gd name="connsiteY19" fmla="*/ 126365 h 443935"/>
              <a:gd name="connisteX20" fmla="*/ 1504315 w 4218305"/>
              <a:gd name="connsiteY20" fmla="*/ 126365 h 443935"/>
              <a:gd name="connisteX21" fmla="*/ 1577975 w 4218305"/>
              <a:gd name="connsiteY21" fmla="*/ 126365 h 443935"/>
              <a:gd name="connisteX22" fmla="*/ 1651635 w 4218305"/>
              <a:gd name="connsiteY22" fmla="*/ 126365 h 443935"/>
              <a:gd name="connisteX23" fmla="*/ 1736090 w 4218305"/>
              <a:gd name="connsiteY23" fmla="*/ 126365 h 443935"/>
              <a:gd name="connisteX24" fmla="*/ 1809750 w 4218305"/>
              <a:gd name="connsiteY24" fmla="*/ 136525 h 443935"/>
              <a:gd name="connisteX25" fmla="*/ 1893570 w 4218305"/>
              <a:gd name="connsiteY25" fmla="*/ 147320 h 443935"/>
              <a:gd name="connisteX26" fmla="*/ 1967230 w 4218305"/>
              <a:gd name="connsiteY26" fmla="*/ 157480 h 443935"/>
              <a:gd name="connisteX27" fmla="*/ 2040890 w 4218305"/>
              <a:gd name="connsiteY27" fmla="*/ 168275 h 443935"/>
              <a:gd name="connisteX28" fmla="*/ 2114550 w 4218305"/>
              <a:gd name="connsiteY28" fmla="*/ 189230 h 443935"/>
              <a:gd name="connisteX29" fmla="*/ 2188210 w 4218305"/>
              <a:gd name="connsiteY29" fmla="*/ 189230 h 443935"/>
              <a:gd name="connisteX30" fmla="*/ 2261870 w 4218305"/>
              <a:gd name="connsiteY30" fmla="*/ 189230 h 443935"/>
              <a:gd name="connisteX31" fmla="*/ 2335530 w 4218305"/>
              <a:gd name="connsiteY31" fmla="*/ 210185 h 443935"/>
              <a:gd name="connisteX32" fmla="*/ 2409190 w 4218305"/>
              <a:gd name="connsiteY32" fmla="*/ 210185 h 443935"/>
              <a:gd name="connisteX33" fmla="*/ 2482850 w 4218305"/>
              <a:gd name="connsiteY33" fmla="*/ 210185 h 443935"/>
              <a:gd name="connisteX34" fmla="*/ 2556510 w 4218305"/>
              <a:gd name="connsiteY34" fmla="*/ 220980 h 443935"/>
              <a:gd name="connisteX35" fmla="*/ 2630170 w 4218305"/>
              <a:gd name="connsiteY35" fmla="*/ 231140 h 443935"/>
              <a:gd name="connisteX36" fmla="*/ 2703830 w 4218305"/>
              <a:gd name="connsiteY36" fmla="*/ 241935 h 443935"/>
              <a:gd name="connisteX37" fmla="*/ 2776855 w 4218305"/>
              <a:gd name="connsiteY37" fmla="*/ 252095 h 443935"/>
              <a:gd name="connisteX38" fmla="*/ 2850515 w 4218305"/>
              <a:gd name="connsiteY38" fmla="*/ 252095 h 443935"/>
              <a:gd name="connisteX39" fmla="*/ 2934970 w 4218305"/>
              <a:gd name="connsiteY39" fmla="*/ 273685 h 443935"/>
              <a:gd name="connisteX40" fmla="*/ 3008630 w 4218305"/>
              <a:gd name="connsiteY40" fmla="*/ 273685 h 443935"/>
              <a:gd name="connisteX41" fmla="*/ 3082290 w 4218305"/>
              <a:gd name="connsiteY41" fmla="*/ 273685 h 443935"/>
              <a:gd name="connisteX42" fmla="*/ 3166110 w 4218305"/>
              <a:gd name="connsiteY42" fmla="*/ 283845 h 443935"/>
              <a:gd name="connisteX43" fmla="*/ 3239770 w 4218305"/>
              <a:gd name="connsiteY43" fmla="*/ 283845 h 443935"/>
              <a:gd name="connisteX44" fmla="*/ 3313430 w 4218305"/>
              <a:gd name="connsiteY44" fmla="*/ 283845 h 443935"/>
              <a:gd name="connisteX45" fmla="*/ 3387090 w 4218305"/>
              <a:gd name="connsiteY45" fmla="*/ 304800 h 443935"/>
              <a:gd name="connisteX46" fmla="*/ 3471545 w 4218305"/>
              <a:gd name="connsiteY46" fmla="*/ 304800 h 443935"/>
              <a:gd name="connisteX47" fmla="*/ 3545205 w 4218305"/>
              <a:gd name="connsiteY47" fmla="*/ 315595 h 443935"/>
              <a:gd name="connisteX48" fmla="*/ 3618865 w 4218305"/>
              <a:gd name="connsiteY48" fmla="*/ 325755 h 443935"/>
              <a:gd name="connisteX49" fmla="*/ 3702685 w 4218305"/>
              <a:gd name="connsiteY49" fmla="*/ 336550 h 443935"/>
              <a:gd name="connisteX50" fmla="*/ 3776345 w 4218305"/>
              <a:gd name="connsiteY50" fmla="*/ 357505 h 443935"/>
              <a:gd name="connisteX51" fmla="*/ 3850005 w 4218305"/>
              <a:gd name="connsiteY51" fmla="*/ 368300 h 443935"/>
              <a:gd name="connisteX52" fmla="*/ 3923665 w 4218305"/>
              <a:gd name="connsiteY52" fmla="*/ 399415 h 443935"/>
              <a:gd name="connisteX53" fmla="*/ 3997325 w 4218305"/>
              <a:gd name="connsiteY53" fmla="*/ 420370 h 443935"/>
              <a:gd name="connisteX54" fmla="*/ 4070985 w 4218305"/>
              <a:gd name="connsiteY54" fmla="*/ 441960 h 443935"/>
              <a:gd name="connisteX55" fmla="*/ 4144645 w 4218305"/>
              <a:gd name="connsiteY55" fmla="*/ 441960 h 443935"/>
              <a:gd name="connisteX56" fmla="*/ 4218305 w 4218305"/>
              <a:gd name="connsiteY56" fmla="*/ 441960 h 4439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</a:cxnLst>
            <a:rect l="l" t="t" r="r" b="b"/>
            <a:pathLst>
              <a:path w="4218305" h="443936">
                <a:moveTo>
                  <a:pt x="0" y="0"/>
                </a:moveTo>
                <a:cubicBezTo>
                  <a:pt x="13335" y="4445"/>
                  <a:pt x="41910" y="16510"/>
                  <a:pt x="73660" y="20955"/>
                </a:cubicBezTo>
                <a:cubicBezTo>
                  <a:pt x="105410" y="25400"/>
                  <a:pt x="126365" y="20955"/>
                  <a:pt x="158115" y="20955"/>
                </a:cubicBezTo>
                <a:cubicBezTo>
                  <a:pt x="189865" y="20955"/>
                  <a:pt x="202565" y="20955"/>
                  <a:pt x="231775" y="20955"/>
                </a:cubicBezTo>
                <a:cubicBezTo>
                  <a:pt x="260985" y="20955"/>
                  <a:pt x="276225" y="20955"/>
                  <a:pt x="305435" y="20955"/>
                </a:cubicBezTo>
                <a:cubicBezTo>
                  <a:pt x="334645" y="20955"/>
                  <a:pt x="349885" y="20955"/>
                  <a:pt x="379095" y="20955"/>
                </a:cubicBezTo>
                <a:cubicBezTo>
                  <a:pt x="408305" y="20955"/>
                  <a:pt x="423545" y="20955"/>
                  <a:pt x="452755" y="20955"/>
                </a:cubicBezTo>
                <a:cubicBezTo>
                  <a:pt x="481965" y="20955"/>
                  <a:pt x="497205" y="20955"/>
                  <a:pt x="526415" y="20955"/>
                </a:cubicBezTo>
                <a:cubicBezTo>
                  <a:pt x="555625" y="20955"/>
                  <a:pt x="570865" y="14605"/>
                  <a:pt x="600075" y="20955"/>
                </a:cubicBezTo>
                <a:cubicBezTo>
                  <a:pt x="629285" y="27305"/>
                  <a:pt x="644525" y="46355"/>
                  <a:pt x="673735" y="52705"/>
                </a:cubicBezTo>
                <a:cubicBezTo>
                  <a:pt x="702945" y="59055"/>
                  <a:pt x="718185" y="44450"/>
                  <a:pt x="747395" y="52705"/>
                </a:cubicBezTo>
                <a:cubicBezTo>
                  <a:pt x="776605" y="60960"/>
                  <a:pt x="788670" y="83820"/>
                  <a:pt x="820420" y="94615"/>
                </a:cubicBezTo>
                <a:cubicBezTo>
                  <a:pt x="852170" y="105410"/>
                  <a:pt x="873125" y="100965"/>
                  <a:pt x="904875" y="105410"/>
                </a:cubicBezTo>
                <a:cubicBezTo>
                  <a:pt x="936625" y="109855"/>
                  <a:pt x="949325" y="111125"/>
                  <a:pt x="978535" y="115570"/>
                </a:cubicBezTo>
                <a:cubicBezTo>
                  <a:pt x="1007745" y="120015"/>
                  <a:pt x="1022985" y="124460"/>
                  <a:pt x="1052195" y="126365"/>
                </a:cubicBezTo>
                <a:cubicBezTo>
                  <a:pt x="1081405" y="128270"/>
                  <a:pt x="1096645" y="126365"/>
                  <a:pt x="1125855" y="126365"/>
                </a:cubicBezTo>
                <a:cubicBezTo>
                  <a:pt x="1155065" y="126365"/>
                  <a:pt x="1170305" y="126365"/>
                  <a:pt x="1199515" y="126365"/>
                </a:cubicBezTo>
                <a:cubicBezTo>
                  <a:pt x="1228725" y="126365"/>
                  <a:pt x="1243965" y="126365"/>
                  <a:pt x="1273175" y="126365"/>
                </a:cubicBezTo>
                <a:cubicBezTo>
                  <a:pt x="1302385" y="126365"/>
                  <a:pt x="1317625" y="126365"/>
                  <a:pt x="1346835" y="126365"/>
                </a:cubicBezTo>
                <a:cubicBezTo>
                  <a:pt x="1376045" y="126365"/>
                  <a:pt x="1388745" y="126365"/>
                  <a:pt x="1420495" y="126365"/>
                </a:cubicBezTo>
                <a:cubicBezTo>
                  <a:pt x="1452245" y="126365"/>
                  <a:pt x="1472565" y="126365"/>
                  <a:pt x="1504315" y="126365"/>
                </a:cubicBezTo>
                <a:cubicBezTo>
                  <a:pt x="1536065" y="126365"/>
                  <a:pt x="1548765" y="126365"/>
                  <a:pt x="1577975" y="126365"/>
                </a:cubicBezTo>
                <a:cubicBezTo>
                  <a:pt x="1607185" y="126365"/>
                  <a:pt x="1619885" y="126365"/>
                  <a:pt x="1651635" y="126365"/>
                </a:cubicBezTo>
                <a:cubicBezTo>
                  <a:pt x="1683385" y="126365"/>
                  <a:pt x="1704340" y="124460"/>
                  <a:pt x="1736090" y="126365"/>
                </a:cubicBezTo>
                <a:cubicBezTo>
                  <a:pt x="1767840" y="128270"/>
                  <a:pt x="1778000" y="132080"/>
                  <a:pt x="1809750" y="136525"/>
                </a:cubicBezTo>
                <a:cubicBezTo>
                  <a:pt x="1841500" y="140970"/>
                  <a:pt x="1861820" y="142875"/>
                  <a:pt x="1893570" y="147320"/>
                </a:cubicBezTo>
                <a:cubicBezTo>
                  <a:pt x="1925320" y="151765"/>
                  <a:pt x="1938020" y="153035"/>
                  <a:pt x="1967230" y="157480"/>
                </a:cubicBezTo>
                <a:cubicBezTo>
                  <a:pt x="1996440" y="161925"/>
                  <a:pt x="2011680" y="161925"/>
                  <a:pt x="2040890" y="168275"/>
                </a:cubicBezTo>
                <a:cubicBezTo>
                  <a:pt x="2070100" y="174625"/>
                  <a:pt x="2085340" y="184785"/>
                  <a:pt x="2114550" y="189230"/>
                </a:cubicBezTo>
                <a:cubicBezTo>
                  <a:pt x="2143760" y="193675"/>
                  <a:pt x="2159000" y="189230"/>
                  <a:pt x="2188210" y="189230"/>
                </a:cubicBezTo>
                <a:cubicBezTo>
                  <a:pt x="2217420" y="189230"/>
                  <a:pt x="2232660" y="184785"/>
                  <a:pt x="2261870" y="189230"/>
                </a:cubicBezTo>
                <a:cubicBezTo>
                  <a:pt x="2291080" y="193675"/>
                  <a:pt x="2306320" y="205740"/>
                  <a:pt x="2335530" y="210185"/>
                </a:cubicBezTo>
                <a:cubicBezTo>
                  <a:pt x="2364740" y="214630"/>
                  <a:pt x="2379980" y="210185"/>
                  <a:pt x="2409190" y="210185"/>
                </a:cubicBezTo>
                <a:cubicBezTo>
                  <a:pt x="2438400" y="210185"/>
                  <a:pt x="2453640" y="208280"/>
                  <a:pt x="2482850" y="210185"/>
                </a:cubicBezTo>
                <a:cubicBezTo>
                  <a:pt x="2512060" y="212090"/>
                  <a:pt x="2527300" y="216535"/>
                  <a:pt x="2556510" y="220980"/>
                </a:cubicBezTo>
                <a:cubicBezTo>
                  <a:pt x="2585720" y="225425"/>
                  <a:pt x="2600960" y="226695"/>
                  <a:pt x="2630170" y="231140"/>
                </a:cubicBezTo>
                <a:cubicBezTo>
                  <a:pt x="2659380" y="235585"/>
                  <a:pt x="2674620" y="237490"/>
                  <a:pt x="2703830" y="241935"/>
                </a:cubicBezTo>
                <a:cubicBezTo>
                  <a:pt x="2733040" y="246380"/>
                  <a:pt x="2747645" y="250190"/>
                  <a:pt x="2776855" y="252095"/>
                </a:cubicBezTo>
                <a:cubicBezTo>
                  <a:pt x="2806065" y="254000"/>
                  <a:pt x="2818765" y="247650"/>
                  <a:pt x="2850515" y="252095"/>
                </a:cubicBezTo>
                <a:cubicBezTo>
                  <a:pt x="2882265" y="256540"/>
                  <a:pt x="2903220" y="269240"/>
                  <a:pt x="2934970" y="273685"/>
                </a:cubicBezTo>
                <a:cubicBezTo>
                  <a:pt x="2966720" y="278130"/>
                  <a:pt x="2979420" y="273685"/>
                  <a:pt x="3008630" y="273685"/>
                </a:cubicBezTo>
                <a:cubicBezTo>
                  <a:pt x="3037840" y="273685"/>
                  <a:pt x="3050540" y="271780"/>
                  <a:pt x="3082290" y="273685"/>
                </a:cubicBezTo>
                <a:cubicBezTo>
                  <a:pt x="3114040" y="275590"/>
                  <a:pt x="3134360" y="281940"/>
                  <a:pt x="3166110" y="283845"/>
                </a:cubicBezTo>
                <a:cubicBezTo>
                  <a:pt x="3197860" y="285750"/>
                  <a:pt x="3210560" y="283845"/>
                  <a:pt x="3239770" y="283845"/>
                </a:cubicBezTo>
                <a:cubicBezTo>
                  <a:pt x="3268980" y="283845"/>
                  <a:pt x="3284220" y="279400"/>
                  <a:pt x="3313430" y="283845"/>
                </a:cubicBezTo>
                <a:cubicBezTo>
                  <a:pt x="3342640" y="288290"/>
                  <a:pt x="3355340" y="300355"/>
                  <a:pt x="3387090" y="304800"/>
                </a:cubicBezTo>
                <a:cubicBezTo>
                  <a:pt x="3418840" y="309245"/>
                  <a:pt x="3439795" y="302895"/>
                  <a:pt x="3471545" y="304800"/>
                </a:cubicBezTo>
                <a:cubicBezTo>
                  <a:pt x="3503295" y="306705"/>
                  <a:pt x="3515995" y="311150"/>
                  <a:pt x="3545205" y="315595"/>
                </a:cubicBezTo>
                <a:cubicBezTo>
                  <a:pt x="3574415" y="320040"/>
                  <a:pt x="3587115" y="321310"/>
                  <a:pt x="3618865" y="325755"/>
                </a:cubicBezTo>
                <a:cubicBezTo>
                  <a:pt x="3650615" y="330200"/>
                  <a:pt x="3670935" y="330200"/>
                  <a:pt x="3702685" y="336550"/>
                </a:cubicBezTo>
                <a:cubicBezTo>
                  <a:pt x="3734435" y="342900"/>
                  <a:pt x="3747135" y="351155"/>
                  <a:pt x="3776345" y="357505"/>
                </a:cubicBezTo>
                <a:cubicBezTo>
                  <a:pt x="3805555" y="363855"/>
                  <a:pt x="3820795" y="360045"/>
                  <a:pt x="3850005" y="368300"/>
                </a:cubicBezTo>
                <a:cubicBezTo>
                  <a:pt x="3879215" y="376555"/>
                  <a:pt x="3894455" y="389255"/>
                  <a:pt x="3923665" y="399415"/>
                </a:cubicBezTo>
                <a:cubicBezTo>
                  <a:pt x="3952875" y="409575"/>
                  <a:pt x="3968115" y="412115"/>
                  <a:pt x="3997325" y="420370"/>
                </a:cubicBezTo>
                <a:cubicBezTo>
                  <a:pt x="4026535" y="428625"/>
                  <a:pt x="4041775" y="437515"/>
                  <a:pt x="4070985" y="441960"/>
                </a:cubicBezTo>
                <a:cubicBezTo>
                  <a:pt x="4100195" y="446405"/>
                  <a:pt x="4115435" y="441960"/>
                  <a:pt x="4144645" y="441960"/>
                </a:cubicBezTo>
                <a:cubicBezTo>
                  <a:pt x="4173855" y="441960"/>
                  <a:pt x="4204970" y="441960"/>
                  <a:pt x="4218305" y="441960"/>
                </a:cubicBezTo>
              </a:path>
            </a:pathLst>
          </a:custGeom>
          <a:noFill/>
          <a:ln w="114300">
            <a:solidFill>
              <a:srgbClr val="C00000"/>
            </a:solidFill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077835" y="2680335"/>
            <a:ext cx="2760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动力直接输出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2545080" y="2552700"/>
            <a:ext cx="1493520" cy="117475"/>
          </a:xfrm>
          <a:custGeom>
            <a:avLst/>
            <a:gdLst>
              <a:gd name="connisteX0" fmla="*/ 0 w 1493520"/>
              <a:gd name="connsiteY0" fmla="*/ 1975 h 117545"/>
              <a:gd name="connisteX1" fmla="*/ 83820 w 1493520"/>
              <a:gd name="connsiteY1" fmla="*/ 1975 h 117545"/>
              <a:gd name="connisteX2" fmla="*/ 157480 w 1493520"/>
              <a:gd name="connsiteY2" fmla="*/ 1975 h 117545"/>
              <a:gd name="connisteX3" fmla="*/ 241935 w 1493520"/>
              <a:gd name="connsiteY3" fmla="*/ 1975 h 117545"/>
              <a:gd name="connisteX4" fmla="*/ 315595 w 1493520"/>
              <a:gd name="connsiteY4" fmla="*/ 22930 h 117545"/>
              <a:gd name="connisteX5" fmla="*/ 389255 w 1493520"/>
              <a:gd name="connsiteY5" fmla="*/ 22930 h 117545"/>
              <a:gd name="connisteX6" fmla="*/ 473075 w 1493520"/>
              <a:gd name="connsiteY6" fmla="*/ 22930 h 117545"/>
              <a:gd name="connisteX7" fmla="*/ 588645 w 1493520"/>
              <a:gd name="connsiteY7" fmla="*/ 22930 h 117545"/>
              <a:gd name="connisteX8" fmla="*/ 662305 w 1493520"/>
              <a:gd name="connsiteY8" fmla="*/ 22930 h 117545"/>
              <a:gd name="connisteX9" fmla="*/ 735965 w 1493520"/>
              <a:gd name="connsiteY9" fmla="*/ 22930 h 117545"/>
              <a:gd name="connisteX10" fmla="*/ 809625 w 1493520"/>
              <a:gd name="connsiteY10" fmla="*/ 22930 h 117545"/>
              <a:gd name="connisteX11" fmla="*/ 883285 w 1493520"/>
              <a:gd name="connsiteY11" fmla="*/ 22930 h 117545"/>
              <a:gd name="connisteX12" fmla="*/ 956945 w 1493520"/>
              <a:gd name="connsiteY12" fmla="*/ 22930 h 117545"/>
              <a:gd name="connisteX13" fmla="*/ 1030605 w 1493520"/>
              <a:gd name="connsiteY13" fmla="*/ 22930 h 117545"/>
              <a:gd name="connisteX14" fmla="*/ 1114425 w 1493520"/>
              <a:gd name="connsiteY14" fmla="*/ 33090 h 117545"/>
              <a:gd name="connisteX15" fmla="*/ 1188085 w 1493520"/>
              <a:gd name="connsiteY15" fmla="*/ 54680 h 117545"/>
              <a:gd name="connisteX16" fmla="*/ 1272540 w 1493520"/>
              <a:gd name="connsiteY16" fmla="*/ 85795 h 117545"/>
              <a:gd name="connisteX17" fmla="*/ 1346200 w 1493520"/>
              <a:gd name="connsiteY17" fmla="*/ 96590 h 117545"/>
              <a:gd name="connisteX18" fmla="*/ 1419860 w 1493520"/>
              <a:gd name="connsiteY18" fmla="*/ 96590 h 117545"/>
              <a:gd name="connisteX19" fmla="*/ 1493520 w 1493520"/>
              <a:gd name="connsiteY19" fmla="*/ 117545 h 11754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l" t="t" r="r" b="b"/>
            <a:pathLst>
              <a:path w="1493520" h="117546">
                <a:moveTo>
                  <a:pt x="0" y="1976"/>
                </a:moveTo>
                <a:cubicBezTo>
                  <a:pt x="15240" y="1976"/>
                  <a:pt x="52070" y="1976"/>
                  <a:pt x="83820" y="1976"/>
                </a:cubicBezTo>
                <a:cubicBezTo>
                  <a:pt x="115570" y="1976"/>
                  <a:pt x="125730" y="1976"/>
                  <a:pt x="157480" y="1976"/>
                </a:cubicBezTo>
                <a:cubicBezTo>
                  <a:pt x="189230" y="1976"/>
                  <a:pt x="210185" y="-2469"/>
                  <a:pt x="241935" y="1976"/>
                </a:cubicBezTo>
                <a:cubicBezTo>
                  <a:pt x="273685" y="6421"/>
                  <a:pt x="286385" y="18486"/>
                  <a:pt x="315595" y="22931"/>
                </a:cubicBezTo>
                <a:cubicBezTo>
                  <a:pt x="344805" y="27376"/>
                  <a:pt x="357505" y="22931"/>
                  <a:pt x="389255" y="22931"/>
                </a:cubicBezTo>
                <a:cubicBezTo>
                  <a:pt x="421005" y="22931"/>
                  <a:pt x="433070" y="22931"/>
                  <a:pt x="473075" y="22931"/>
                </a:cubicBezTo>
                <a:cubicBezTo>
                  <a:pt x="513080" y="22931"/>
                  <a:pt x="550545" y="22931"/>
                  <a:pt x="588645" y="22931"/>
                </a:cubicBezTo>
                <a:cubicBezTo>
                  <a:pt x="626745" y="22931"/>
                  <a:pt x="633095" y="22931"/>
                  <a:pt x="662305" y="22931"/>
                </a:cubicBezTo>
                <a:cubicBezTo>
                  <a:pt x="691515" y="22931"/>
                  <a:pt x="706755" y="22931"/>
                  <a:pt x="735965" y="22931"/>
                </a:cubicBezTo>
                <a:cubicBezTo>
                  <a:pt x="765175" y="22931"/>
                  <a:pt x="780415" y="22931"/>
                  <a:pt x="809625" y="22931"/>
                </a:cubicBezTo>
                <a:cubicBezTo>
                  <a:pt x="838835" y="22931"/>
                  <a:pt x="854075" y="22931"/>
                  <a:pt x="883285" y="22931"/>
                </a:cubicBezTo>
                <a:cubicBezTo>
                  <a:pt x="912495" y="22931"/>
                  <a:pt x="927735" y="22931"/>
                  <a:pt x="956945" y="22931"/>
                </a:cubicBezTo>
                <a:cubicBezTo>
                  <a:pt x="986155" y="22931"/>
                  <a:pt x="998855" y="21026"/>
                  <a:pt x="1030605" y="22931"/>
                </a:cubicBezTo>
                <a:cubicBezTo>
                  <a:pt x="1062355" y="24836"/>
                  <a:pt x="1082675" y="26741"/>
                  <a:pt x="1114425" y="33091"/>
                </a:cubicBezTo>
                <a:cubicBezTo>
                  <a:pt x="1146175" y="39441"/>
                  <a:pt x="1156335" y="43886"/>
                  <a:pt x="1188085" y="54681"/>
                </a:cubicBezTo>
                <a:cubicBezTo>
                  <a:pt x="1219835" y="65476"/>
                  <a:pt x="1240790" y="77541"/>
                  <a:pt x="1272540" y="85796"/>
                </a:cubicBezTo>
                <a:cubicBezTo>
                  <a:pt x="1304290" y="94051"/>
                  <a:pt x="1316990" y="94686"/>
                  <a:pt x="1346200" y="96591"/>
                </a:cubicBezTo>
                <a:cubicBezTo>
                  <a:pt x="1375410" y="98496"/>
                  <a:pt x="1390650" y="92146"/>
                  <a:pt x="1419860" y="96591"/>
                </a:cubicBezTo>
                <a:cubicBezTo>
                  <a:pt x="1449070" y="101036"/>
                  <a:pt x="1480185" y="113101"/>
                  <a:pt x="1493520" y="117546"/>
                </a:cubicBezTo>
              </a:path>
            </a:pathLst>
          </a:custGeom>
          <a:noFill/>
          <a:ln w="1047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1366520" y="2680970"/>
            <a:ext cx="2653665" cy="1367155"/>
          </a:xfrm>
          <a:custGeom>
            <a:avLst/>
            <a:gdLst>
              <a:gd name="connisteX0" fmla="*/ 2651125 w 2653947"/>
              <a:gd name="connsiteY0" fmla="*/ 0 h 1367155"/>
              <a:gd name="connisteX1" fmla="*/ 2651125 w 2653947"/>
              <a:gd name="connsiteY1" fmla="*/ 73025 h 1367155"/>
              <a:gd name="connisteX2" fmla="*/ 2651125 w 2653947"/>
              <a:gd name="connsiteY2" fmla="*/ 146685 h 1367155"/>
              <a:gd name="connisteX3" fmla="*/ 2619375 w 2653947"/>
              <a:gd name="connsiteY3" fmla="*/ 220345 h 1367155"/>
              <a:gd name="connisteX4" fmla="*/ 2598420 w 2653947"/>
              <a:gd name="connsiteY4" fmla="*/ 294005 h 1367155"/>
              <a:gd name="connisteX5" fmla="*/ 2566670 w 2653947"/>
              <a:gd name="connsiteY5" fmla="*/ 367665 h 1367155"/>
              <a:gd name="connisteX6" fmla="*/ 2556510 w 2653947"/>
              <a:gd name="connsiteY6" fmla="*/ 441325 h 1367155"/>
              <a:gd name="connisteX7" fmla="*/ 2513965 w 2653947"/>
              <a:gd name="connsiteY7" fmla="*/ 514985 h 1367155"/>
              <a:gd name="connisteX8" fmla="*/ 2472055 w 2653947"/>
              <a:gd name="connsiteY8" fmla="*/ 588645 h 1367155"/>
              <a:gd name="connisteX9" fmla="*/ 2430145 w 2653947"/>
              <a:gd name="connsiteY9" fmla="*/ 662305 h 1367155"/>
              <a:gd name="connisteX10" fmla="*/ 2398395 w 2653947"/>
              <a:gd name="connsiteY10" fmla="*/ 735965 h 1367155"/>
              <a:gd name="connisteX11" fmla="*/ 2377440 w 2653947"/>
              <a:gd name="connsiteY11" fmla="*/ 809625 h 1367155"/>
              <a:gd name="connisteX12" fmla="*/ 2345690 w 2653947"/>
              <a:gd name="connsiteY12" fmla="*/ 883285 h 1367155"/>
              <a:gd name="connisteX13" fmla="*/ 2292985 w 2653947"/>
              <a:gd name="connsiteY13" fmla="*/ 956945 h 1367155"/>
              <a:gd name="connisteX14" fmla="*/ 2219960 w 2653947"/>
              <a:gd name="connsiteY14" fmla="*/ 1009650 h 1367155"/>
              <a:gd name="connisteX15" fmla="*/ 2146300 w 2653947"/>
              <a:gd name="connsiteY15" fmla="*/ 1062355 h 1367155"/>
              <a:gd name="connisteX16" fmla="*/ 2072640 w 2653947"/>
              <a:gd name="connsiteY16" fmla="*/ 1072515 h 1367155"/>
              <a:gd name="connisteX17" fmla="*/ 1998980 w 2653947"/>
              <a:gd name="connsiteY17" fmla="*/ 1072515 h 1367155"/>
              <a:gd name="connisteX18" fmla="*/ 1925320 w 2653947"/>
              <a:gd name="connsiteY18" fmla="*/ 1072515 h 1367155"/>
              <a:gd name="connisteX19" fmla="*/ 1851660 w 2653947"/>
              <a:gd name="connsiteY19" fmla="*/ 1072515 h 1367155"/>
              <a:gd name="connisteX20" fmla="*/ 1778000 w 2653947"/>
              <a:gd name="connsiteY20" fmla="*/ 1072515 h 1367155"/>
              <a:gd name="connisteX21" fmla="*/ 1704340 w 2653947"/>
              <a:gd name="connsiteY21" fmla="*/ 1072515 h 1367155"/>
              <a:gd name="connisteX22" fmla="*/ 1630680 w 2653947"/>
              <a:gd name="connsiteY22" fmla="*/ 1072515 h 1367155"/>
              <a:gd name="connisteX23" fmla="*/ 1557020 w 2653947"/>
              <a:gd name="connsiteY23" fmla="*/ 1072515 h 1367155"/>
              <a:gd name="connisteX24" fmla="*/ 1483360 w 2653947"/>
              <a:gd name="connsiteY24" fmla="*/ 1072515 h 1367155"/>
              <a:gd name="connisteX25" fmla="*/ 1409700 w 2653947"/>
              <a:gd name="connsiteY25" fmla="*/ 1072515 h 1367155"/>
              <a:gd name="connisteX26" fmla="*/ 1336040 w 2653947"/>
              <a:gd name="connsiteY26" fmla="*/ 1072515 h 1367155"/>
              <a:gd name="connisteX27" fmla="*/ 1262380 w 2653947"/>
              <a:gd name="connsiteY27" fmla="*/ 1072515 h 1367155"/>
              <a:gd name="connisteX28" fmla="*/ 1188720 w 2653947"/>
              <a:gd name="connsiteY28" fmla="*/ 1072515 h 1367155"/>
              <a:gd name="connisteX29" fmla="*/ 1115060 w 2653947"/>
              <a:gd name="connsiteY29" fmla="*/ 1072515 h 1367155"/>
              <a:gd name="connisteX30" fmla="*/ 1041400 w 2653947"/>
              <a:gd name="connsiteY30" fmla="*/ 1072515 h 1367155"/>
              <a:gd name="connisteX31" fmla="*/ 967740 w 2653947"/>
              <a:gd name="connsiteY31" fmla="*/ 1051560 h 1367155"/>
              <a:gd name="connisteX32" fmla="*/ 894080 w 2653947"/>
              <a:gd name="connsiteY32" fmla="*/ 1051560 h 1367155"/>
              <a:gd name="connisteX33" fmla="*/ 820420 w 2653947"/>
              <a:gd name="connsiteY33" fmla="*/ 1030605 h 1367155"/>
              <a:gd name="connisteX34" fmla="*/ 746760 w 2653947"/>
              <a:gd name="connsiteY34" fmla="*/ 1030605 h 1367155"/>
              <a:gd name="connisteX35" fmla="*/ 673735 w 2653947"/>
              <a:gd name="connsiteY35" fmla="*/ 1030605 h 1367155"/>
              <a:gd name="connisteX36" fmla="*/ 600075 w 2653947"/>
              <a:gd name="connsiteY36" fmla="*/ 1030605 h 1367155"/>
              <a:gd name="connisteX37" fmla="*/ 526415 w 2653947"/>
              <a:gd name="connsiteY37" fmla="*/ 1030605 h 1367155"/>
              <a:gd name="connisteX38" fmla="*/ 452755 w 2653947"/>
              <a:gd name="connsiteY38" fmla="*/ 1030605 h 1367155"/>
              <a:gd name="connisteX39" fmla="*/ 379095 w 2653947"/>
              <a:gd name="connsiteY39" fmla="*/ 1030605 h 1367155"/>
              <a:gd name="connisteX40" fmla="*/ 305435 w 2653947"/>
              <a:gd name="connsiteY40" fmla="*/ 1030605 h 1367155"/>
              <a:gd name="connisteX41" fmla="*/ 231775 w 2653947"/>
              <a:gd name="connsiteY41" fmla="*/ 1072515 h 1367155"/>
              <a:gd name="connisteX42" fmla="*/ 168275 w 2653947"/>
              <a:gd name="connsiteY42" fmla="*/ 1146175 h 1367155"/>
              <a:gd name="connisteX43" fmla="*/ 105410 w 2653947"/>
              <a:gd name="connsiteY43" fmla="*/ 1219835 h 1367155"/>
              <a:gd name="connisteX44" fmla="*/ 42545 w 2653947"/>
              <a:gd name="connsiteY44" fmla="*/ 1293495 h 1367155"/>
              <a:gd name="connisteX45" fmla="*/ 0 w 2653947"/>
              <a:gd name="connsiteY45" fmla="*/ 1367155 h 13671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</a:cxnLst>
            <a:rect l="l" t="t" r="r" b="b"/>
            <a:pathLst>
              <a:path w="2653947" h="1367155">
                <a:moveTo>
                  <a:pt x="2651125" y="0"/>
                </a:moveTo>
                <a:cubicBezTo>
                  <a:pt x="2651125" y="13335"/>
                  <a:pt x="2651125" y="43815"/>
                  <a:pt x="2651125" y="73025"/>
                </a:cubicBezTo>
                <a:cubicBezTo>
                  <a:pt x="2651125" y="102235"/>
                  <a:pt x="2657475" y="117475"/>
                  <a:pt x="2651125" y="146685"/>
                </a:cubicBezTo>
                <a:cubicBezTo>
                  <a:pt x="2644775" y="175895"/>
                  <a:pt x="2630170" y="191135"/>
                  <a:pt x="2619375" y="220345"/>
                </a:cubicBezTo>
                <a:cubicBezTo>
                  <a:pt x="2608580" y="249555"/>
                  <a:pt x="2609215" y="264795"/>
                  <a:pt x="2598420" y="294005"/>
                </a:cubicBezTo>
                <a:cubicBezTo>
                  <a:pt x="2587625" y="323215"/>
                  <a:pt x="2574925" y="338455"/>
                  <a:pt x="2566670" y="367665"/>
                </a:cubicBezTo>
                <a:cubicBezTo>
                  <a:pt x="2558415" y="396875"/>
                  <a:pt x="2567305" y="412115"/>
                  <a:pt x="2556510" y="441325"/>
                </a:cubicBezTo>
                <a:cubicBezTo>
                  <a:pt x="2545715" y="470535"/>
                  <a:pt x="2531110" y="485775"/>
                  <a:pt x="2513965" y="514985"/>
                </a:cubicBezTo>
                <a:cubicBezTo>
                  <a:pt x="2496820" y="544195"/>
                  <a:pt x="2488565" y="559435"/>
                  <a:pt x="2472055" y="588645"/>
                </a:cubicBezTo>
                <a:cubicBezTo>
                  <a:pt x="2455545" y="617855"/>
                  <a:pt x="2444750" y="633095"/>
                  <a:pt x="2430145" y="662305"/>
                </a:cubicBezTo>
                <a:cubicBezTo>
                  <a:pt x="2415540" y="691515"/>
                  <a:pt x="2409190" y="706755"/>
                  <a:pt x="2398395" y="735965"/>
                </a:cubicBezTo>
                <a:cubicBezTo>
                  <a:pt x="2387600" y="765175"/>
                  <a:pt x="2388235" y="780415"/>
                  <a:pt x="2377440" y="809625"/>
                </a:cubicBezTo>
                <a:cubicBezTo>
                  <a:pt x="2366645" y="838835"/>
                  <a:pt x="2362835" y="854075"/>
                  <a:pt x="2345690" y="883285"/>
                </a:cubicBezTo>
                <a:cubicBezTo>
                  <a:pt x="2328545" y="912495"/>
                  <a:pt x="2318385" y="931545"/>
                  <a:pt x="2292985" y="956945"/>
                </a:cubicBezTo>
                <a:cubicBezTo>
                  <a:pt x="2267585" y="982345"/>
                  <a:pt x="2249170" y="988695"/>
                  <a:pt x="2219960" y="1009650"/>
                </a:cubicBezTo>
                <a:cubicBezTo>
                  <a:pt x="2190750" y="1030605"/>
                  <a:pt x="2175510" y="1049655"/>
                  <a:pt x="2146300" y="1062355"/>
                </a:cubicBezTo>
                <a:cubicBezTo>
                  <a:pt x="2117090" y="1075055"/>
                  <a:pt x="2101850" y="1070610"/>
                  <a:pt x="2072640" y="1072515"/>
                </a:cubicBezTo>
                <a:cubicBezTo>
                  <a:pt x="2043430" y="1074420"/>
                  <a:pt x="2028190" y="1072515"/>
                  <a:pt x="1998980" y="1072515"/>
                </a:cubicBezTo>
                <a:cubicBezTo>
                  <a:pt x="1969770" y="1072515"/>
                  <a:pt x="1954530" y="1072515"/>
                  <a:pt x="1925320" y="1072515"/>
                </a:cubicBezTo>
                <a:cubicBezTo>
                  <a:pt x="1896110" y="1072515"/>
                  <a:pt x="1880870" y="1072515"/>
                  <a:pt x="1851660" y="1072515"/>
                </a:cubicBezTo>
                <a:cubicBezTo>
                  <a:pt x="1822450" y="1072515"/>
                  <a:pt x="1807210" y="1072515"/>
                  <a:pt x="1778000" y="1072515"/>
                </a:cubicBezTo>
                <a:cubicBezTo>
                  <a:pt x="1748790" y="1072515"/>
                  <a:pt x="1733550" y="1072515"/>
                  <a:pt x="1704340" y="1072515"/>
                </a:cubicBezTo>
                <a:cubicBezTo>
                  <a:pt x="1675130" y="1072515"/>
                  <a:pt x="1659890" y="1072515"/>
                  <a:pt x="1630680" y="1072515"/>
                </a:cubicBezTo>
                <a:cubicBezTo>
                  <a:pt x="1601470" y="1072515"/>
                  <a:pt x="1586230" y="1072515"/>
                  <a:pt x="1557020" y="1072515"/>
                </a:cubicBezTo>
                <a:cubicBezTo>
                  <a:pt x="1527810" y="1072515"/>
                  <a:pt x="1512570" y="1072515"/>
                  <a:pt x="1483360" y="1072515"/>
                </a:cubicBezTo>
                <a:cubicBezTo>
                  <a:pt x="1454150" y="1072515"/>
                  <a:pt x="1438910" y="1072515"/>
                  <a:pt x="1409700" y="1072515"/>
                </a:cubicBezTo>
                <a:cubicBezTo>
                  <a:pt x="1380490" y="1072515"/>
                  <a:pt x="1365250" y="1072515"/>
                  <a:pt x="1336040" y="1072515"/>
                </a:cubicBezTo>
                <a:cubicBezTo>
                  <a:pt x="1306830" y="1072515"/>
                  <a:pt x="1291590" y="1072515"/>
                  <a:pt x="1262380" y="1072515"/>
                </a:cubicBezTo>
                <a:cubicBezTo>
                  <a:pt x="1233170" y="1072515"/>
                  <a:pt x="1217930" y="1072515"/>
                  <a:pt x="1188720" y="1072515"/>
                </a:cubicBezTo>
                <a:cubicBezTo>
                  <a:pt x="1159510" y="1072515"/>
                  <a:pt x="1144270" y="1072515"/>
                  <a:pt x="1115060" y="1072515"/>
                </a:cubicBezTo>
                <a:cubicBezTo>
                  <a:pt x="1085850" y="1072515"/>
                  <a:pt x="1070610" y="1076960"/>
                  <a:pt x="1041400" y="1072515"/>
                </a:cubicBezTo>
                <a:cubicBezTo>
                  <a:pt x="1012190" y="1068070"/>
                  <a:pt x="996950" y="1056005"/>
                  <a:pt x="967740" y="1051560"/>
                </a:cubicBezTo>
                <a:cubicBezTo>
                  <a:pt x="938530" y="1047115"/>
                  <a:pt x="923290" y="1056005"/>
                  <a:pt x="894080" y="1051560"/>
                </a:cubicBezTo>
                <a:cubicBezTo>
                  <a:pt x="864870" y="1047115"/>
                  <a:pt x="849630" y="1035050"/>
                  <a:pt x="820420" y="1030605"/>
                </a:cubicBezTo>
                <a:cubicBezTo>
                  <a:pt x="791210" y="1026160"/>
                  <a:pt x="775970" y="1030605"/>
                  <a:pt x="746760" y="1030605"/>
                </a:cubicBezTo>
                <a:cubicBezTo>
                  <a:pt x="717550" y="1030605"/>
                  <a:pt x="702945" y="1030605"/>
                  <a:pt x="673735" y="1030605"/>
                </a:cubicBezTo>
                <a:cubicBezTo>
                  <a:pt x="644525" y="1030605"/>
                  <a:pt x="629285" y="1030605"/>
                  <a:pt x="600075" y="1030605"/>
                </a:cubicBezTo>
                <a:cubicBezTo>
                  <a:pt x="570865" y="1030605"/>
                  <a:pt x="555625" y="1030605"/>
                  <a:pt x="526415" y="1030605"/>
                </a:cubicBezTo>
                <a:cubicBezTo>
                  <a:pt x="497205" y="1030605"/>
                  <a:pt x="481965" y="1030605"/>
                  <a:pt x="452755" y="1030605"/>
                </a:cubicBezTo>
                <a:cubicBezTo>
                  <a:pt x="423545" y="1030605"/>
                  <a:pt x="408305" y="1030605"/>
                  <a:pt x="379095" y="1030605"/>
                </a:cubicBezTo>
                <a:cubicBezTo>
                  <a:pt x="349885" y="1030605"/>
                  <a:pt x="334645" y="1022350"/>
                  <a:pt x="305435" y="1030605"/>
                </a:cubicBezTo>
                <a:cubicBezTo>
                  <a:pt x="276225" y="1038860"/>
                  <a:pt x="259080" y="1049655"/>
                  <a:pt x="231775" y="1072515"/>
                </a:cubicBezTo>
                <a:cubicBezTo>
                  <a:pt x="204470" y="1095375"/>
                  <a:pt x="193675" y="1116965"/>
                  <a:pt x="168275" y="1146175"/>
                </a:cubicBezTo>
                <a:cubicBezTo>
                  <a:pt x="142875" y="1175385"/>
                  <a:pt x="130810" y="1190625"/>
                  <a:pt x="105410" y="1219835"/>
                </a:cubicBezTo>
                <a:cubicBezTo>
                  <a:pt x="80010" y="1249045"/>
                  <a:pt x="63500" y="1264285"/>
                  <a:pt x="42545" y="1293495"/>
                </a:cubicBezTo>
                <a:cubicBezTo>
                  <a:pt x="21590" y="1322705"/>
                  <a:pt x="6985" y="1353820"/>
                  <a:pt x="0" y="1367155"/>
                </a:cubicBezTo>
              </a:path>
            </a:pathLst>
          </a:custGeom>
          <a:noFill/>
          <a:ln w="101600">
            <a:solidFill>
              <a:srgbClr val="7C716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1766570" y="2952115"/>
            <a:ext cx="4933315" cy="1985645"/>
          </a:xfrm>
          <a:custGeom>
            <a:avLst/>
            <a:gdLst>
              <a:gd name="connisteX0" fmla="*/ 0 w 4933315"/>
              <a:gd name="connsiteY0" fmla="*/ 1653610 h 1985856"/>
              <a:gd name="connisteX1" fmla="*/ 73660 w 4933315"/>
              <a:gd name="connsiteY1" fmla="*/ 1684725 h 1985856"/>
              <a:gd name="connisteX2" fmla="*/ 147320 w 4933315"/>
              <a:gd name="connsiteY2" fmla="*/ 1716475 h 1985856"/>
              <a:gd name="connisteX3" fmla="*/ 220980 w 4933315"/>
              <a:gd name="connsiteY3" fmla="*/ 1727270 h 1985856"/>
              <a:gd name="connisteX4" fmla="*/ 294640 w 4933315"/>
              <a:gd name="connsiteY4" fmla="*/ 1737430 h 1985856"/>
              <a:gd name="connisteX5" fmla="*/ 368300 w 4933315"/>
              <a:gd name="connsiteY5" fmla="*/ 1748225 h 1985856"/>
              <a:gd name="connisteX6" fmla="*/ 441960 w 4933315"/>
              <a:gd name="connsiteY6" fmla="*/ 1758385 h 1985856"/>
              <a:gd name="connisteX7" fmla="*/ 515620 w 4933315"/>
              <a:gd name="connsiteY7" fmla="*/ 1769180 h 1985856"/>
              <a:gd name="connisteX8" fmla="*/ 588645 w 4933315"/>
              <a:gd name="connsiteY8" fmla="*/ 1769180 h 1985856"/>
              <a:gd name="connisteX9" fmla="*/ 662305 w 4933315"/>
              <a:gd name="connsiteY9" fmla="*/ 1769180 h 1985856"/>
              <a:gd name="connisteX10" fmla="*/ 735965 w 4933315"/>
              <a:gd name="connsiteY10" fmla="*/ 1769180 h 1985856"/>
              <a:gd name="connisteX11" fmla="*/ 809625 w 4933315"/>
              <a:gd name="connsiteY11" fmla="*/ 1779975 h 1985856"/>
              <a:gd name="connisteX12" fmla="*/ 883285 w 4933315"/>
              <a:gd name="connsiteY12" fmla="*/ 1779975 h 1985856"/>
              <a:gd name="connisteX13" fmla="*/ 956945 w 4933315"/>
              <a:gd name="connsiteY13" fmla="*/ 1779975 h 1985856"/>
              <a:gd name="connisteX14" fmla="*/ 1030605 w 4933315"/>
              <a:gd name="connsiteY14" fmla="*/ 1790135 h 1985856"/>
              <a:gd name="connisteX15" fmla="*/ 1104265 w 4933315"/>
              <a:gd name="connsiteY15" fmla="*/ 1800930 h 1985856"/>
              <a:gd name="connisteX16" fmla="*/ 1177925 w 4933315"/>
              <a:gd name="connsiteY16" fmla="*/ 1800930 h 1985856"/>
              <a:gd name="connisteX17" fmla="*/ 1251585 w 4933315"/>
              <a:gd name="connsiteY17" fmla="*/ 1821885 h 1985856"/>
              <a:gd name="connisteX18" fmla="*/ 1325245 w 4933315"/>
              <a:gd name="connsiteY18" fmla="*/ 1821885 h 1985856"/>
              <a:gd name="connisteX19" fmla="*/ 1409700 w 4933315"/>
              <a:gd name="connsiteY19" fmla="*/ 1853635 h 1985856"/>
              <a:gd name="connisteX20" fmla="*/ 1482725 w 4933315"/>
              <a:gd name="connsiteY20" fmla="*/ 1874590 h 1985856"/>
              <a:gd name="connisteX21" fmla="*/ 1556385 w 4933315"/>
              <a:gd name="connsiteY21" fmla="*/ 1884750 h 1985856"/>
              <a:gd name="connisteX22" fmla="*/ 1630045 w 4933315"/>
              <a:gd name="connsiteY22" fmla="*/ 1884750 h 1985856"/>
              <a:gd name="connisteX23" fmla="*/ 1703705 w 4933315"/>
              <a:gd name="connsiteY23" fmla="*/ 1884750 h 1985856"/>
              <a:gd name="connisteX24" fmla="*/ 1777365 w 4933315"/>
              <a:gd name="connsiteY24" fmla="*/ 1905705 h 1985856"/>
              <a:gd name="connisteX25" fmla="*/ 1851025 w 4933315"/>
              <a:gd name="connsiteY25" fmla="*/ 1905705 h 1985856"/>
              <a:gd name="connisteX26" fmla="*/ 1924685 w 4933315"/>
              <a:gd name="connsiteY26" fmla="*/ 1905705 h 1985856"/>
              <a:gd name="connisteX27" fmla="*/ 2009140 w 4933315"/>
              <a:gd name="connsiteY27" fmla="*/ 1916500 h 1985856"/>
              <a:gd name="connisteX28" fmla="*/ 2082800 w 4933315"/>
              <a:gd name="connsiteY28" fmla="*/ 1916500 h 1985856"/>
              <a:gd name="connisteX29" fmla="*/ 2156460 w 4933315"/>
              <a:gd name="connsiteY29" fmla="*/ 1916500 h 1985856"/>
              <a:gd name="connisteX30" fmla="*/ 2230120 w 4933315"/>
              <a:gd name="connsiteY30" fmla="*/ 1916500 h 1985856"/>
              <a:gd name="connisteX31" fmla="*/ 2313940 w 4933315"/>
              <a:gd name="connsiteY31" fmla="*/ 1916500 h 1985856"/>
              <a:gd name="connisteX32" fmla="*/ 2387600 w 4933315"/>
              <a:gd name="connsiteY32" fmla="*/ 1937455 h 1985856"/>
              <a:gd name="connisteX33" fmla="*/ 2461260 w 4933315"/>
              <a:gd name="connsiteY33" fmla="*/ 1948250 h 1985856"/>
              <a:gd name="connisteX34" fmla="*/ 2534920 w 4933315"/>
              <a:gd name="connsiteY34" fmla="*/ 1958410 h 1985856"/>
              <a:gd name="connisteX35" fmla="*/ 2608580 w 4933315"/>
              <a:gd name="connsiteY35" fmla="*/ 1958410 h 1985856"/>
              <a:gd name="connisteX36" fmla="*/ 2682240 w 4933315"/>
              <a:gd name="connsiteY36" fmla="*/ 1958410 h 1985856"/>
              <a:gd name="connisteX37" fmla="*/ 2755900 w 4933315"/>
              <a:gd name="connsiteY37" fmla="*/ 1958410 h 1985856"/>
              <a:gd name="connisteX38" fmla="*/ 2829560 w 4933315"/>
              <a:gd name="connsiteY38" fmla="*/ 1958410 h 1985856"/>
              <a:gd name="connisteX39" fmla="*/ 2903220 w 4933315"/>
              <a:gd name="connsiteY39" fmla="*/ 1958410 h 1985856"/>
              <a:gd name="connisteX40" fmla="*/ 2976880 w 4933315"/>
              <a:gd name="connsiteY40" fmla="*/ 1979365 h 1985856"/>
              <a:gd name="connisteX41" fmla="*/ 3050540 w 4933315"/>
              <a:gd name="connsiteY41" fmla="*/ 1979365 h 1985856"/>
              <a:gd name="connisteX42" fmla="*/ 3124200 w 4933315"/>
              <a:gd name="connsiteY42" fmla="*/ 1979365 h 1985856"/>
              <a:gd name="connisteX43" fmla="*/ 3197225 w 4933315"/>
              <a:gd name="connsiteY43" fmla="*/ 1979365 h 1985856"/>
              <a:gd name="connisteX44" fmla="*/ 3270885 w 4933315"/>
              <a:gd name="connsiteY44" fmla="*/ 1979365 h 1985856"/>
              <a:gd name="connisteX45" fmla="*/ 3344545 w 4933315"/>
              <a:gd name="connsiteY45" fmla="*/ 1979365 h 1985856"/>
              <a:gd name="connisteX46" fmla="*/ 3418205 w 4933315"/>
              <a:gd name="connsiteY46" fmla="*/ 1905705 h 1985856"/>
              <a:gd name="connisteX47" fmla="*/ 3439160 w 4933315"/>
              <a:gd name="connsiteY47" fmla="*/ 1832045 h 1985856"/>
              <a:gd name="connisteX48" fmla="*/ 3481705 w 4933315"/>
              <a:gd name="connsiteY48" fmla="*/ 1758385 h 1985856"/>
              <a:gd name="connisteX49" fmla="*/ 3523615 w 4933315"/>
              <a:gd name="connsiteY49" fmla="*/ 1684725 h 1985856"/>
              <a:gd name="connisteX50" fmla="*/ 3555365 w 4933315"/>
              <a:gd name="connsiteY50" fmla="*/ 1611700 h 1985856"/>
              <a:gd name="connisteX51" fmla="*/ 3586480 w 4933315"/>
              <a:gd name="connsiteY51" fmla="*/ 1538040 h 1985856"/>
              <a:gd name="connisteX52" fmla="*/ 3618230 w 4933315"/>
              <a:gd name="connsiteY52" fmla="*/ 1464380 h 1985856"/>
              <a:gd name="connisteX53" fmla="*/ 3639185 w 4933315"/>
              <a:gd name="connsiteY53" fmla="*/ 1390720 h 1985856"/>
              <a:gd name="connisteX54" fmla="*/ 3681095 w 4933315"/>
              <a:gd name="connsiteY54" fmla="*/ 1317060 h 1985856"/>
              <a:gd name="connisteX55" fmla="*/ 3702685 w 4933315"/>
              <a:gd name="connsiteY55" fmla="*/ 1243400 h 1985856"/>
              <a:gd name="connisteX56" fmla="*/ 3744595 w 4933315"/>
              <a:gd name="connsiteY56" fmla="*/ 1169740 h 1985856"/>
              <a:gd name="connisteX57" fmla="*/ 3765550 w 4933315"/>
              <a:gd name="connsiteY57" fmla="*/ 1096080 h 1985856"/>
              <a:gd name="connisteX58" fmla="*/ 3797300 w 4933315"/>
              <a:gd name="connsiteY58" fmla="*/ 1022420 h 1985856"/>
              <a:gd name="connisteX59" fmla="*/ 3828415 w 4933315"/>
              <a:gd name="connsiteY59" fmla="*/ 948760 h 1985856"/>
              <a:gd name="connisteX60" fmla="*/ 3860165 w 4933315"/>
              <a:gd name="connsiteY60" fmla="*/ 875100 h 1985856"/>
              <a:gd name="connisteX61" fmla="*/ 3881120 w 4933315"/>
              <a:gd name="connsiteY61" fmla="*/ 801440 h 1985856"/>
              <a:gd name="connisteX62" fmla="*/ 3912870 w 4933315"/>
              <a:gd name="connsiteY62" fmla="*/ 727780 h 1985856"/>
              <a:gd name="connisteX63" fmla="*/ 3954780 w 4933315"/>
              <a:gd name="connsiteY63" fmla="*/ 654120 h 1985856"/>
              <a:gd name="connisteX64" fmla="*/ 3986530 w 4933315"/>
              <a:gd name="connsiteY64" fmla="*/ 580460 h 1985856"/>
              <a:gd name="connisteX65" fmla="*/ 4007485 w 4933315"/>
              <a:gd name="connsiteY65" fmla="*/ 506800 h 1985856"/>
              <a:gd name="connisteX66" fmla="*/ 4060190 w 4933315"/>
              <a:gd name="connsiteY66" fmla="*/ 433140 h 1985856"/>
              <a:gd name="connisteX67" fmla="*/ 4081145 w 4933315"/>
              <a:gd name="connsiteY67" fmla="*/ 359480 h 1985856"/>
              <a:gd name="connisteX68" fmla="*/ 4112895 w 4933315"/>
              <a:gd name="connsiteY68" fmla="*/ 285820 h 1985856"/>
              <a:gd name="connisteX69" fmla="*/ 4186555 w 4933315"/>
              <a:gd name="connsiteY69" fmla="*/ 222955 h 1985856"/>
              <a:gd name="connisteX70" fmla="*/ 4259580 w 4933315"/>
              <a:gd name="connsiteY70" fmla="*/ 149295 h 1985856"/>
              <a:gd name="connisteX71" fmla="*/ 4333240 w 4933315"/>
              <a:gd name="connsiteY71" fmla="*/ 75635 h 1985856"/>
              <a:gd name="connisteX72" fmla="*/ 4406900 w 4933315"/>
              <a:gd name="connsiteY72" fmla="*/ 22930 h 1985856"/>
              <a:gd name="connisteX73" fmla="*/ 4480560 w 4933315"/>
              <a:gd name="connsiteY73" fmla="*/ 1975 h 1985856"/>
              <a:gd name="connisteX74" fmla="*/ 4554220 w 4933315"/>
              <a:gd name="connsiteY74" fmla="*/ 1975 h 1985856"/>
              <a:gd name="connisteX75" fmla="*/ 4627880 w 4933315"/>
              <a:gd name="connsiteY75" fmla="*/ 1975 h 1985856"/>
              <a:gd name="connisteX76" fmla="*/ 4701540 w 4933315"/>
              <a:gd name="connsiteY76" fmla="*/ 1975 h 1985856"/>
              <a:gd name="connisteX77" fmla="*/ 4785995 w 4933315"/>
              <a:gd name="connsiteY77" fmla="*/ 1975 h 1985856"/>
              <a:gd name="connisteX78" fmla="*/ 4859655 w 4933315"/>
              <a:gd name="connsiteY78" fmla="*/ 1975 h 1985856"/>
              <a:gd name="connisteX79" fmla="*/ 4933315 w 4933315"/>
              <a:gd name="connsiteY79" fmla="*/ 1975 h 19858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</a:cxnLst>
            <a:rect l="l" t="t" r="r" b="b"/>
            <a:pathLst>
              <a:path w="4933315" h="1985857">
                <a:moveTo>
                  <a:pt x="0" y="1653611"/>
                </a:moveTo>
                <a:cubicBezTo>
                  <a:pt x="13335" y="1659326"/>
                  <a:pt x="44450" y="1672026"/>
                  <a:pt x="73660" y="1684726"/>
                </a:cubicBezTo>
                <a:cubicBezTo>
                  <a:pt x="102870" y="1697426"/>
                  <a:pt x="118110" y="1708221"/>
                  <a:pt x="147320" y="1716476"/>
                </a:cubicBezTo>
                <a:cubicBezTo>
                  <a:pt x="176530" y="1724731"/>
                  <a:pt x="191770" y="1722826"/>
                  <a:pt x="220980" y="1727271"/>
                </a:cubicBezTo>
                <a:cubicBezTo>
                  <a:pt x="250190" y="1731716"/>
                  <a:pt x="265430" y="1732986"/>
                  <a:pt x="294640" y="1737431"/>
                </a:cubicBezTo>
                <a:cubicBezTo>
                  <a:pt x="323850" y="1741876"/>
                  <a:pt x="339090" y="1743781"/>
                  <a:pt x="368300" y="1748226"/>
                </a:cubicBezTo>
                <a:cubicBezTo>
                  <a:pt x="397510" y="1752671"/>
                  <a:pt x="412750" y="1753941"/>
                  <a:pt x="441960" y="1758386"/>
                </a:cubicBezTo>
                <a:cubicBezTo>
                  <a:pt x="471170" y="1762831"/>
                  <a:pt x="486410" y="1767276"/>
                  <a:pt x="515620" y="1769181"/>
                </a:cubicBezTo>
                <a:cubicBezTo>
                  <a:pt x="544830" y="1771086"/>
                  <a:pt x="559435" y="1769181"/>
                  <a:pt x="588645" y="1769181"/>
                </a:cubicBezTo>
                <a:cubicBezTo>
                  <a:pt x="617855" y="1769181"/>
                  <a:pt x="633095" y="1769181"/>
                  <a:pt x="662305" y="1769181"/>
                </a:cubicBezTo>
                <a:cubicBezTo>
                  <a:pt x="691515" y="1769181"/>
                  <a:pt x="706755" y="1767276"/>
                  <a:pt x="735965" y="1769181"/>
                </a:cubicBezTo>
                <a:cubicBezTo>
                  <a:pt x="765175" y="1771086"/>
                  <a:pt x="780415" y="1778071"/>
                  <a:pt x="809625" y="1779976"/>
                </a:cubicBezTo>
                <a:cubicBezTo>
                  <a:pt x="838835" y="1781881"/>
                  <a:pt x="854075" y="1779976"/>
                  <a:pt x="883285" y="1779976"/>
                </a:cubicBezTo>
                <a:cubicBezTo>
                  <a:pt x="912495" y="1779976"/>
                  <a:pt x="927735" y="1778071"/>
                  <a:pt x="956945" y="1779976"/>
                </a:cubicBezTo>
                <a:cubicBezTo>
                  <a:pt x="986155" y="1781881"/>
                  <a:pt x="1001395" y="1785691"/>
                  <a:pt x="1030605" y="1790136"/>
                </a:cubicBezTo>
                <a:cubicBezTo>
                  <a:pt x="1059815" y="1794581"/>
                  <a:pt x="1075055" y="1799026"/>
                  <a:pt x="1104265" y="1800931"/>
                </a:cubicBezTo>
                <a:cubicBezTo>
                  <a:pt x="1133475" y="1802836"/>
                  <a:pt x="1148715" y="1796486"/>
                  <a:pt x="1177925" y="1800931"/>
                </a:cubicBezTo>
                <a:cubicBezTo>
                  <a:pt x="1207135" y="1805376"/>
                  <a:pt x="1222375" y="1817441"/>
                  <a:pt x="1251585" y="1821886"/>
                </a:cubicBezTo>
                <a:cubicBezTo>
                  <a:pt x="1280795" y="1826331"/>
                  <a:pt x="1293495" y="1815536"/>
                  <a:pt x="1325245" y="1821886"/>
                </a:cubicBezTo>
                <a:cubicBezTo>
                  <a:pt x="1356995" y="1828236"/>
                  <a:pt x="1377950" y="1842841"/>
                  <a:pt x="1409700" y="1853636"/>
                </a:cubicBezTo>
                <a:cubicBezTo>
                  <a:pt x="1441450" y="1864431"/>
                  <a:pt x="1453515" y="1868241"/>
                  <a:pt x="1482725" y="1874591"/>
                </a:cubicBezTo>
                <a:cubicBezTo>
                  <a:pt x="1511935" y="1880941"/>
                  <a:pt x="1527175" y="1882846"/>
                  <a:pt x="1556385" y="1884751"/>
                </a:cubicBezTo>
                <a:cubicBezTo>
                  <a:pt x="1585595" y="1886656"/>
                  <a:pt x="1600835" y="1884751"/>
                  <a:pt x="1630045" y="1884751"/>
                </a:cubicBezTo>
                <a:cubicBezTo>
                  <a:pt x="1659255" y="1884751"/>
                  <a:pt x="1674495" y="1880306"/>
                  <a:pt x="1703705" y="1884751"/>
                </a:cubicBezTo>
                <a:cubicBezTo>
                  <a:pt x="1732915" y="1889196"/>
                  <a:pt x="1748155" y="1901261"/>
                  <a:pt x="1777365" y="1905706"/>
                </a:cubicBezTo>
                <a:cubicBezTo>
                  <a:pt x="1806575" y="1910151"/>
                  <a:pt x="1821815" y="1905706"/>
                  <a:pt x="1851025" y="1905706"/>
                </a:cubicBezTo>
                <a:cubicBezTo>
                  <a:pt x="1880235" y="1905706"/>
                  <a:pt x="1892935" y="1903801"/>
                  <a:pt x="1924685" y="1905706"/>
                </a:cubicBezTo>
                <a:cubicBezTo>
                  <a:pt x="1956435" y="1907611"/>
                  <a:pt x="1977390" y="1914596"/>
                  <a:pt x="2009140" y="1916501"/>
                </a:cubicBezTo>
                <a:cubicBezTo>
                  <a:pt x="2040890" y="1918406"/>
                  <a:pt x="2053590" y="1916501"/>
                  <a:pt x="2082800" y="1916501"/>
                </a:cubicBezTo>
                <a:cubicBezTo>
                  <a:pt x="2112010" y="1916501"/>
                  <a:pt x="2127250" y="1916501"/>
                  <a:pt x="2156460" y="1916501"/>
                </a:cubicBezTo>
                <a:cubicBezTo>
                  <a:pt x="2185670" y="1916501"/>
                  <a:pt x="2198370" y="1916501"/>
                  <a:pt x="2230120" y="1916501"/>
                </a:cubicBezTo>
                <a:cubicBezTo>
                  <a:pt x="2261870" y="1916501"/>
                  <a:pt x="2282190" y="1912056"/>
                  <a:pt x="2313940" y="1916501"/>
                </a:cubicBezTo>
                <a:cubicBezTo>
                  <a:pt x="2345690" y="1920946"/>
                  <a:pt x="2358390" y="1931106"/>
                  <a:pt x="2387600" y="1937456"/>
                </a:cubicBezTo>
                <a:cubicBezTo>
                  <a:pt x="2416810" y="1943806"/>
                  <a:pt x="2432050" y="1943806"/>
                  <a:pt x="2461260" y="1948251"/>
                </a:cubicBezTo>
                <a:cubicBezTo>
                  <a:pt x="2490470" y="1952696"/>
                  <a:pt x="2505710" y="1956506"/>
                  <a:pt x="2534920" y="1958411"/>
                </a:cubicBezTo>
                <a:cubicBezTo>
                  <a:pt x="2564130" y="1960316"/>
                  <a:pt x="2579370" y="1958411"/>
                  <a:pt x="2608580" y="1958411"/>
                </a:cubicBezTo>
                <a:cubicBezTo>
                  <a:pt x="2637790" y="1958411"/>
                  <a:pt x="2653030" y="1958411"/>
                  <a:pt x="2682240" y="1958411"/>
                </a:cubicBezTo>
                <a:cubicBezTo>
                  <a:pt x="2711450" y="1958411"/>
                  <a:pt x="2726690" y="1958411"/>
                  <a:pt x="2755900" y="1958411"/>
                </a:cubicBezTo>
                <a:cubicBezTo>
                  <a:pt x="2785110" y="1958411"/>
                  <a:pt x="2800350" y="1958411"/>
                  <a:pt x="2829560" y="1958411"/>
                </a:cubicBezTo>
                <a:cubicBezTo>
                  <a:pt x="2858770" y="1958411"/>
                  <a:pt x="2874010" y="1953966"/>
                  <a:pt x="2903220" y="1958411"/>
                </a:cubicBezTo>
                <a:cubicBezTo>
                  <a:pt x="2932430" y="1962856"/>
                  <a:pt x="2947670" y="1974921"/>
                  <a:pt x="2976880" y="1979366"/>
                </a:cubicBezTo>
                <a:cubicBezTo>
                  <a:pt x="3006090" y="1983811"/>
                  <a:pt x="3021330" y="1979366"/>
                  <a:pt x="3050540" y="1979366"/>
                </a:cubicBezTo>
                <a:cubicBezTo>
                  <a:pt x="3079750" y="1979366"/>
                  <a:pt x="3094990" y="1979366"/>
                  <a:pt x="3124200" y="1979366"/>
                </a:cubicBezTo>
                <a:cubicBezTo>
                  <a:pt x="3153410" y="1979366"/>
                  <a:pt x="3168015" y="1979366"/>
                  <a:pt x="3197225" y="1979366"/>
                </a:cubicBezTo>
                <a:cubicBezTo>
                  <a:pt x="3226435" y="1979366"/>
                  <a:pt x="3241675" y="1979366"/>
                  <a:pt x="3270885" y="1979366"/>
                </a:cubicBezTo>
                <a:cubicBezTo>
                  <a:pt x="3300095" y="1979366"/>
                  <a:pt x="3315335" y="1993971"/>
                  <a:pt x="3344545" y="1979366"/>
                </a:cubicBezTo>
                <a:cubicBezTo>
                  <a:pt x="3373755" y="1964761"/>
                  <a:pt x="3399155" y="1934916"/>
                  <a:pt x="3418205" y="1905706"/>
                </a:cubicBezTo>
                <a:cubicBezTo>
                  <a:pt x="3437255" y="1876496"/>
                  <a:pt x="3426460" y="1861256"/>
                  <a:pt x="3439160" y="1832046"/>
                </a:cubicBezTo>
                <a:cubicBezTo>
                  <a:pt x="3451860" y="1802836"/>
                  <a:pt x="3464560" y="1787596"/>
                  <a:pt x="3481705" y="1758386"/>
                </a:cubicBezTo>
                <a:cubicBezTo>
                  <a:pt x="3498850" y="1729176"/>
                  <a:pt x="3509010" y="1713936"/>
                  <a:pt x="3523615" y="1684726"/>
                </a:cubicBezTo>
                <a:cubicBezTo>
                  <a:pt x="3538220" y="1655516"/>
                  <a:pt x="3542665" y="1640911"/>
                  <a:pt x="3555365" y="1611701"/>
                </a:cubicBezTo>
                <a:cubicBezTo>
                  <a:pt x="3568065" y="1582491"/>
                  <a:pt x="3573780" y="1567251"/>
                  <a:pt x="3586480" y="1538041"/>
                </a:cubicBezTo>
                <a:cubicBezTo>
                  <a:pt x="3599180" y="1508831"/>
                  <a:pt x="3607435" y="1493591"/>
                  <a:pt x="3618230" y="1464381"/>
                </a:cubicBezTo>
                <a:cubicBezTo>
                  <a:pt x="3629025" y="1435171"/>
                  <a:pt x="3626485" y="1419931"/>
                  <a:pt x="3639185" y="1390721"/>
                </a:cubicBezTo>
                <a:cubicBezTo>
                  <a:pt x="3651885" y="1361511"/>
                  <a:pt x="3668395" y="1346271"/>
                  <a:pt x="3681095" y="1317061"/>
                </a:cubicBezTo>
                <a:cubicBezTo>
                  <a:pt x="3693795" y="1287851"/>
                  <a:pt x="3689985" y="1272611"/>
                  <a:pt x="3702685" y="1243401"/>
                </a:cubicBezTo>
                <a:cubicBezTo>
                  <a:pt x="3715385" y="1214191"/>
                  <a:pt x="3731895" y="1198951"/>
                  <a:pt x="3744595" y="1169741"/>
                </a:cubicBezTo>
                <a:cubicBezTo>
                  <a:pt x="3757295" y="1140531"/>
                  <a:pt x="3754755" y="1125291"/>
                  <a:pt x="3765550" y="1096081"/>
                </a:cubicBezTo>
                <a:cubicBezTo>
                  <a:pt x="3776345" y="1066871"/>
                  <a:pt x="3784600" y="1051631"/>
                  <a:pt x="3797300" y="1022421"/>
                </a:cubicBezTo>
                <a:cubicBezTo>
                  <a:pt x="3810000" y="993211"/>
                  <a:pt x="3815715" y="977971"/>
                  <a:pt x="3828415" y="948761"/>
                </a:cubicBezTo>
                <a:cubicBezTo>
                  <a:pt x="3841115" y="919551"/>
                  <a:pt x="3849370" y="904311"/>
                  <a:pt x="3860165" y="875101"/>
                </a:cubicBezTo>
                <a:cubicBezTo>
                  <a:pt x="3870960" y="845891"/>
                  <a:pt x="3870325" y="830651"/>
                  <a:pt x="3881120" y="801441"/>
                </a:cubicBezTo>
                <a:cubicBezTo>
                  <a:pt x="3891915" y="772231"/>
                  <a:pt x="3898265" y="756991"/>
                  <a:pt x="3912870" y="727781"/>
                </a:cubicBezTo>
                <a:cubicBezTo>
                  <a:pt x="3927475" y="698571"/>
                  <a:pt x="3940175" y="683331"/>
                  <a:pt x="3954780" y="654121"/>
                </a:cubicBezTo>
                <a:cubicBezTo>
                  <a:pt x="3969385" y="624911"/>
                  <a:pt x="3975735" y="609671"/>
                  <a:pt x="3986530" y="580461"/>
                </a:cubicBezTo>
                <a:cubicBezTo>
                  <a:pt x="3997325" y="551251"/>
                  <a:pt x="3992880" y="536011"/>
                  <a:pt x="4007485" y="506801"/>
                </a:cubicBezTo>
                <a:cubicBezTo>
                  <a:pt x="4022090" y="477591"/>
                  <a:pt x="4045585" y="462351"/>
                  <a:pt x="4060190" y="433141"/>
                </a:cubicBezTo>
                <a:cubicBezTo>
                  <a:pt x="4074795" y="403931"/>
                  <a:pt x="4070350" y="388691"/>
                  <a:pt x="4081145" y="359481"/>
                </a:cubicBezTo>
                <a:cubicBezTo>
                  <a:pt x="4091940" y="330271"/>
                  <a:pt x="4091940" y="313126"/>
                  <a:pt x="4112895" y="285821"/>
                </a:cubicBezTo>
                <a:cubicBezTo>
                  <a:pt x="4133850" y="258516"/>
                  <a:pt x="4157345" y="250261"/>
                  <a:pt x="4186555" y="222956"/>
                </a:cubicBezTo>
                <a:cubicBezTo>
                  <a:pt x="4215765" y="195651"/>
                  <a:pt x="4230370" y="178506"/>
                  <a:pt x="4259580" y="149296"/>
                </a:cubicBezTo>
                <a:cubicBezTo>
                  <a:pt x="4288790" y="120086"/>
                  <a:pt x="4304030" y="101036"/>
                  <a:pt x="4333240" y="75636"/>
                </a:cubicBezTo>
                <a:cubicBezTo>
                  <a:pt x="4362450" y="50236"/>
                  <a:pt x="4377690" y="37536"/>
                  <a:pt x="4406900" y="22931"/>
                </a:cubicBezTo>
                <a:cubicBezTo>
                  <a:pt x="4436110" y="8326"/>
                  <a:pt x="4451350" y="6421"/>
                  <a:pt x="4480560" y="1976"/>
                </a:cubicBezTo>
                <a:cubicBezTo>
                  <a:pt x="4509770" y="-2469"/>
                  <a:pt x="4525010" y="1976"/>
                  <a:pt x="4554220" y="1976"/>
                </a:cubicBezTo>
                <a:cubicBezTo>
                  <a:pt x="4583430" y="1976"/>
                  <a:pt x="4598670" y="1976"/>
                  <a:pt x="4627880" y="1976"/>
                </a:cubicBezTo>
                <a:cubicBezTo>
                  <a:pt x="4657090" y="1976"/>
                  <a:pt x="4669790" y="1976"/>
                  <a:pt x="4701540" y="1976"/>
                </a:cubicBezTo>
                <a:cubicBezTo>
                  <a:pt x="4733290" y="1976"/>
                  <a:pt x="4754245" y="1976"/>
                  <a:pt x="4785995" y="1976"/>
                </a:cubicBezTo>
                <a:cubicBezTo>
                  <a:pt x="4817745" y="1976"/>
                  <a:pt x="4830445" y="1976"/>
                  <a:pt x="4859655" y="1976"/>
                </a:cubicBezTo>
                <a:cubicBezTo>
                  <a:pt x="4888865" y="1976"/>
                  <a:pt x="4919980" y="1976"/>
                  <a:pt x="4933315" y="1976"/>
                </a:cubicBezTo>
              </a:path>
            </a:pathLst>
          </a:custGeom>
          <a:noFill/>
          <a:ln w="123825">
            <a:solidFill>
              <a:srgbClr val="767171"/>
            </a:solidFill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20820000">
            <a:off x="5821680" y="3731895"/>
            <a:ext cx="42811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动力转了几个弯，</a:t>
            </a:r>
            <a:endParaRPr lang="zh-CN" altLang="en-US" sz="320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               </a:t>
            </a:r>
            <a:r>
              <a:rPr lang="zh-CN" altLang="en-US" sz="320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能部损失吗？</a:t>
            </a:r>
            <a:endParaRPr lang="zh-CN" altLang="en-US" sz="320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bldLvl="0" animBg="1"/>
      <p:bldP spid="3" grpId="0"/>
      <p:bldP spid="5" grpId="0" bldLvl="0" animBg="1"/>
      <p:bldP spid="7" grpId="0" bldLvl="0" animBg="1"/>
      <p:bldP spid="9" grpId="0" bldLvl="0" animBg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847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混合动力汽车的省油</a:t>
            </a:r>
            <a:endParaRPr lang="zh-CN" altLang="en-US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</a:t>
            </a:r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在于发动机能够省油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！！！</a:t>
            </a:r>
            <a:endParaRPr lang="zh-CN" altLang="en-US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造一个省油的发动机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960000">
            <a:off x="3533140" y="1485265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化油器改电喷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79950" y="2468880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两阀变多阀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20880000">
            <a:off x="3900805" y="334581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可变配气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360000">
            <a:off x="4265930" y="435546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缸内直喷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180000">
            <a:off x="3022600" y="5080000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混合喷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99275" y="1835150"/>
            <a:ext cx="294513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登峰造极</a:t>
            </a:r>
            <a:endParaRPr lang="zh-CN" sz="4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52535" y="2934335"/>
            <a:ext cx="294513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江郎才尽</a:t>
            </a:r>
            <a:endParaRPr lang="zh-CN" sz="44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3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3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3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" grpId="0"/>
      <p:bldP spid="3" grpId="0"/>
      <p:bldP spid="5" grpId="0"/>
      <p:bldP spid="7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但是，发动机什么时候最省油？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00905" y="1394460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2000-2500 </a:t>
            </a:r>
            <a:r>
              <a:rPr lang="en-US" altLang="zh-CN" sz="3200">
                <a:solidFill>
                  <a:srgbClr val="C00000"/>
                </a:solidFill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r/min</a:t>
            </a:r>
            <a:endParaRPr lang="en-US" altLang="zh-CN" sz="3200">
              <a:solidFill>
                <a:srgbClr val="C00000"/>
              </a:solidFill>
              <a:latin typeface="华文隶书" panose="02010800040101010101" charset="-122"/>
              <a:ea typeface="华文隶书" panose="0201080004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05375" y="2939415"/>
            <a:ext cx="588010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发动机能一直这样转吗？</a:t>
            </a:r>
            <a:endParaRPr lang="zh-CN" altLang="en-US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41925" y="3975100"/>
            <a:ext cx="560641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动力用剩，也有不足！</a:t>
            </a:r>
            <a:endParaRPr lang="zh-CN" sz="44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9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99540" y="97155"/>
            <a:ext cx="930846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动力用剩时，将能量存储起来</a:t>
            </a:r>
            <a:endParaRPr lang="zh-CN" sz="44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7" name="肘形连接符 6"/>
          <p:cNvCxnSpPr/>
          <p:nvPr/>
        </p:nvCxnSpPr>
        <p:spPr>
          <a:xfrm>
            <a:off x="4107180" y="3213100"/>
            <a:ext cx="2339975" cy="593725"/>
          </a:xfrm>
          <a:prstGeom prst="bentConnector3">
            <a:avLst>
              <a:gd name="adj1" fmla="val 244"/>
            </a:avLst>
          </a:prstGeom>
          <a:ln w="730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510" y="2840990"/>
            <a:ext cx="815975" cy="5695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15" name="图片 14" descr="轮胎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422650" y="2948940"/>
            <a:ext cx="730250" cy="429260"/>
            <a:chOff x="6753" y="818"/>
            <a:chExt cx="1150" cy="676"/>
          </a:xfrm>
        </p:grpSpPr>
        <p:pic>
          <p:nvPicPr>
            <p:cNvPr id="31" name="图片 30" descr="火焰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53" y="818"/>
              <a:ext cx="1017" cy="676"/>
            </a:xfrm>
            <a:prstGeom prst="rect">
              <a:avLst/>
            </a:prstGeom>
          </p:spPr>
        </p:pic>
        <p:pic>
          <p:nvPicPr>
            <p:cNvPr id="46" name="图片 45" descr="火焰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223" y="932"/>
              <a:ext cx="680" cy="547"/>
            </a:xfrm>
            <a:prstGeom prst="rect">
              <a:avLst/>
            </a:prstGeom>
          </p:spPr>
        </p:pic>
      </p:grpSp>
      <p:pic>
        <p:nvPicPr>
          <p:cNvPr id="47" name="图片 46" descr="975e20c6f7d58f3535814d108aa069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5370" y="3021330"/>
            <a:ext cx="753110" cy="392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1662e-06 0 L 0.00549702 0 L 0.0109846 0 L 0.0164722 0 L 0.0219598 0 L 0.0274473 0 L 0.032935 0 L 0.0384227 0 L 0.0439102 0 L 0.0493978 0.00333333 L 0.0493978 0.0135185 L 0.0493978 0.0237037 L 0.0502958 0.0338889 L 0.0511937 0.0440741 L 0.0511937 0.0542593 L 0.0511937 0.0644444 L 0.0521416 0.0746296 L 0.0521416 0.0848148 L 0.0539376 0.095 L 0.0594252 0.095 L 0.0649127 0.095 L 0.0704003 0.095 L 0.075888 0.095 L 0.0813755 0.095 L 0.0868631 0.095 L 0.092351 0.095 L 0.097838 0.0933333 L 0.103326 0.0916667 L 0.108814 0.0899074 L 0.114351 0.0899074 L 0.119838 0.0882407 L 0.125325 0.0882407 L 0.130813 0.0882407 L 0.136301 0.0882407 L 0.141789 0.0882407 L 0.147276 0.0882407 L 0.152764 0.0882407 L 0.158252 0.0899074 L 0.163739 0.0916667 L 0.169228 0.0933333 L 0.174715 0.0933333 L 0.180203 0.0933333 L 0.18569 0.095 L 0.191177 0.0967593 L 0.196665 0.0967593 L 0.202153 0.0967593 L 0.20764 0.0967593 L 0.213128 0.0967593 L 0.218615 0.0984259 L 0.224103 0.100093 L 0.229591 0.100093 L 0.235079 0.101852 L 0.236875 0.112037 L 0.236875 0.122222 L 0.236875 0.132407 L 0.236875 0.142593 L 0.237822 0.152778 L 0.237822 0.162963 L 0.237822 0.173148 L 0.237822 0.183333 L 0.237822 0.193519 L 0.237822 0.203704 L 0.237822 0.213889 L 0.237822 0.224074 L 0.237822 0.234259 L 0.237822 0.244444 L 0.237822 0.25463 L 0.237822 0.264815 L 0.237822 0.275 L 0.235079 0.285185 L 0.230488 0.29537 L 0.225001 0.298796 L 0.219513 0.300463 L 0.214026 0.300463 L 0.208538 0.300463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1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6667 0.00851852 " pathEditMode="relative" ptsTypes="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381056 0.00453706 L 0.00884594 0.00287046 L 0.0138811 0.00453706 L 0.0163991 -0.00564826 L 0.0163991 -0.0158334 L 0.0163991 -0.0260187 L 0.0163991 -0.0362038 L 0.0163991 -0.046389 L 0.0163991 -0.0565742 L 0.0163991 -0.0667594 L 0.0163991 -0.0769446 L 0.0163991 -0.0871293 L 0.0163991 -0.0973151 L 0.0163991 -0.107499 L 0.0163991 -0.117684 L 0.0163991 -0.127869 L 0.0163991 -0.138055 L 0.0163991 -0.14824 L 0.0172681 -0.158425 L 0.0189161 -0.16861 L 0.0206096 -0.178795 L 0.0231276 -0.188981 L 0.0281626 -0.197407 L 0.0331977 -0.200832 L 0.0382327 -0.200832 L 0.0432677 -0.200832 L 0.0483027 -0.200832 L 0.0533387 -0.204258 L 0.0583737 -0.205926 L 0.0634088 -0.205926 L 0.0684438 -0.205926 L 0.0734788 -0.205926 L 0.0785148 -0.205926 L 0.0835498 -0.205926 L 0.088585 -0.205926 L 0.0936206 -0.205926 L 0.0986584 -0.205926 L 0.103694 -0.205926 L 0.108729 -0.204258 L 0.113764 -0.202592 L 0.118799 -0.200832 L 0.123834 -0.199166 L 0.12887 -0.199166 L 0.133905 -0.197407 L 0.13894 -0.19574 L 0.143975 -0.19574 L 0.14901 -0.19574 L 0.154045 -0.19574 L 0.159081 -0.19574 L 0.164116 -0.19574 L 0.169151 -0.19574 L 0.174186 -0.19574 L 0.179221 -0.19574 L 0.184257 -0.19574 L 0.189292 -0.19574 L 0.194327 -0.19574 L 0.199362 -0.19574 L 0.204397 -0.19574 L 0.209432 -0.19574 L 0.214468 -0.19574 L 0.219503 -0.19574 L 0.224538 -0.19574 L 0.229573 -0.19574 L 0.234608 -0.19574 L 0.239643 -0.19574 L 0.244679 -0.19574 L 0.249714 -0.19574 L 0.254749 -0.19574 L 0.259784 -0.19574 L 0.264819 -0.19574 L 0.269854 -0.19574 " pathEditMode="relative" rAng="0" ptsTypes="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-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4394}"/>
</p:tagLst>
</file>

<file path=ppt/tags/tag10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1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2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3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4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5.xml><?xml version="1.0" encoding="utf-8"?>
<p:tagLst xmlns:p="http://schemas.openxmlformats.org/presentationml/2006/main">
  <p:tag name="KSO_WM_UNIT_PLACING_PICTURE_USER_VIEWPORT" val="{&quot;height&quot;:10800,&quot;width&quot;:14394}"/>
</p:tagLst>
</file>

<file path=ppt/tags/tag16.xml><?xml version="1.0" encoding="utf-8"?>
<p:tagLst xmlns:p="http://schemas.openxmlformats.org/presentationml/2006/main">
  <p:tag name="commondata" val="eyJoZGlkIjoiYWM2OTNlYzhiN2NiYjc1Y2ZjOGEzZTZhYjMyYTMzZDAifQ=="/>
</p:tagLst>
</file>

<file path=ppt/tags/tag2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3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4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5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6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7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8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9.xml><?xml version="1.0" encoding="utf-8"?>
<p:tagLst xmlns:p="http://schemas.openxmlformats.org/presentationml/2006/main">
  <p:tag name="KSO_WM_UNIT_PLACING_PICTURE_USER_VIEWPORT" val="{&quot;height&quot;:6508,&quot;width&quot;:8504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809</Words>
  <Application>WPS 演示</Application>
  <PresentationFormat>宽屏</PresentationFormat>
  <Paragraphs>219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Arial</vt:lpstr>
      <vt:lpstr>宋体</vt:lpstr>
      <vt:lpstr>Wingdings</vt:lpstr>
      <vt:lpstr>华文隶书</vt:lpstr>
      <vt:lpstr>方正舒体</vt:lpstr>
      <vt:lpstr>华文行楷</vt:lpstr>
      <vt:lpstr>黑体</vt:lpstr>
      <vt:lpstr>Times New Roman</vt:lpstr>
      <vt:lpstr>微软雅黑</vt:lpstr>
      <vt:lpstr>Arial Unicode MS</vt:lpstr>
      <vt:lpstr>Calibri</vt:lpstr>
      <vt:lpstr>Yu Gothic UI Semibold</vt:lpstr>
      <vt:lpstr>Malgun Gothic</vt:lpstr>
      <vt:lpstr>华文琥珀</vt:lpstr>
      <vt:lpstr>楷体</vt:lpstr>
      <vt:lpstr>仿宋</vt:lpstr>
      <vt:lpstr>华文彩云</vt:lpstr>
      <vt:lpstr>华文新魏</vt:lpstr>
      <vt:lpstr>华文楷体</vt:lpstr>
      <vt:lpstr>华文细黑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李志鹏</cp:lastModifiedBy>
  <cp:revision>16</cp:revision>
  <dcterms:created xsi:type="dcterms:W3CDTF">2023-08-09T12:44:00Z</dcterms:created>
  <dcterms:modified xsi:type="dcterms:W3CDTF">2024-03-28T10:32:18Z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2052-12.1.0.16388</vt:lpwstr>
  </property>
</Properties>
</file>