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75" r:id="rId5"/>
    <p:sldId id="258" r:id="rId6"/>
    <p:sldId id="262" r:id="rId7"/>
    <p:sldId id="319" r:id="rId8"/>
    <p:sldId id="263" r:id="rId9"/>
    <p:sldId id="326" r:id="rId10"/>
    <p:sldId id="271" r:id="rId11"/>
    <p:sldId id="259" r:id="rId12"/>
    <p:sldId id="325" r:id="rId13"/>
    <p:sldId id="327" r:id="rId14"/>
    <p:sldId id="329" r:id="rId15"/>
    <p:sldId id="328" r:id="rId16"/>
    <p:sldId id="330" r:id="rId17"/>
    <p:sldId id="331" r:id="rId18"/>
    <p:sldId id="333" r:id="rId19"/>
    <p:sldId id="332" r:id="rId20"/>
    <p:sldId id="268" r:id="rId21"/>
    <p:sldId id="339" r:id="rId22"/>
    <p:sldId id="276" r:id="rId23"/>
  </p:sldIdLst>
  <p:sldSz cx="12192000" cy="6858000" type="screen4x3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4" userDrawn="1">
          <p15:clr>
            <a:srgbClr val="A4A3A4"/>
          </p15:clr>
        </p15:guide>
        <p15:guide id="2" pos="37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33F5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26" y="504"/>
      </p:cViewPr>
      <p:guideLst>
        <p:guide orient="horz" pos="2284"/>
        <p:guide pos="37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gs" Target="tags/tag18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3388-242D-4241-BD47-FD158BBB91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备注占位符 2"/>
          <p:cNvSpPr/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/>
          <p:nvPr>
            <p:ph type="sldNum" sz="quarter" idx="10"/>
          </p:nvPr>
        </p:nvSpPr>
        <p:spPr/>
        <p:txBody>
          <a:bodyPr/>
          <a:lstStyle/>
          <a:p>
            <a:fld id="{B03B68E5-EFBF-482F-9AC2-4332C0FB9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/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平行四边形 7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 userDrawn="1"/>
        </p:nvSpPr>
        <p:spPr>
          <a:xfrm rot="11945907">
            <a:off x="1083011" y="-1064600"/>
            <a:ext cx="4950776" cy="10172220"/>
          </a:xfrm>
          <a:prstGeom prst="triangle">
            <a:avLst>
              <a:gd name="adj" fmla="val 100000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等腰三角形 10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平行四边形 11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067050" y="0"/>
            <a:ext cx="9124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等腰三角形 7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矩形 10"/>
            <p:cNvSpPr/>
            <p:nvPr/>
          </p:nvSpPr>
          <p:spPr>
            <a:xfrm>
              <a:off x="3067050" y="0"/>
              <a:ext cx="91249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流程图: 手动输入 11"/>
            <p:cNvSpPr/>
            <p:nvPr/>
          </p:nvSpPr>
          <p:spPr>
            <a:xfrm>
              <a:off x="0" y="0"/>
              <a:ext cx="3067050" cy="6858000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等腰三角形 9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平行四边形 10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11945907">
            <a:off x="1083011" y="-1064600"/>
            <a:ext cx="4950776" cy="10172220"/>
          </a:xfrm>
          <a:prstGeom prst="triangle">
            <a:avLst>
              <a:gd name="adj" fmla="val 100000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手动输入 12"/>
          <p:cNvSpPr/>
          <p:nvPr userDrawn="1"/>
        </p:nvSpPr>
        <p:spPr>
          <a:xfrm rot="5400000" flipH="1">
            <a:off x="-361950" y="1047750"/>
            <a:ext cx="6858000" cy="4762500"/>
          </a:xfrm>
          <a:prstGeom prst="flowChartManualInput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手动输入 13"/>
          <p:cNvSpPr/>
          <p:nvPr userDrawn="1"/>
        </p:nvSpPr>
        <p:spPr>
          <a:xfrm rot="5400000" flipH="1">
            <a:off x="-1047750" y="1047750"/>
            <a:ext cx="6858000" cy="4762500"/>
          </a:xfrm>
          <a:prstGeom prst="flowChartManualInpu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手动输入 14"/>
          <p:cNvSpPr/>
          <p:nvPr userDrawn="1"/>
        </p:nvSpPr>
        <p:spPr>
          <a:xfrm rot="5400000" flipH="1">
            <a:off x="-1333500" y="1047750"/>
            <a:ext cx="6858000" cy="4762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等腰三角形 5"/>
          <p:cNvSpPr/>
          <p:nvPr userDrawn="1"/>
        </p:nvSpPr>
        <p:spPr>
          <a:xfrm>
            <a:off x="0" y="0"/>
            <a:ext cx="12192000" cy="6858000"/>
          </a:xfrm>
          <a:prstGeom prst="triangle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平行四边形 6"/>
          <p:cNvSpPr/>
          <p:nvPr userDrawn="1"/>
        </p:nvSpPr>
        <p:spPr>
          <a:xfrm rot="20778963">
            <a:off x="-646976" y="1540496"/>
            <a:ext cx="13477001" cy="3777009"/>
          </a:xfrm>
          <a:prstGeom prst="parallelogram">
            <a:avLst/>
          </a:prstGeom>
          <a:solidFill>
            <a:schemeClr val="tx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 userDrawn="1"/>
        </p:nvSpPr>
        <p:spPr>
          <a:xfrm rot="11945907">
            <a:off x="1083011" y="-1064600"/>
            <a:ext cx="4950776" cy="10172220"/>
          </a:xfrm>
          <a:prstGeom prst="triangle">
            <a:avLst>
              <a:gd name="adj" fmla="val 100000"/>
            </a:avLst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平行四边形 8"/>
          <p:cNvSpPr/>
          <p:nvPr userDrawn="1"/>
        </p:nvSpPr>
        <p:spPr>
          <a:xfrm>
            <a:off x="0" y="-1"/>
            <a:ext cx="12192000" cy="6858000"/>
          </a:xfrm>
          <a:prstGeom prst="parallelogram">
            <a:avLst>
              <a:gd name="adj" fmla="val 53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  <a:endParaRPr kumimoji="1"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/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/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/>
          <p:nvPr>
            <p:ph type="dt" sz="half" idx="10"/>
          </p:nvPr>
        </p:nvSpPr>
        <p:spPr/>
        <p:txBody>
          <a:bodyPr/>
          <a:lstStyle/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/>
          <p:nvPr>
            <p:ph type="sldNum" sz="quarter" idx="12"/>
          </p:nvPr>
        </p:nvSpPr>
        <p:spPr/>
        <p:txBody>
          <a:bodyPr/>
          <a:lstStyle/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/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/>
        <p:txBody>
          <a:bodyPr/>
          <a:lstStyle/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/>
        <p:txBody>
          <a:bodyPr/>
          <a:lstStyle/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047D9-FEE4-4881-B706-9575ADABF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09EC-0F5A-4ED1-9D27-B6EB06E679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tags" Target="../tags/tag4.xml"/><Relationship Id="rId2" Type="http://schemas.openxmlformats.org/officeDocument/2006/relationships/image" Target="../media/image7.jpeg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1" Type="http://schemas.openxmlformats.org/officeDocument/2006/relationships/notesSlide" Target="../notesSlides/notesSlide15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7.jpeg"/><Relationship Id="rId10" Type="http://schemas.openxmlformats.org/officeDocument/2006/relationships/image" Target="../media/image36.jpeg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9.png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7680" y="3244850"/>
            <a:ext cx="5975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</a:rPr>
              <a:t>动漫</a:t>
            </a:r>
            <a:r>
              <a:rPr lang="zh-CN" altLang="en-US" sz="6000" b="1" dirty="0">
                <a:solidFill>
                  <a:schemeClr val="bg1"/>
                </a:solidFill>
              </a:rPr>
              <a:t>设计</a:t>
            </a:r>
            <a:endParaRPr lang="zh-CN" altLang="en-US" sz="6000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9555" y="5184140"/>
            <a:ext cx="4853305" cy="80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说课人：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张明君</a:t>
            </a:r>
            <a:endParaRPr lang="en-US" altLang="zh-CN" sz="3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2020" y="1824142"/>
            <a:ext cx="7498080" cy="1188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a typeface="微软雅黑" panose="020B0503020204020204" pitchFamily="34" charset="-122"/>
              </a:rPr>
              <a:t>平面</a:t>
            </a:r>
            <a:r>
              <a:rPr kumimoji="1" lang="en-US" altLang="zh-CN" sz="7200" b="1" dirty="0">
                <a:solidFill>
                  <a:schemeClr val="bg1"/>
                </a:solidFill>
                <a:ea typeface="微软雅黑" panose="020B0503020204020204" pitchFamily="34" charset="-122"/>
              </a:rPr>
              <a:t>造型控制方法</a:t>
            </a:r>
            <a:endParaRPr kumimoji="1" lang="en-US" altLang="zh-CN" sz="72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6415" y="0"/>
            <a:ext cx="9125585" cy="6952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1</a:t>
            </a:r>
            <a:endParaRPr lang="en-US" altLang="zh-CN" sz="7200" b="1" dirty="0"/>
          </a:p>
        </p:txBody>
      </p:sp>
      <p:sp>
        <p:nvSpPr>
          <p:cNvPr id="17" name="矩形 16"/>
          <p:cNvSpPr/>
          <p:nvPr/>
        </p:nvSpPr>
        <p:spPr>
          <a:xfrm>
            <a:off x="4297045" y="3545840"/>
            <a:ext cx="2143125" cy="1023620"/>
          </a:xfrm>
          <a:prstGeom prst="rect">
            <a:avLst/>
          </a:prstGeom>
          <a:noFill/>
        </p:spPr>
        <p:txBody>
          <a:bodyPr wrap="square" lIns="91424" tIns="45712" rIns="91424" bIns="45712">
            <a:noAutofit/>
          </a:bodyPr>
          <a:lstStyle/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原画师技能分配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020435" y="563880"/>
            <a:ext cx="3113405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剪影观察</a:t>
            </a:r>
            <a:r>
              <a:rPr lang="zh-CN" altLang="en-US" sz="3600" b="1" dirty="0"/>
              <a:t>法</a:t>
            </a:r>
            <a:endParaRPr lang="zh-CN" altLang="en-US" sz="3600" b="1" dirty="0"/>
          </a:p>
        </p:txBody>
      </p:sp>
      <p:pic>
        <p:nvPicPr>
          <p:cNvPr id="4" name="图片 3" descr="图层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20435" y="3409315"/>
            <a:ext cx="2735580" cy="3098165"/>
          </a:xfrm>
          <a:prstGeom prst="rect">
            <a:avLst/>
          </a:prstGeom>
        </p:spPr>
      </p:pic>
      <p:pic>
        <p:nvPicPr>
          <p:cNvPr id="7" name="图片 6" descr="图层 12 拷贝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580" y="3409315"/>
            <a:ext cx="2718435" cy="307848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297045" y="1920240"/>
            <a:ext cx="6430645" cy="1045845"/>
          </a:xfrm>
          <a:prstGeom prst="rect">
            <a:avLst/>
          </a:prstGeom>
          <a:noFill/>
        </p:spPr>
        <p:txBody>
          <a:bodyPr wrap="square" lIns="91424" tIns="45712" rIns="91424" bIns="45712" rtlCol="0">
            <a:noAutofit/>
          </a:bodyPr>
          <a:p>
            <a:pPr defTabSz="685165">
              <a:lnSpc>
                <a:spcPct val="11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通过观察绘画对象的边缘轮廓，对画面进行分析整理，做到从整体观察，不被细节影响。</a:t>
            </a:r>
            <a:endParaRPr kumimoji="1"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6415" y="0"/>
            <a:ext cx="9125585" cy="6952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1</a:t>
            </a:r>
            <a:endParaRPr lang="en-US" altLang="zh-CN" sz="7200" b="1" dirty="0"/>
          </a:p>
        </p:txBody>
      </p:sp>
      <p:sp>
        <p:nvSpPr>
          <p:cNvPr id="17" name="矩形 16"/>
          <p:cNvSpPr/>
          <p:nvPr/>
        </p:nvSpPr>
        <p:spPr>
          <a:xfrm>
            <a:off x="4297045" y="3545840"/>
            <a:ext cx="2143125" cy="1023620"/>
          </a:xfrm>
          <a:prstGeom prst="rect">
            <a:avLst/>
          </a:prstGeom>
          <a:noFill/>
        </p:spPr>
        <p:txBody>
          <a:bodyPr wrap="square" lIns="91424" tIns="45712" rIns="91424" bIns="45712">
            <a:noAutofit/>
          </a:bodyPr>
          <a:lstStyle/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原画师技能分配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0280" y="264160"/>
            <a:ext cx="2997200" cy="6593840"/>
          </a:xfrm>
          <a:prstGeom prst="rect">
            <a:avLst/>
          </a:prstGeom>
        </p:spPr>
      </p:pic>
      <p:pic>
        <p:nvPicPr>
          <p:cNvPr id="12" name="图片 11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280" y="263525"/>
            <a:ext cx="2996565" cy="659320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915" y="263525"/>
            <a:ext cx="2996565" cy="6594475"/>
          </a:xfrm>
          <a:prstGeom prst="rect">
            <a:avLst/>
          </a:prstGeom>
        </p:spPr>
      </p:pic>
      <p:pic>
        <p:nvPicPr>
          <p:cNvPr id="14" name="图片 13" descr="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0915" y="263525"/>
            <a:ext cx="2997835" cy="659638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12" name="图片 11" descr="406dbd8bc550c5addf36fecf0338e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395" y="0"/>
            <a:ext cx="469519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2</a:t>
            </a:r>
            <a:endParaRPr lang="en-US" altLang="zh-CN" sz="7200" b="1" dirty="0"/>
          </a:p>
        </p:txBody>
      </p:sp>
      <p:sp>
        <p:nvSpPr>
          <p:cNvPr id="24" name="矩形 23"/>
          <p:cNvSpPr/>
          <p:nvPr/>
        </p:nvSpPr>
        <p:spPr>
          <a:xfrm>
            <a:off x="5636895" y="564515"/>
            <a:ext cx="3985895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几何形状</a:t>
            </a:r>
            <a:r>
              <a:rPr lang="zh-CN" altLang="en-US" sz="3600" b="1" dirty="0"/>
              <a:t>分析法</a:t>
            </a:r>
            <a:endParaRPr lang="zh-CN" altLang="en-US" sz="3600" b="1" dirty="0"/>
          </a:p>
        </p:txBody>
      </p:sp>
      <p:pic>
        <p:nvPicPr>
          <p:cNvPr id="4" name="图片 3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140" y="1882775"/>
            <a:ext cx="7265035" cy="408686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12" name="图片 11" descr="406dbd8bc550c5addf36fecf0338e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395" y="0"/>
            <a:ext cx="469519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2</a:t>
            </a:r>
            <a:endParaRPr lang="en-US" altLang="zh-CN" sz="7200" b="1" dirty="0"/>
          </a:p>
        </p:txBody>
      </p:sp>
      <p:sp>
        <p:nvSpPr>
          <p:cNvPr id="24" name="矩形 23"/>
          <p:cNvSpPr/>
          <p:nvPr/>
        </p:nvSpPr>
        <p:spPr>
          <a:xfrm>
            <a:off x="5636895" y="564515"/>
            <a:ext cx="3985895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几何形状</a:t>
            </a:r>
            <a:r>
              <a:rPr lang="zh-CN" altLang="en-US" sz="3600" b="1" dirty="0"/>
              <a:t>分析法</a:t>
            </a:r>
            <a:endParaRPr lang="zh-CN" altLang="en-US" sz="3600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297045" y="1882775"/>
            <a:ext cx="6430645" cy="1045845"/>
          </a:xfrm>
          <a:prstGeom prst="rect">
            <a:avLst/>
          </a:prstGeom>
          <a:noFill/>
        </p:spPr>
        <p:txBody>
          <a:bodyPr wrap="square" lIns="91424" tIns="45712" rIns="91424" bIns="45712" rtlCol="0">
            <a:noAutofit/>
          </a:bodyPr>
          <a:p>
            <a:pPr defTabSz="685165">
              <a:lnSpc>
                <a:spcPct val="13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运用基本几何形的概念，对复杂的造型进行概括整合，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165">
              <a:lnSpc>
                <a:spcPct val="130000"/>
              </a:lnSpc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分析整体轮廓</a:t>
            </a:r>
            <a:endParaRPr kumimoji="1"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93795" y="3325495"/>
            <a:ext cx="1223645" cy="122364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486400" y="3228340"/>
            <a:ext cx="1417955" cy="141795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>
            <a:off x="7414895" y="3215005"/>
            <a:ext cx="1661795" cy="143129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正五边形 17"/>
          <p:cNvSpPr/>
          <p:nvPr/>
        </p:nvSpPr>
        <p:spPr>
          <a:xfrm>
            <a:off x="9693910" y="3100705"/>
            <a:ext cx="1522095" cy="1448435"/>
          </a:xfrm>
          <a:prstGeom prst="pentagon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平行四边形 18"/>
          <p:cNvSpPr/>
          <p:nvPr/>
        </p:nvSpPr>
        <p:spPr>
          <a:xfrm>
            <a:off x="3982085" y="5130800"/>
            <a:ext cx="2000250" cy="1270635"/>
          </a:xfrm>
          <a:prstGeom prst="parallelogram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梯形 19"/>
          <p:cNvSpPr/>
          <p:nvPr/>
        </p:nvSpPr>
        <p:spPr>
          <a:xfrm>
            <a:off x="6473825" y="5130800"/>
            <a:ext cx="1902460" cy="1216660"/>
          </a:xfrm>
          <a:prstGeom prst="trapezoid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流程图: 手动输入 20"/>
          <p:cNvSpPr/>
          <p:nvPr/>
        </p:nvSpPr>
        <p:spPr>
          <a:xfrm>
            <a:off x="9076690" y="5130165"/>
            <a:ext cx="1690370" cy="1193165"/>
          </a:xfrm>
          <a:prstGeom prst="flowChartManualInp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8" grpId="0" animBg="1"/>
      <p:bldP spid="13" grpId="1" animBg="1"/>
      <p:bldP spid="14" grpId="1" animBg="1"/>
      <p:bldP spid="16" grpId="1" animBg="1"/>
      <p:bldP spid="18" grpId="1" animBg="1"/>
      <p:bldP spid="19" grpId="0" animBg="1"/>
      <p:bldP spid="20" grpId="0" animBg="1"/>
      <p:bldP spid="21" grpId="0" animBg="1"/>
      <p:bldP spid="19" grpId="1" animBg="1"/>
      <p:bldP spid="20" grpId="1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12" name="图片 11" descr="406dbd8bc550c5addf36fecf0338e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395" y="0"/>
            <a:ext cx="469519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2</a:t>
            </a:r>
            <a:endParaRPr lang="en-US" altLang="zh-CN" sz="7200" b="1" dirty="0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815" y="94615"/>
            <a:ext cx="587629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815" y="94615"/>
            <a:ext cx="587629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12" name="图片 11" descr="406dbd8bc550c5addf36fecf0338eb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1395" y="0"/>
            <a:ext cx="469519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2</a:t>
            </a:r>
            <a:endParaRPr lang="en-US" altLang="zh-CN" sz="7200" b="1" dirty="0"/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335" y="155575"/>
            <a:ext cx="3787140" cy="6544310"/>
          </a:xfrm>
          <a:prstGeom prst="rect">
            <a:avLst/>
          </a:prstGeom>
        </p:spPr>
      </p:pic>
      <p:pic>
        <p:nvPicPr>
          <p:cNvPr id="18" name="图片 1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335" y="-153670"/>
            <a:ext cx="4112895" cy="7107555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970" y="-153035"/>
            <a:ext cx="4112260" cy="7106920"/>
          </a:xfrm>
          <a:prstGeom prst="rect">
            <a:avLst/>
          </a:prstGeom>
        </p:spPr>
      </p:pic>
      <p:pic>
        <p:nvPicPr>
          <p:cNvPr id="20" name="图片 19" descr="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7970" y="-153670"/>
            <a:ext cx="4112260" cy="7106285"/>
          </a:xfrm>
          <a:prstGeom prst="rect">
            <a:avLst/>
          </a:prstGeom>
        </p:spPr>
      </p:pic>
      <p:pic>
        <p:nvPicPr>
          <p:cNvPr id="21" name="图片 20" descr="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970" y="-154940"/>
            <a:ext cx="4112895" cy="7107555"/>
          </a:xfrm>
          <a:prstGeom prst="rect">
            <a:avLst/>
          </a:prstGeom>
        </p:spPr>
      </p:pic>
      <p:pic>
        <p:nvPicPr>
          <p:cNvPr id="22" name="图片 21" descr="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47335" y="-153035"/>
            <a:ext cx="4112895" cy="710755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4" name="图片 3" descr="9ecfeacb0bbe29b5763be16f0e0ce7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780" y="0"/>
            <a:ext cx="3889375" cy="69526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3</a:t>
            </a:r>
            <a:endParaRPr lang="en-US" altLang="zh-CN" sz="7200" b="1" dirty="0"/>
          </a:p>
        </p:txBody>
      </p:sp>
      <p:sp>
        <p:nvSpPr>
          <p:cNvPr id="24" name="矩形 23"/>
          <p:cNvSpPr/>
          <p:nvPr/>
        </p:nvSpPr>
        <p:spPr>
          <a:xfrm>
            <a:off x="5636895" y="564515"/>
            <a:ext cx="3985895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偶然线观察</a:t>
            </a:r>
            <a:r>
              <a:rPr lang="zh-CN" altLang="en-US" sz="3600" b="1" dirty="0"/>
              <a:t>法</a:t>
            </a:r>
            <a:endParaRPr lang="zh-CN" altLang="en-US" sz="3600" b="1" dirty="0"/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975" y="1636395"/>
            <a:ext cx="7784465" cy="437896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pic>
        <p:nvPicPr>
          <p:cNvPr id="4" name="图片 3" descr="9ecfeacb0bbe29b5763be16f0e0ce7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780" y="0"/>
            <a:ext cx="3889375" cy="695261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95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3174" y="564615"/>
            <a:ext cx="1279618" cy="1481182"/>
            <a:chOff x="2543174" y="564615"/>
            <a:chExt cx="1279618" cy="1481182"/>
          </a:xfrm>
        </p:grpSpPr>
        <p:sp>
          <p:nvSpPr>
            <p:cNvPr id="3" name="矩形 2"/>
            <p:cNvSpPr/>
            <p:nvPr/>
          </p:nvSpPr>
          <p:spPr>
            <a:xfrm rot="2705224">
              <a:off x="2543174" y="781051"/>
              <a:ext cx="1047750" cy="1047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3067050" y="564615"/>
              <a:ext cx="740311" cy="740311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H="1">
              <a:off x="3066492" y="1290638"/>
              <a:ext cx="756300" cy="755159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9"/>
          <p:cNvSpPr txBox="1"/>
          <p:nvPr/>
        </p:nvSpPr>
        <p:spPr>
          <a:xfrm>
            <a:off x="2706455" y="683756"/>
            <a:ext cx="684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/>
              <a:t>3</a:t>
            </a:r>
            <a:endParaRPr lang="en-US" altLang="zh-CN" sz="7200" b="1" dirty="0"/>
          </a:p>
        </p:txBody>
      </p:sp>
      <p:sp>
        <p:nvSpPr>
          <p:cNvPr id="24" name="矩形 23"/>
          <p:cNvSpPr/>
          <p:nvPr/>
        </p:nvSpPr>
        <p:spPr>
          <a:xfrm>
            <a:off x="5636895" y="488950"/>
            <a:ext cx="3985895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偶然线观察</a:t>
            </a:r>
            <a:r>
              <a:rPr lang="zh-CN" altLang="en-US" sz="3600" b="1" dirty="0"/>
              <a:t>法</a:t>
            </a:r>
            <a:endParaRPr lang="zh-CN" altLang="en-US" sz="3600" b="1" dirty="0"/>
          </a:p>
        </p:txBody>
      </p:sp>
      <p:pic>
        <p:nvPicPr>
          <p:cNvPr id="7" name="图片 6" descr="9cb893f388889e9504b3a11cbb2d075c6d888ee1d3743-xzKnBo_fw1200"/>
          <p:cNvPicPr>
            <a:picLocks noChangeAspect="1"/>
          </p:cNvPicPr>
          <p:nvPr/>
        </p:nvPicPr>
        <p:blipFill>
          <a:blip r:embed="rId4"/>
          <a:srcRect t="1135"/>
          <a:stretch>
            <a:fillRect/>
          </a:stretch>
        </p:blipFill>
        <p:spPr>
          <a:xfrm>
            <a:off x="5003800" y="1686560"/>
            <a:ext cx="5252720" cy="4924425"/>
          </a:xfrm>
          <a:prstGeom prst="rect">
            <a:avLst/>
          </a:prstGeom>
        </p:spPr>
      </p:pic>
      <p:pic>
        <p:nvPicPr>
          <p:cNvPr id="8" name="图片 7" descr="da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225" y="1577340"/>
            <a:ext cx="5055870" cy="4868545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155" y="1577340"/>
            <a:ext cx="4980940" cy="4796790"/>
          </a:xfrm>
          <a:prstGeom prst="rect">
            <a:avLst/>
          </a:prstGeom>
        </p:spPr>
      </p:pic>
      <p:pic>
        <p:nvPicPr>
          <p:cNvPr id="22" name="图片 21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540" y="1609725"/>
            <a:ext cx="4929505" cy="4746625"/>
          </a:xfrm>
          <a:prstGeom prst="rect">
            <a:avLst/>
          </a:prstGeom>
        </p:spPr>
      </p:pic>
      <p:pic>
        <p:nvPicPr>
          <p:cNvPr id="23" name="图片 22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1925" y="1600835"/>
            <a:ext cx="4887595" cy="4706620"/>
          </a:xfrm>
          <a:prstGeom prst="rect">
            <a:avLst/>
          </a:prstGeom>
        </p:spPr>
      </p:pic>
      <p:pic>
        <p:nvPicPr>
          <p:cNvPr id="25" name="图片 24" descr="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610" y="1600835"/>
            <a:ext cx="4877435" cy="4697095"/>
          </a:xfrm>
          <a:prstGeom prst="rect">
            <a:avLst/>
          </a:prstGeom>
        </p:spPr>
      </p:pic>
      <p:pic>
        <p:nvPicPr>
          <p:cNvPr id="26" name="图片 25" descr="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1925" y="1577340"/>
            <a:ext cx="4900930" cy="4719320"/>
          </a:xfrm>
          <a:prstGeom prst="rect">
            <a:avLst/>
          </a:prstGeom>
        </p:spPr>
      </p:pic>
      <p:pic>
        <p:nvPicPr>
          <p:cNvPr id="27" name="图片 26" descr="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0495" y="1577340"/>
            <a:ext cx="4927600" cy="474535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10800000">
            <a:off x="-3431709" y="-5417"/>
            <a:ext cx="6863417" cy="6863417"/>
          </a:xfrm>
          <a:prstGeom prst="pie">
            <a:avLst>
              <a:gd name="adj1" fmla="val 5347296"/>
              <a:gd name="adj2" fmla="val 16200000"/>
            </a:avLst>
          </a:prstGeom>
        </p:spPr>
      </p:pic>
      <p:sp>
        <p:nvSpPr>
          <p:cNvPr id="5" name="椭圆 4"/>
          <p:cNvSpPr/>
          <p:nvPr/>
        </p:nvSpPr>
        <p:spPr>
          <a:xfrm>
            <a:off x="2452370" y="928370"/>
            <a:ext cx="1268095" cy="126809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913380" y="2884805"/>
            <a:ext cx="1268095" cy="1268095"/>
            <a:chOff x="3009900" y="2307808"/>
            <a:chExt cx="781050" cy="781050"/>
          </a:xfrm>
        </p:grpSpPr>
        <p:sp>
          <p:nvSpPr>
            <p:cNvPr id="6" name="椭圆 5"/>
            <p:cNvSpPr/>
            <p:nvPr/>
          </p:nvSpPr>
          <p:spPr>
            <a:xfrm>
              <a:off x="3009900" y="2307808"/>
              <a:ext cx="781050" cy="7810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 19"/>
            <p:cNvGrpSpPr/>
            <p:nvPr/>
          </p:nvGrpSpPr>
          <p:grpSpPr>
            <a:xfrm>
              <a:off x="3205606" y="2464970"/>
              <a:ext cx="394843" cy="527654"/>
              <a:chOff x="3910013" y="1676400"/>
              <a:chExt cx="349250" cy="466725"/>
            </a:xfrm>
          </p:grpSpPr>
          <p:sp>
            <p:nvSpPr>
              <p:cNvPr id="13" name="Freeform 139"/>
              <p:cNvSpPr/>
              <p:nvPr/>
            </p:nvSpPr>
            <p:spPr bwMode="auto">
              <a:xfrm>
                <a:off x="3910013" y="1676400"/>
                <a:ext cx="349250" cy="466725"/>
              </a:xfrm>
              <a:custGeom>
                <a:avLst/>
                <a:gdLst/>
                <a:ahLst/>
                <a:cxnLst>
                  <a:cxn ang="0">
                    <a:pos x="110" y="294"/>
                  </a:cxn>
                  <a:cxn ang="0">
                    <a:pos x="96" y="288"/>
                  </a:cxn>
                  <a:cxn ang="0">
                    <a:pos x="76" y="266"/>
                  </a:cxn>
                  <a:cxn ang="0">
                    <a:pos x="44" y="226"/>
                  </a:cxn>
                  <a:cxn ang="0">
                    <a:pos x="14" y="172"/>
                  </a:cxn>
                  <a:cxn ang="0">
                    <a:pos x="4" y="142"/>
                  </a:cxn>
                  <a:cxn ang="0">
                    <a:pos x="0" y="114"/>
                  </a:cxn>
                  <a:cxn ang="0">
                    <a:pos x="0" y="100"/>
                  </a:cxn>
                  <a:cxn ang="0">
                    <a:pos x="6" y="74"/>
                  </a:cxn>
                  <a:cxn ang="0">
                    <a:pos x="14" y="52"/>
                  </a:cxn>
                  <a:cxn ang="0">
                    <a:pos x="28" y="32"/>
                  </a:cxn>
                  <a:cxn ang="0">
                    <a:pos x="36" y="24"/>
                  </a:cxn>
                  <a:cxn ang="0">
                    <a:pos x="70" y="6"/>
                  </a:cxn>
                  <a:cxn ang="0">
                    <a:pos x="110" y="0"/>
                  </a:cxn>
                  <a:cxn ang="0">
                    <a:pos x="132" y="0"/>
                  </a:cxn>
                  <a:cxn ang="0">
                    <a:pos x="168" y="14"/>
                  </a:cxn>
                  <a:cxn ang="0">
                    <a:pos x="184" y="24"/>
                  </a:cxn>
                  <a:cxn ang="0">
                    <a:pos x="200" y="42"/>
                  </a:cxn>
                  <a:cxn ang="0">
                    <a:pos x="212" y="62"/>
                  </a:cxn>
                  <a:cxn ang="0">
                    <a:pos x="218" y="86"/>
                  </a:cxn>
                  <a:cxn ang="0">
                    <a:pos x="220" y="114"/>
                  </a:cxn>
                  <a:cxn ang="0">
                    <a:pos x="220" y="128"/>
                  </a:cxn>
                  <a:cxn ang="0">
                    <a:pos x="212" y="158"/>
                  </a:cxn>
                  <a:cxn ang="0">
                    <a:pos x="192" y="200"/>
                  </a:cxn>
                  <a:cxn ang="0">
                    <a:pos x="160" y="248"/>
                  </a:cxn>
                  <a:cxn ang="0">
                    <a:pos x="126" y="288"/>
                  </a:cxn>
                  <a:cxn ang="0">
                    <a:pos x="118" y="292"/>
                  </a:cxn>
                  <a:cxn ang="0">
                    <a:pos x="110" y="294"/>
                  </a:cxn>
                  <a:cxn ang="0">
                    <a:pos x="110" y="16"/>
                  </a:cxn>
                  <a:cxn ang="0">
                    <a:pos x="86" y="18"/>
                  </a:cxn>
                  <a:cxn ang="0">
                    <a:pos x="66" y="24"/>
                  </a:cxn>
                  <a:cxn ang="0">
                    <a:pos x="38" y="48"/>
                  </a:cxn>
                  <a:cxn ang="0">
                    <a:pos x="22" y="80"/>
                  </a:cxn>
                  <a:cxn ang="0">
                    <a:pos x="16" y="114"/>
                  </a:cxn>
                  <a:cxn ang="0">
                    <a:pos x="18" y="126"/>
                  </a:cxn>
                  <a:cxn ang="0">
                    <a:pos x="24" y="154"/>
                  </a:cxn>
                  <a:cxn ang="0">
                    <a:pos x="42" y="194"/>
                  </a:cxn>
                  <a:cxn ang="0">
                    <a:pos x="74" y="238"/>
                  </a:cxn>
                  <a:cxn ang="0">
                    <a:pos x="106" y="276"/>
                  </a:cxn>
                  <a:cxn ang="0">
                    <a:pos x="110" y="278"/>
                  </a:cxn>
                  <a:cxn ang="0">
                    <a:pos x="114" y="276"/>
                  </a:cxn>
                  <a:cxn ang="0">
                    <a:pos x="146" y="238"/>
                  </a:cxn>
                  <a:cxn ang="0">
                    <a:pos x="178" y="194"/>
                  </a:cxn>
                  <a:cxn ang="0">
                    <a:pos x="196" y="154"/>
                  </a:cxn>
                  <a:cxn ang="0">
                    <a:pos x="204" y="126"/>
                  </a:cxn>
                  <a:cxn ang="0">
                    <a:pos x="204" y="114"/>
                  </a:cxn>
                  <a:cxn ang="0">
                    <a:pos x="200" y="80"/>
                  </a:cxn>
                  <a:cxn ang="0">
                    <a:pos x="184" y="48"/>
                  </a:cxn>
                  <a:cxn ang="0">
                    <a:pos x="154" y="24"/>
                  </a:cxn>
                  <a:cxn ang="0">
                    <a:pos x="134" y="18"/>
                  </a:cxn>
                  <a:cxn ang="0">
                    <a:pos x="110" y="16"/>
                  </a:cxn>
                </a:cxnLst>
                <a:rect l="0" t="0" r="r" b="b"/>
                <a:pathLst>
                  <a:path w="220" h="294">
                    <a:moveTo>
                      <a:pt x="110" y="294"/>
                    </a:moveTo>
                    <a:lnTo>
                      <a:pt x="110" y="294"/>
                    </a:lnTo>
                    <a:lnTo>
                      <a:pt x="102" y="292"/>
                    </a:lnTo>
                    <a:lnTo>
                      <a:pt x="96" y="288"/>
                    </a:lnTo>
                    <a:lnTo>
                      <a:pt x="96" y="288"/>
                    </a:lnTo>
                    <a:lnTo>
                      <a:pt x="76" y="266"/>
                    </a:lnTo>
                    <a:lnTo>
                      <a:pt x="60" y="248"/>
                    </a:lnTo>
                    <a:lnTo>
                      <a:pt x="44" y="226"/>
                    </a:lnTo>
                    <a:lnTo>
                      <a:pt x="28" y="200"/>
                    </a:lnTo>
                    <a:lnTo>
                      <a:pt x="14" y="172"/>
                    </a:lnTo>
                    <a:lnTo>
                      <a:pt x="8" y="158"/>
                    </a:lnTo>
                    <a:lnTo>
                      <a:pt x="4" y="142"/>
                    </a:lnTo>
                    <a:lnTo>
                      <a:pt x="2" y="12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00"/>
                    </a:lnTo>
                    <a:lnTo>
                      <a:pt x="2" y="86"/>
                    </a:lnTo>
                    <a:lnTo>
                      <a:pt x="6" y="74"/>
                    </a:lnTo>
                    <a:lnTo>
                      <a:pt x="10" y="62"/>
                    </a:lnTo>
                    <a:lnTo>
                      <a:pt x="14" y="52"/>
                    </a:lnTo>
                    <a:lnTo>
                      <a:pt x="20" y="42"/>
                    </a:lnTo>
                    <a:lnTo>
                      <a:pt x="28" y="32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52" y="14"/>
                    </a:lnTo>
                    <a:lnTo>
                      <a:pt x="70" y="6"/>
                    </a:lnTo>
                    <a:lnTo>
                      <a:pt x="90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32" y="0"/>
                    </a:lnTo>
                    <a:lnTo>
                      <a:pt x="150" y="6"/>
                    </a:lnTo>
                    <a:lnTo>
                      <a:pt x="168" y="14"/>
                    </a:lnTo>
                    <a:lnTo>
                      <a:pt x="184" y="24"/>
                    </a:lnTo>
                    <a:lnTo>
                      <a:pt x="184" y="24"/>
                    </a:lnTo>
                    <a:lnTo>
                      <a:pt x="192" y="32"/>
                    </a:lnTo>
                    <a:lnTo>
                      <a:pt x="200" y="42"/>
                    </a:lnTo>
                    <a:lnTo>
                      <a:pt x="206" y="52"/>
                    </a:lnTo>
                    <a:lnTo>
                      <a:pt x="212" y="62"/>
                    </a:lnTo>
                    <a:lnTo>
                      <a:pt x="216" y="74"/>
                    </a:lnTo>
                    <a:lnTo>
                      <a:pt x="218" y="86"/>
                    </a:lnTo>
                    <a:lnTo>
                      <a:pt x="220" y="100"/>
                    </a:lnTo>
                    <a:lnTo>
                      <a:pt x="220" y="114"/>
                    </a:lnTo>
                    <a:lnTo>
                      <a:pt x="220" y="114"/>
                    </a:lnTo>
                    <a:lnTo>
                      <a:pt x="220" y="128"/>
                    </a:lnTo>
                    <a:lnTo>
                      <a:pt x="216" y="142"/>
                    </a:lnTo>
                    <a:lnTo>
                      <a:pt x="212" y="158"/>
                    </a:lnTo>
                    <a:lnTo>
                      <a:pt x="206" y="172"/>
                    </a:lnTo>
                    <a:lnTo>
                      <a:pt x="192" y="200"/>
                    </a:lnTo>
                    <a:lnTo>
                      <a:pt x="176" y="226"/>
                    </a:lnTo>
                    <a:lnTo>
                      <a:pt x="160" y="248"/>
                    </a:lnTo>
                    <a:lnTo>
                      <a:pt x="144" y="266"/>
                    </a:lnTo>
                    <a:lnTo>
                      <a:pt x="126" y="288"/>
                    </a:lnTo>
                    <a:lnTo>
                      <a:pt x="126" y="288"/>
                    </a:lnTo>
                    <a:lnTo>
                      <a:pt x="118" y="292"/>
                    </a:lnTo>
                    <a:lnTo>
                      <a:pt x="110" y="294"/>
                    </a:lnTo>
                    <a:lnTo>
                      <a:pt x="110" y="294"/>
                    </a:lnTo>
                    <a:close/>
                    <a:moveTo>
                      <a:pt x="110" y="16"/>
                    </a:moveTo>
                    <a:lnTo>
                      <a:pt x="110" y="16"/>
                    </a:lnTo>
                    <a:lnTo>
                      <a:pt x="98" y="16"/>
                    </a:lnTo>
                    <a:lnTo>
                      <a:pt x="86" y="18"/>
                    </a:lnTo>
                    <a:lnTo>
                      <a:pt x="76" y="20"/>
                    </a:lnTo>
                    <a:lnTo>
                      <a:pt x="66" y="24"/>
                    </a:lnTo>
                    <a:lnTo>
                      <a:pt x="50" y="34"/>
                    </a:lnTo>
                    <a:lnTo>
                      <a:pt x="38" y="48"/>
                    </a:lnTo>
                    <a:lnTo>
                      <a:pt x="28" y="62"/>
                    </a:lnTo>
                    <a:lnTo>
                      <a:pt x="22" y="80"/>
                    </a:lnTo>
                    <a:lnTo>
                      <a:pt x="18" y="96"/>
                    </a:lnTo>
                    <a:lnTo>
                      <a:pt x="16" y="114"/>
                    </a:lnTo>
                    <a:lnTo>
                      <a:pt x="16" y="114"/>
                    </a:lnTo>
                    <a:lnTo>
                      <a:pt x="18" y="126"/>
                    </a:lnTo>
                    <a:lnTo>
                      <a:pt x="20" y="140"/>
                    </a:lnTo>
                    <a:lnTo>
                      <a:pt x="24" y="154"/>
                    </a:lnTo>
                    <a:lnTo>
                      <a:pt x="30" y="168"/>
                    </a:lnTo>
                    <a:lnTo>
                      <a:pt x="42" y="194"/>
                    </a:lnTo>
                    <a:lnTo>
                      <a:pt x="58" y="218"/>
                    </a:lnTo>
                    <a:lnTo>
                      <a:pt x="74" y="238"/>
                    </a:lnTo>
                    <a:lnTo>
                      <a:pt x="88" y="256"/>
                    </a:lnTo>
                    <a:lnTo>
                      <a:pt x="106" y="276"/>
                    </a:lnTo>
                    <a:lnTo>
                      <a:pt x="106" y="276"/>
                    </a:lnTo>
                    <a:lnTo>
                      <a:pt x="110" y="278"/>
                    </a:lnTo>
                    <a:lnTo>
                      <a:pt x="114" y="276"/>
                    </a:lnTo>
                    <a:lnTo>
                      <a:pt x="114" y="276"/>
                    </a:lnTo>
                    <a:lnTo>
                      <a:pt x="132" y="256"/>
                    </a:lnTo>
                    <a:lnTo>
                      <a:pt x="146" y="238"/>
                    </a:lnTo>
                    <a:lnTo>
                      <a:pt x="162" y="218"/>
                    </a:lnTo>
                    <a:lnTo>
                      <a:pt x="178" y="194"/>
                    </a:lnTo>
                    <a:lnTo>
                      <a:pt x="192" y="168"/>
                    </a:lnTo>
                    <a:lnTo>
                      <a:pt x="196" y="154"/>
                    </a:lnTo>
                    <a:lnTo>
                      <a:pt x="200" y="140"/>
                    </a:lnTo>
                    <a:lnTo>
                      <a:pt x="204" y="126"/>
                    </a:lnTo>
                    <a:lnTo>
                      <a:pt x="204" y="114"/>
                    </a:lnTo>
                    <a:lnTo>
                      <a:pt x="204" y="114"/>
                    </a:lnTo>
                    <a:lnTo>
                      <a:pt x="204" y="96"/>
                    </a:lnTo>
                    <a:lnTo>
                      <a:pt x="200" y="80"/>
                    </a:lnTo>
                    <a:lnTo>
                      <a:pt x="192" y="62"/>
                    </a:lnTo>
                    <a:lnTo>
                      <a:pt x="184" y="48"/>
                    </a:lnTo>
                    <a:lnTo>
                      <a:pt x="170" y="34"/>
                    </a:lnTo>
                    <a:lnTo>
                      <a:pt x="154" y="24"/>
                    </a:lnTo>
                    <a:lnTo>
                      <a:pt x="144" y="20"/>
                    </a:lnTo>
                    <a:lnTo>
                      <a:pt x="134" y="18"/>
                    </a:lnTo>
                    <a:lnTo>
                      <a:pt x="122" y="16"/>
                    </a:lnTo>
                    <a:lnTo>
                      <a:pt x="110" y="16"/>
                    </a:lnTo>
                    <a:lnTo>
                      <a:pt x="11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40"/>
              <p:cNvSpPr/>
              <p:nvPr/>
            </p:nvSpPr>
            <p:spPr bwMode="auto">
              <a:xfrm>
                <a:off x="3992563" y="1739900"/>
                <a:ext cx="184150" cy="180975"/>
              </a:xfrm>
              <a:custGeom>
                <a:avLst/>
                <a:gdLst/>
                <a:ahLst/>
                <a:cxnLst>
                  <a:cxn ang="0">
                    <a:pos x="58" y="114"/>
                  </a:cxn>
                  <a:cxn ang="0">
                    <a:pos x="36" y="110"/>
                  </a:cxn>
                  <a:cxn ang="0">
                    <a:pos x="18" y="98"/>
                  </a:cxn>
                  <a:cxn ang="0">
                    <a:pos x="6" y="80"/>
                  </a:cxn>
                  <a:cxn ang="0">
                    <a:pos x="0" y="58"/>
                  </a:cxn>
                  <a:cxn ang="0">
                    <a:pos x="2" y="46"/>
                  </a:cxn>
                  <a:cxn ang="0">
                    <a:pos x="10" y="24"/>
                  </a:cxn>
                  <a:cxn ang="0">
                    <a:pos x="26" y="10"/>
                  </a:cxn>
                  <a:cxn ang="0">
                    <a:pos x="46" y="0"/>
                  </a:cxn>
                  <a:cxn ang="0">
                    <a:pos x="58" y="0"/>
                  </a:cxn>
                  <a:cxn ang="0">
                    <a:pos x="80" y="4"/>
                  </a:cxn>
                  <a:cxn ang="0">
                    <a:pos x="100" y="16"/>
                  </a:cxn>
                  <a:cxn ang="0">
                    <a:pos x="112" y="34"/>
                  </a:cxn>
                  <a:cxn ang="0">
                    <a:pos x="116" y="58"/>
                  </a:cxn>
                  <a:cxn ang="0">
                    <a:pos x="114" y="68"/>
                  </a:cxn>
                  <a:cxn ang="0">
                    <a:pos x="106" y="90"/>
                  </a:cxn>
                  <a:cxn ang="0">
                    <a:pos x="90" y="104"/>
                  </a:cxn>
                  <a:cxn ang="0">
                    <a:pos x="70" y="114"/>
                  </a:cxn>
                  <a:cxn ang="0">
                    <a:pos x="58" y="114"/>
                  </a:cxn>
                  <a:cxn ang="0">
                    <a:pos x="58" y="16"/>
                  </a:cxn>
                  <a:cxn ang="0">
                    <a:pos x="42" y="18"/>
                  </a:cxn>
                  <a:cxn ang="0">
                    <a:pos x="30" y="28"/>
                  </a:cxn>
                  <a:cxn ang="0">
                    <a:pos x="20" y="42"/>
                  </a:cxn>
                  <a:cxn ang="0">
                    <a:pos x="16" y="58"/>
                  </a:cxn>
                  <a:cxn ang="0">
                    <a:pos x="18" y="66"/>
                  </a:cxn>
                  <a:cxn ang="0">
                    <a:pos x="24" y="80"/>
                  </a:cxn>
                  <a:cxn ang="0">
                    <a:pos x="36" y="92"/>
                  </a:cxn>
                  <a:cxn ang="0">
                    <a:pos x="50" y="98"/>
                  </a:cxn>
                  <a:cxn ang="0">
                    <a:pos x="58" y="98"/>
                  </a:cxn>
                  <a:cxn ang="0">
                    <a:pos x="74" y="96"/>
                  </a:cxn>
                  <a:cxn ang="0">
                    <a:pos x="88" y="86"/>
                  </a:cxn>
                  <a:cxn ang="0">
                    <a:pos x="96" y="74"/>
                  </a:cxn>
                  <a:cxn ang="0">
                    <a:pos x="100" y="58"/>
                  </a:cxn>
                  <a:cxn ang="0">
                    <a:pos x="98" y="48"/>
                  </a:cxn>
                  <a:cxn ang="0">
                    <a:pos x="92" y="34"/>
                  </a:cxn>
                  <a:cxn ang="0">
                    <a:pos x="82" y="22"/>
                  </a:cxn>
                  <a:cxn ang="0">
                    <a:pos x="66" y="16"/>
                  </a:cxn>
                  <a:cxn ang="0">
                    <a:pos x="58" y="16"/>
                  </a:cxn>
                </a:cxnLst>
                <a:rect l="0" t="0" r="r" b="b"/>
                <a:pathLst>
                  <a:path w="116" h="114">
                    <a:moveTo>
                      <a:pt x="58" y="114"/>
                    </a:moveTo>
                    <a:lnTo>
                      <a:pt x="58" y="114"/>
                    </a:lnTo>
                    <a:lnTo>
                      <a:pt x="46" y="114"/>
                    </a:lnTo>
                    <a:lnTo>
                      <a:pt x="36" y="110"/>
                    </a:lnTo>
                    <a:lnTo>
                      <a:pt x="26" y="104"/>
                    </a:lnTo>
                    <a:lnTo>
                      <a:pt x="18" y="98"/>
                    </a:lnTo>
                    <a:lnTo>
                      <a:pt x="10" y="90"/>
                    </a:lnTo>
                    <a:lnTo>
                      <a:pt x="6" y="80"/>
                    </a:lnTo>
                    <a:lnTo>
                      <a:pt x="2" y="68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2" y="46"/>
                    </a:lnTo>
                    <a:lnTo>
                      <a:pt x="6" y="34"/>
                    </a:lnTo>
                    <a:lnTo>
                      <a:pt x="10" y="24"/>
                    </a:lnTo>
                    <a:lnTo>
                      <a:pt x="18" y="16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6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70" y="0"/>
                    </a:lnTo>
                    <a:lnTo>
                      <a:pt x="80" y="4"/>
                    </a:lnTo>
                    <a:lnTo>
                      <a:pt x="90" y="10"/>
                    </a:lnTo>
                    <a:lnTo>
                      <a:pt x="100" y="16"/>
                    </a:lnTo>
                    <a:lnTo>
                      <a:pt x="106" y="24"/>
                    </a:lnTo>
                    <a:lnTo>
                      <a:pt x="112" y="34"/>
                    </a:lnTo>
                    <a:lnTo>
                      <a:pt x="114" y="46"/>
                    </a:lnTo>
                    <a:lnTo>
                      <a:pt x="116" y="58"/>
                    </a:lnTo>
                    <a:lnTo>
                      <a:pt x="116" y="58"/>
                    </a:lnTo>
                    <a:lnTo>
                      <a:pt x="114" y="68"/>
                    </a:lnTo>
                    <a:lnTo>
                      <a:pt x="112" y="80"/>
                    </a:lnTo>
                    <a:lnTo>
                      <a:pt x="106" y="90"/>
                    </a:lnTo>
                    <a:lnTo>
                      <a:pt x="100" y="98"/>
                    </a:lnTo>
                    <a:lnTo>
                      <a:pt x="90" y="104"/>
                    </a:lnTo>
                    <a:lnTo>
                      <a:pt x="80" y="110"/>
                    </a:lnTo>
                    <a:lnTo>
                      <a:pt x="70" y="114"/>
                    </a:lnTo>
                    <a:lnTo>
                      <a:pt x="58" y="114"/>
                    </a:lnTo>
                    <a:lnTo>
                      <a:pt x="58" y="114"/>
                    </a:lnTo>
                    <a:close/>
                    <a:moveTo>
                      <a:pt x="58" y="16"/>
                    </a:moveTo>
                    <a:lnTo>
                      <a:pt x="58" y="16"/>
                    </a:lnTo>
                    <a:lnTo>
                      <a:pt x="50" y="16"/>
                    </a:lnTo>
                    <a:lnTo>
                      <a:pt x="42" y="18"/>
                    </a:lnTo>
                    <a:lnTo>
                      <a:pt x="36" y="22"/>
                    </a:lnTo>
                    <a:lnTo>
                      <a:pt x="30" y="28"/>
                    </a:lnTo>
                    <a:lnTo>
                      <a:pt x="24" y="34"/>
                    </a:lnTo>
                    <a:lnTo>
                      <a:pt x="20" y="42"/>
                    </a:lnTo>
                    <a:lnTo>
                      <a:pt x="18" y="48"/>
                    </a:lnTo>
                    <a:lnTo>
                      <a:pt x="16" y="58"/>
                    </a:lnTo>
                    <a:lnTo>
                      <a:pt x="16" y="58"/>
                    </a:lnTo>
                    <a:lnTo>
                      <a:pt x="18" y="66"/>
                    </a:lnTo>
                    <a:lnTo>
                      <a:pt x="20" y="74"/>
                    </a:lnTo>
                    <a:lnTo>
                      <a:pt x="24" y="80"/>
                    </a:lnTo>
                    <a:lnTo>
                      <a:pt x="30" y="86"/>
                    </a:lnTo>
                    <a:lnTo>
                      <a:pt x="36" y="92"/>
                    </a:lnTo>
                    <a:lnTo>
                      <a:pt x="42" y="96"/>
                    </a:lnTo>
                    <a:lnTo>
                      <a:pt x="50" y="98"/>
                    </a:lnTo>
                    <a:lnTo>
                      <a:pt x="58" y="98"/>
                    </a:lnTo>
                    <a:lnTo>
                      <a:pt x="58" y="98"/>
                    </a:lnTo>
                    <a:lnTo>
                      <a:pt x="66" y="98"/>
                    </a:lnTo>
                    <a:lnTo>
                      <a:pt x="74" y="96"/>
                    </a:lnTo>
                    <a:lnTo>
                      <a:pt x="82" y="92"/>
                    </a:lnTo>
                    <a:lnTo>
                      <a:pt x="88" y="86"/>
                    </a:lnTo>
                    <a:lnTo>
                      <a:pt x="92" y="80"/>
                    </a:lnTo>
                    <a:lnTo>
                      <a:pt x="96" y="74"/>
                    </a:lnTo>
                    <a:lnTo>
                      <a:pt x="98" y="66"/>
                    </a:lnTo>
                    <a:lnTo>
                      <a:pt x="100" y="58"/>
                    </a:lnTo>
                    <a:lnTo>
                      <a:pt x="100" y="58"/>
                    </a:lnTo>
                    <a:lnTo>
                      <a:pt x="98" y="48"/>
                    </a:lnTo>
                    <a:lnTo>
                      <a:pt x="96" y="40"/>
                    </a:lnTo>
                    <a:lnTo>
                      <a:pt x="92" y="34"/>
                    </a:lnTo>
                    <a:lnTo>
                      <a:pt x="88" y="28"/>
                    </a:lnTo>
                    <a:lnTo>
                      <a:pt x="82" y="22"/>
                    </a:lnTo>
                    <a:lnTo>
                      <a:pt x="74" y="18"/>
                    </a:lnTo>
                    <a:lnTo>
                      <a:pt x="66" y="16"/>
                    </a:lnTo>
                    <a:lnTo>
                      <a:pt x="58" y="16"/>
                    </a:lnTo>
                    <a:lnTo>
                      <a:pt x="58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3916045" y="1071880"/>
            <a:ext cx="2177415" cy="70675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剪影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3"/>
            </p:custDataLst>
          </p:nvPr>
        </p:nvSpPr>
        <p:spPr>
          <a:xfrm>
            <a:off x="6510824" y="5398852"/>
            <a:ext cx="6143625" cy="62611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165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观察画面中偶然的对比线，通过各偶然线的组成，便可得到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165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相对准确的造型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结构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-2370371" y="1094870"/>
            <a:ext cx="4662487" cy="466248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18795" y="2196465"/>
            <a:ext cx="701675" cy="413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知识点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总结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2214880" y="4841240"/>
            <a:ext cx="1268095" cy="126809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6225540" y="1260475"/>
            <a:ext cx="6143625" cy="935990"/>
          </a:xfrm>
          <a:prstGeom prst="rect">
            <a:avLst/>
          </a:prstGeom>
        </p:spPr>
        <p:txBody>
          <a:bodyPr wrap="square" lIns="68570" tIns="34289" rIns="68570" bIns="34289">
            <a:noAutofit/>
          </a:bodyPr>
          <a:p>
            <a:pPr defTabSz="685165">
              <a:lnSpc>
                <a:spcPct val="11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通过观察绘画对象的边缘轮廓，对画面进行分析整理，做到从整体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165">
              <a:lnSpc>
                <a:spcPct val="11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观察，不被细节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影响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4377690" y="3154680"/>
            <a:ext cx="3170555" cy="70675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几何形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状分析法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7325360" y="3348990"/>
            <a:ext cx="6143625" cy="935990"/>
          </a:xfrm>
          <a:prstGeom prst="rect">
            <a:avLst/>
          </a:prstGeom>
        </p:spPr>
        <p:txBody>
          <a:bodyPr wrap="square" lIns="68570" tIns="34289" rIns="68570" bIns="34289">
            <a:noAutofit/>
          </a:bodyPr>
          <a:p>
            <a:pPr defTabSz="685165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运用基本几何形的概念，对复杂的造型进行概括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整合，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165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分析整体轮廓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3705225" y="5079365"/>
            <a:ext cx="2805430" cy="706755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p>
            <a:pPr defTabSz="685165">
              <a:lnSpc>
                <a:spcPct val="130000"/>
              </a:lnSpc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偶然线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观察法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 descr="e1c0bb12e5ee99af7db3141c5a263eb848f9f81c1f54-4JXag5_fw12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8415" y="1033780"/>
            <a:ext cx="924560" cy="924560"/>
          </a:xfrm>
          <a:prstGeom prst="rect">
            <a:avLst/>
          </a:prstGeom>
        </p:spPr>
      </p:pic>
      <p:pic>
        <p:nvPicPr>
          <p:cNvPr id="31" name="图片 30" descr="6d69724eceb0be4e948a958a02f4ecd29fbd19ca48df-b0MaBf_fw12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6955" y="4947920"/>
            <a:ext cx="949960" cy="94996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 rot="10800000">
            <a:off x="-3812709" y="-5417"/>
            <a:ext cx="6863417" cy="6863417"/>
          </a:xfrm>
          <a:prstGeom prst="pie">
            <a:avLst>
              <a:gd name="adj1" fmla="val 5347296"/>
              <a:gd name="adj2" fmla="val 16200000"/>
            </a:avLst>
          </a:prstGeom>
        </p:spPr>
      </p:pic>
      <p:sp>
        <p:nvSpPr>
          <p:cNvPr id="21" name="椭圆 20"/>
          <p:cNvSpPr/>
          <p:nvPr/>
        </p:nvSpPr>
        <p:spPr>
          <a:xfrm>
            <a:off x="-2751371" y="1094870"/>
            <a:ext cx="4662487" cy="466248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42290" y="2301240"/>
            <a:ext cx="701675" cy="413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今日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fffa627f575fc08df1f25affbd6c81d9da5439adf43c-AgkB2l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767080"/>
            <a:ext cx="3744595" cy="5318125"/>
          </a:xfrm>
          <a:prstGeom prst="rect">
            <a:avLst/>
          </a:prstGeom>
        </p:spPr>
      </p:pic>
      <p:pic>
        <p:nvPicPr>
          <p:cNvPr id="9" name="图片 8" descr="30acca17a0e84379ea36bce56047818f630536272f494-DrOtpM_fw1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55" y="767080"/>
            <a:ext cx="3988435" cy="531812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卡片 2"/>
          <p:cNvSpPr/>
          <p:nvPr/>
        </p:nvSpPr>
        <p:spPr>
          <a:xfrm>
            <a:off x="490220" y="254635"/>
            <a:ext cx="11210925" cy="6349365"/>
          </a:xfrm>
          <a:prstGeom prst="flowChartPunchedCard">
            <a:avLst/>
          </a:prstGeom>
          <a:solidFill>
            <a:schemeClr val="bg1"/>
          </a:solidFill>
          <a:ln>
            <a:noFill/>
          </a:ln>
          <a:effectLst>
            <a:outerShdw blurRad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五边形 6"/>
          <p:cNvSpPr/>
          <p:nvPr/>
        </p:nvSpPr>
        <p:spPr>
          <a:xfrm>
            <a:off x="7278527" y="1733550"/>
            <a:ext cx="4006968" cy="4169857"/>
          </a:xfrm>
          <a:prstGeom prst="homePlate">
            <a:avLst>
              <a:gd name="adj" fmla="val 28224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5577320" y="1736843"/>
            <a:ext cx="3331461" cy="4160265"/>
          </a:xfrm>
          <a:prstGeom prst="homePlate">
            <a:avLst>
              <a:gd name="adj" fmla="val 2822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3166745" y="1733550"/>
            <a:ext cx="3361055" cy="4170045"/>
          </a:xfrm>
          <a:prstGeom prst="homePlate">
            <a:avLst>
              <a:gd name="adj" fmla="val 28224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五边形 20"/>
          <p:cNvSpPr/>
          <p:nvPr/>
        </p:nvSpPr>
        <p:spPr>
          <a:xfrm>
            <a:off x="1229819" y="1733550"/>
            <a:ext cx="2946182" cy="4169853"/>
          </a:xfrm>
          <a:custGeom>
            <a:avLst/>
            <a:gdLst/>
            <a:ahLst/>
            <a:cxnLst/>
            <a:rect l="l" t="t" r="r" b="b"/>
            <a:pathLst>
              <a:path w="1747984" h="2099604">
                <a:moveTo>
                  <a:pt x="1747984" y="1049802"/>
                </a:moveTo>
                <a:lnTo>
                  <a:pt x="1155392" y="2099604"/>
                </a:lnTo>
                <a:lnTo>
                  <a:pt x="0" y="2099604"/>
                </a:lnTo>
                <a:lnTo>
                  <a:pt x="0" y="0"/>
                </a:lnTo>
                <a:lnTo>
                  <a:pt x="1155392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08273" y="1873906"/>
            <a:ext cx="959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01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68753" y="1873906"/>
            <a:ext cx="959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02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756446" y="1873906"/>
            <a:ext cx="959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03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885510" y="1873906"/>
            <a:ext cx="959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</a:rPr>
              <a:t>04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1832844" y="2783703"/>
            <a:ext cx="1109503" cy="11095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372318" y="2783703"/>
            <a:ext cx="1109503" cy="110950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8" name="椭圆 27"/>
          <p:cNvSpPr/>
          <p:nvPr/>
        </p:nvSpPr>
        <p:spPr>
          <a:xfrm>
            <a:off x="6680010" y="2780410"/>
            <a:ext cx="1112796" cy="111279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29" name="椭圆 28"/>
          <p:cNvSpPr/>
          <p:nvPr/>
        </p:nvSpPr>
        <p:spPr>
          <a:xfrm>
            <a:off x="9110819" y="2780410"/>
            <a:ext cx="1112796" cy="111279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30" name="文本框 29"/>
          <p:cNvSpPr txBox="1"/>
          <p:nvPr/>
        </p:nvSpPr>
        <p:spPr>
          <a:xfrm>
            <a:off x="1533525" y="4011916"/>
            <a:ext cx="1914731" cy="13696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为何学</a:t>
            </a: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面造型？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76395" y="4011930"/>
            <a:ext cx="1914525" cy="13696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什么是平面造型？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438265" y="4012565"/>
            <a:ext cx="2525395" cy="13696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如何</a:t>
            </a: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学习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平面</a:t>
            </a: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造型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08415" y="4011930"/>
            <a:ext cx="2525395" cy="72961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课后</a:t>
            </a:r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回顾</a:t>
            </a:r>
            <a:endParaRPr kumimoji="1"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3" name="图片 12" descr="a05a38a5f5019debac1a5fdab6f0f8853aacb96348bb-VrVAN0_fw12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4665" y="2692400"/>
            <a:ext cx="1249680" cy="1249680"/>
          </a:xfrm>
          <a:prstGeom prst="rect">
            <a:avLst/>
          </a:prstGeom>
        </p:spPr>
      </p:pic>
      <p:pic>
        <p:nvPicPr>
          <p:cNvPr id="14" name="图片 13" descr="6d69724eceb0be4e948a958a02f4ecd29fbd19ca48df-b0MaBf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0" y="2834640"/>
            <a:ext cx="940435" cy="940435"/>
          </a:xfrm>
          <a:prstGeom prst="rect">
            <a:avLst/>
          </a:prstGeom>
        </p:spPr>
      </p:pic>
      <p:pic>
        <p:nvPicPr>
          <p:cNvPr id="15" name="图片 14" descr="6d69724eceb0be4e948a958a02f4ecd29fbd19ca48df-b0MaBf_fw12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565" y="2905760"/>
            <a:ext cx="873760" cy="873760"/>
          </a:xfrm>
          <a:prstGeom prst="rect">
            <a:avLst/>
          </a:prstGeom>
        </p:spPr>
      </p:pic>
      <p:pic>
        <p:nvPicPr>
          <p:cNvPr id="16" name="图片 15" descr="6d69724eceb0be4e948a958a02f4ecd29fbd19ca48df-b0MaBf_fw1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2105" y="2885440"/>
            <a:ext cx="894080" cy="89408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348740" y="2441575"/>
            <a:ext cx="645541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b="1" dirty="0">
                <a:solidFill>
                  <a:schemeClr val="bg1"/>
                </a:solidFill>
              </a:rPr>
              <a:t>演说</a:t>
            </a:r>
            <a:r>
              <a:rPr lang="zh-CN" altLang="en-US" sz="11500" b="1" dirty="0">
                <a:solidFill>
                  <a:schemeClr val="bg1"/>
                </a:solidFill>
              </a:rPr>
              <a:t>完毕</a:t>
            </a:r>
            <a:endParaRPr lang="zh-CN" altLang="en-US" sz="11500" b="1" dirty="0">
              <a:solidFill>
                <a:schemeClr val="bg1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756528" y="2732314"/>
            <a:ext cx="1270" cy="13811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8123465" y="2654722"/>
            <a:ext cx="2461895" cy="1568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</a:t>
            </a:r>
            <a:endParaRPr kumimoji="1"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kumimoji="1"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YOU!</a:t>
            </a:r>
            <a:endParaRPr kumimoji="1"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3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62600" y="1828800"/>
            <a:ext cx="4457700" cy="3238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191260" y="1828800"/>
            <a:ext cx="4371340" cy="3238500"/>
          </a:xfrm>
          <a:prstGeom prst="rect">
            <a:avLst/>
          </a:prstGeom>
          <a:noFill/>
          <a:ln w="127000">
            <a:solidFill>
              <a:schemeClr val="bg1">
                <a:lumMod val="85000"/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263650" y="1924050"/>
            <a:ext cx="4146550" cy="301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PART</a:t>
            </a:r>
            <a:endParaRPr lang="en-US" altLang="zh-CN" sz="9600" dirty="0">
              <a:solidFill>
                <a:schemeClr val="bg1"/>
              </a:solidFill>
            </a:endParaRPr>
          </a:p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1</a:t>
            </a:r>
            <a:endParaRPr lang="zh-CN" altLang="en-US" sz="9600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43052" y="2322195"/>
            <a:ext cx="3438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72187" y="3833435"/>
            <a:ext cx="3438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我们为何学习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平面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造型控制方法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071870" y="3533269"/>
            <a:ext cx="3300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605" y="285750"/>
            <a:ext cx="12192000" cy="7437120"/>
            <a:chOff x="0" y="-579120"/>
            <a:chExt cx="12192000" cy="7437120"/>
          </a:xfrm>
        </p:grpSpPr>
        <p:sp>
          <p:nvSpPr>
            <p:cNvPr id="2" name="矩形 1"/>
            <p:cNvSpPr/>
            <p:nvPr/>
          </p:nvSpPr>
          <p:spPr>
            <a:xfrm>
              <a:off x="3067050" y="-579120"/>
              <a:ext cx="9124950" cy="7437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流程图: 手动输入 4"/>
            <p:cNvSpPr/>
            <p:nvPr/>
          </p:nvSpPr>
          <p:spPr>
            <a:xfrm>
              <a:off x="0" y="-579120"/>
              <a:ext cx="3067050" cy="7437120"/>
            </a:xfrm>
            <a:prstGeom prst="flowChartManualInp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06856" y="0"/>
            <a:ext cx="684446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7200" b="1" dirty="0">
              <a:solidFill>
                <a:schemeClr val="bg1"/>
              </a:solidFill>
            </a:endParaRPr>
          </a:p>
          <a:p>
            <a:endParaRPr lang="en-US" altLang="zh-CN" sz="7200" b="1" dirty="0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59930" y="2228850"/>
            <a:ext cx="4585335" cy="41338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484745" y="2766695"/>
            <a:ext cx="4465955" cy="737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绘画观察方式的</a:t>
            </a: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73365" y="3392805"/>
            <a:ext cx="4157980" cy="4692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COMPUTER GRAPHICS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7705233" y="3959354"/>
            <a:ext cx="3296285" cy="196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7279005" y="4076065"/>
            <a:ext cx="4225290" cy="2077085"/>
          </a:xfrm>
          <a:prstGeom prst="rect">
            <a:avLst/>
          </a:prstGeom>
          <a:noFill/>
        </p:spPr>
        <p:txBody>
          <a:bodyPr wrap="square" lIns="91424" tIns="45712" rIns="91424" bIns="45712" rtlCol="0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那我们在碰到喜欢的动漫角色或是好看的画想画下来的时候，对于我们初学者来画的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像是比较困难的。所以本课堂的学习内容就是解决我们不知道如何观察、如何落笔的痛点。通过科学的简单的绘画观察方式，使我们每个人都可以轻松的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绘制出一张满意的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 descr="2022-11-15 09:40:37.7790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017" t="11000" r="-18" b="41959"/>
          <a:stretch>
            <a:fillRect/>
          </a:stretch>
        </p:blipFill>
        <p:spPr>
          <a:xfrm>
            <a:off x="708660" y="2228850"/>
            <a:ext cx="6402070" cy="4138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42155" y="624840"/>
            <a:ext cx="3100705" cy="10572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p>
            <a:pPr algn="ctr">
              <a:lnSpc>
                <a:spcPct val="16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目的与作用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3000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01af385ff4530911013fdcc7b2310e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594360" y="0"/>
            <a:ext cx="4576445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067050" y="-635"/>
            <a:ext cx="9124950" cy="6858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/>
          <p:cNvCxnSpPr/>
          <p:nvPr/>
        </p:nvCxnSpPr>
        <p:spPr>
          <a:xfrm>
            <a:off x="7518036" y="1648864"/>
            <a:ext cx="0" cy="981226"/>
          </a:xfrm>
          <a:prstGeom prst="line">
            <a:avLst/>
          </a:prstGeom>
          <a:ln w="1270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442665" y="2117264"/>
            <a:ext cx="4155889" cy="626110"/>
          </a:xfrm>
          <a:prstGeom prst="rect">
            <a:avLst/>
          </a:prstGeom>
        </p:spPr>
        <p:txBody>
          <a:bodyPr wrap="square" lIns="68570" tIns="34289" rIns="68570" bIns="34289">
            <a:spAutoFit/>
          </a:bodyPr>
          <a:lstStyle/>
          <a:p>
            <a:pPr defTabSz="685165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165">
              <a:lnSpc>
                <a:spcPct val="130000"/>
              </a:lnSpc>
            </a:pP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1488064" y="3479939"/>
            <a:ext cx="0" cy="981226"/>
          </a:xfrm>
          <a:prstGeom prst="line">
            <a:avLst/>
          </a:prstGeom>
          <a:ln w="1270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7487285" y="5269865"/>
            <a:ext cx="0" cy="981075"/>
          </a:xfrm>
          <a:prstGeom prst="line">
            <a:avLst/>
          </a:prstGeom>
          <a:ln w="1270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78d3fc70ff2ff9014f2aecef9f43b98"/>
          <p:cNvPicPr>
            <a:picLocks noChangeAspect="1"/>
          </p:cNvPicPr>
          <p:nvPr/>
        </p:nvPicPr>
        <p:blipFill>
          <a:blip r:embed="rId3"/>
          <a:srcRect l="3289" r="51229" b="58635"/>
          <a:stretch>
            <a:fillRect/>
          </a:stretch>
        </p:blipFill>
        <p:spPr>
          <a:xfrm>
            <a:off x="7649845" y="1146175"/>
            <a:ext cx="3475355" cy="1723390"/>
          </a:xfrm>
          <a:prstGeom prst="rect">
            <a:avLst/>
          </a:prstGeom>
        </p:spPr>
      </p:pic>
      <p:pic>
        <p:nvPicPr>
          <p:cNvPr id="14" name="图片 13" descr="8e3a8fdcbfdfcb86ca44dab2acb2603"/>
          <p:cNvPicPr>
            <a:picLocks noChangeAspect="1"/>
          </p:cNvPicPr>
          <p:nvPr/>
        </p:nvPicPr>
        <p:blipFill>
          <a:blip r:embed="rId4"/>
          <a:srcRect l="52043" t="30116" r="2858" b="32759"/>
          <a:stretch>
            <a:fillRect/>
          </a:stretch>
        </p:blipFill>
        <p:spPr>
          <a:xfrm>
            <a:off x="7907655" y="2973070"/>
            <a:ext cx="3470275" cy="1596390"/>
          </a:xfrm>
          <a:prstGeom prst="rect">
            <a:avLst/>
          </a:prstGeom>
        </p:spPr>
      </p:pic>
      <p:pic>
        <p:nvPicPr>
          <p:cNvPr id="26" name="图片 25" descr="b39d450fc62ebc9efcf6d3a0b44506a"/>
          <p:cNvPicPr>
            <a:picLocks noChangeAspect="1"/>
          </p:cNvPicPr>
          <p:nvPr/>
        </p:nvPicPr>
        <p:blipFill>
          <a:blip r:embed="rId5"/>
          <a:srcRect l="3125" t="59820" r="51349" b="3861"/>
          <a:stretch>
            <a:fillRect/>
          </a:stretch>
        </p:blipFill>
        <p:spPr>
          <a:xfrm>
            <a:off x="7609205" y="4799330"/>
            <a:ext cx="3524885" cy="1532255"/>
          </a:xfrm>
          <a:prstGeom prst="rect">
            <a:avLst/>
          </a:prstGeom>
        </p:spPr>
      </p:pic>
      <p:sp>
        <p:nvSpPr>
          <p:cNvPr id="22" name="左箭头 21"/>
          <p:cNvSpPr/>
          <p:nvPr/>
        </p:nvSpPr>
        <p:spPr>
          <a:xfrm>
            <a:off x="11134090" y="1527175"/>
            <a:ext cx="599440" cy="46291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 rot="0">
            <a:off x="3807460" y="1268095"/>
            <a:ext cx="2462465" cy="3341370"/>
            <a:chOff x="5775" y="3037"/>
            <a:chExt cx="4716" cy="6397"/>
          </a:xfrm>
        </p:grpSpPr>
        <p:sp>
          <p:nvSpPr>
            <p:cNvPr id="27" name="空心弧 26"/>
            <p:cNvSpPr/>
            <p:nvPr/>
          </p:nvSpPr>
          <p:spPr>
            <a:xfrm>
              <a:off x="7055" y="6145"/>
              <a:ext cx="2154" cy="2154"/>
            </a:xfrm>
            <a:prstGeom prst="blockArc">
              <a:avLst>
                <a:gd name="adj1" fmla="val 14117055"/>
                <a:gd name="adj2" fmla="val 21368723"/>
                <a:gd name="adj3" fmla="val 6967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空心弧 27"/>
            <p:cNvSpPr/>
            <p:nvPr/>
          </p:nvSpPr>
          <p:spPr>
            <a:xfrm>
              <a:off x="6661" y="5741"/>
              <a:ext cx="2957" cy="2957"/>
            </a:xfrm>
            <a:prstGeom prst="blockArc">
              <a:avLst>
                <a:gd name="adj1" fmla="val 17877005"/>
                <a:gd name="adj2" fmla="val 21380772"/>
                <a:gd name="adj3" fmla="val 4605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空心弧 28"/>
            <p:cNvSpPr/>
            <p:nvPr/>
          </p:nvSpPr>
          <p:spPr>
            <a:xfrm>
              <a:off x="6279" y="5368"/>
              <a:ext cx="3707" cy="3707"/>
            </a:xfrm>
            <a:prstGeom prst="blockArc">
              <a:avLst>
                <a:gd name="adj1" fmla="val 12059829"/>
                <a:gd name="adj2" fmla="val 21383345"/>
                <a:gd name="adj3" fmla="val 406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0" name="空心弧 29"/>
            <p:cNvSpPr/>
            <p:nvPr/>
          </p:nvSpPr>
          <p:spPr>
            <a:xfrm>
              <a:off x="5939" y="5041"/>
              <a:ext cx="4393" cy="4393"/>
            </a:xfrm>
            <a:prstGeom prst="blockArc">
              <a:avLst>
                <a:gd name="adj1" fmla="val 16492930"/>
                <a:gd name="adj2" fmla="val 21386541"/>
                <a:gd name="adj3" fmla="val 3380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饼形 15"/>
            <p:cNvSpPr/>
            <p:nvPr/>
          </p:nvSpPr>
          <p:spPr>
            <a:xfrm>
              <a:off x="5939" y="4822"/>
              <a:ext cx="4552" cy="4552"/>
            </a:xfrm>
            <a:prstGeom prst="pie">
              <a:avLst>
                <a:gd name="adj1" fmla="val 0"/>
                <a:gd name="adj2" fmla="val 10797634"/>
              </a:avLst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4" tIns="45712" rIns="91424" bIns="45712" rtlCol="0" anchor="ctr"/>
            <a:lstStyle/>
            <a:p>
              <a:pPr algn="ctr" defTabSz="913765"/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 flipH="1" flipV="1">
              <a:off x="7598" y="5092"/>
              <a:ext cx="18" cy="129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7055" y="4038"/>
              <a:ext cx="1394" cy="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30%</a:t>
              </a:r>
              <a:endParaRPr lang="zh-CN" altLang="en-US" sz="2000" dirty="0"/>
            </a:p>
          </p:txBody>
        </p:sp>
        <p:cxnSp>
          <p:nvCxnSpPr>
            <p:cNvPr id="31" name="直接连接符 30"/>
            <p:cNvCxnSpPr/>
            <p:nvPr/>
          </p:nvCxnSpPr>
          <p:spPr>
            <a:xfrm flipV="1">
              <a:off x="8352" y="3944"/>
              <a:ext cx="6" cy="12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7808" y="3037"/>
              <a:ext cx="1394" cy="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40%</a:t>
              </a:r>
              <a:endParaRPr lang="zh-CN" altLang="en-US" sz="2000" dirty="0"/>
            </a:p>
          </p:txBody>
        </p:sp>
        <p:cxnSp>
          <p:nvCxnSpPr>
            <p:cNvPr id="34" name="直接连接符 33"/>
            <p:cNvCxnSpPr/>
            <p:nvPr/>
          </p:nvCxnSpPr>
          <p:spPr>
            <a:xfrm flipH="1" flipV="1">
              <a:off x="8824" y="4858"/>
              <a:ext cx="5" cy="1124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8352" y="3933"/>
              <a:ext cx="1394" cy="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25%</a:t>
              </a:r>
              <a:endParaRPr lang="zh-CN" altLang="en-US" sz="2000" dirty="0"/>
            </a:p>
          </p:txBody>
        </p:sp>
        <p:cxnSp>
          <p:nvCxnSpPr>
            <p:cNvPr id="36" name="直接连接符 35"/>
            <p:cNvCxnSpPr/>
            <p:nvPr/>
          </p:nvCxnSpPr>
          <p:spPr>
            <a:xfrm flipV="1">
              <a:off x="6445" y="4596"/>
              <a:ext cx="0" cy="193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/>
          </p:nvSpPr>
          <p:spPr>
            <a:xfrm>
              <a:off x="5775" y="3559"/>
              <a:ext cx="1394" cy="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80%</a:t>
              </a:r>
              <a:endParaRPr lang="zh-CN" altLang="en-US" sz="2000" dirty="0"/>
            </a:p>
          </p:txBody>
        </p:sp>
      </p:grpSp>
      <p:sp>
        <p:nvSpPr>
          <p:cNvPr id="17" name="矩形 16"/>
          <p:cNvSpPr/>
          <p:nvPr/>
        </p:nvSpPr>
        <p:spPr>
          <a:xfrm>
            <a:off x="4297045" y="3545840"/>
            <a:ext cx="2143125" cy="1023620"/>
          </a:xfrm>
          <a:prstGeom prst="rect">
            <a:avLst/>
          </a:prstGeom>
          <a:noFill/>
        </p:spPr>
        <p:txBody>
          <a:bodyPr wrap="square" lIns="91424" tIns="45712" rIns="91424" bIns="45712">
            <a:noAutofit/>
          </a:bodyPr>
          <a:lstStyle/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原画师技能分配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3893185" y="4853940"/>
            <a:ext cx="3051810" cy="1482090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342900" indent="-3429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绘画能力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80%</a:t>
            </a:r>
            <a:endParaRPr lang="en-US" altLang="zh-CN" sz="20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审美能力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25%</a:t>
            </a:r>
            <a:endParaRPr lang="en-US" altLang="zh-CN" sz="20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软件能力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40%</a:t>
            </a:r>
            <a:endParaRPr lang="en-US" altLang="zh-CN" sz="20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40000"/>
              </a:lnSpc>
              <a:buFont typeface="Wingdings" panose="05000000000000000000" charset="0"/>
              <a:buChar char="l"/>
            </a:pPr>
            <a:r>
              <a:rPr lang="zh-CN" altLang="en-US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沟通能力</a:t>
            </a:r>
            <a:r>
              <a:rPr lang="en-US" altLang="zh-CN" sz="2000" b="1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30%</a:t>
            </a:r>
            <a:endParaRPr lang="en-US" altLang="zh-CN" sz="2000" b="1" dirty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35375" y="175260"/>
            <a:ext cx="2898140" cy="7759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600" b="1" dirty="0"/>
              <a:t>课程</a:t>
            </a:r>
            <a:r>
              <a:rPr lang="zh-CN" altLang="en-US" sz="3600" b="1" dirty="0"/>
              <a:t>重要性</a:t>
            </a:r>
            <a:endParaRPr lang="zh-CN" altLang="en-US" sz="3600" b="1" dirty="0"/>
          </a:p>
        </p:txBody>
      </p:sp>
    </p:spTree>
  </p:cSld>
  <p:clrMapOvr>
    <a:masterClrMapping/>
  </p:clrMapOvr>
  <p:transition spd="slow" advClick="0" advTm="3000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/>
        </p:nvSpPr>
        <p:spPr>
          <a:xfrm>
            <a:off x="1809750" y="1695450"/>
            <a:ext cx="3810000" cy="3409950"/>
          </a:xfrm>
          <a:prstGeom prst="triangl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等腰三角形 1"/>
          <p:cNvSpPr/>
          <p:nvPr/>
        </p:nvSpPr>
        <p:spPr>
          <a:xfrm>
            <a:off x="2800350" y="1409700"/>
            <a:ext cx="3810000" cy="3409950"/>
          </a:xfrm>
          <a:prstGeom prst="triangl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>
            <a:off x="4438650" y="499872"/>
            <a:ext cx="5734050" cy="5131975"/>
          </a:xfrm>
          <a:prstGeom prst="triangl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4591050" y="633222"/>
            <a:ext cx="5734050" cy="5131975"/>
          </a:xfrm>
          <a:prstGeom prst="triangl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88745" y="2237105"/>
            <a:ext cx="430720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PART</a:t>
            </a:r>
            <a:endParaRPr lang="en-US" altLang="zh-CN" sz="9600" dirty="0">
              <a:solidFill>
                <a:schemeClr val="bg1"/>
              </a:solidFill>
            </a:endParaRPr>
          </a:p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2</a:t>
            </a:r>
            <a:endParaRPr lang="zh-CN" altLang="en-US" sz="9600" dirty="0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5776913" y="3678567"/>
            <a:ext cx="3300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432233" y="3892827"/>
            <a:ext cx="3494314" cy="32956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什么是平面造型控制方法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128067" y="2558415"/>
            <a:ext cx="3438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3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51610" y="2818130"/>
            <a:ext cx="9037320" cy="40398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6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         </a:t>
            </a:r>
            <a:r>
              <a:rPr lang="zh-CN" altLang="en-US" sz="2400" b="1" dirty="0">
                <a:solidFill>
                  <a:schemeClr val="bg1"/>
                </a:solidFill>
              </a:rPr>
              <a:t>改变以往对于事物观察的视觉习惯，运用科学有效的视觉观察方式对观察对象进行描绘，以平面二维的思维逻辑理解三维空间及临摹对象。通过剪影、几何形状、参考线等方式进行描绘。达到绘图过程中造型精准程度效果</a:t>
            </a:r>
            <a:r>
              <a:rPr lang="zh-CN" altLang="en-US" sz="2400" b="1" dirty="0">
                <a:solidFill>
                  <a:schemeClr val="bg1"/>
                </a:solidFill>
              </a:rPr>
              <a:t>提升。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412365" y="1127125"/>
            <a:ext cx="7115810" cy="128524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kumimoji="1" lang="zh-CN" altLang="en-US" sz="4800" b="1" dirty="0">
                <a:solidFill>
                  <a:schemeClr val="bg1"/>
                </a:solidFill>
                <a:ea typeface="微软雅黑" panose="020B0503020204020204" pitchFamily="34" charset="-122"/>
              </a:rPr>
              <a:t>平面</a:t>
            </a:r>
            <a:r>
              <a:rPr kumimoji="1" lang="en-US" altLang="zh-CN" sz="4800" b="1" dirty="0">
                <a:solidFill>
                  <a:schemeClr val="bg1"/>
                </a:solidFill>
                <a:ea typeface="微软雅黑" panose="020B0503020204020204" pitchFamily="34" charset="-122"/>
              </a:rPr>
              <a:t>造型控制方法</a:t>
            </a:r>
            <a:r>
              <a:rPr kumimoji="1" lang="zh-CN" altLang="en-US" sz="4800" b="1" dirty="0">
                <a:solidFill>
                  <a:schemeClr val="bg1"/>
                </a:solidFill>
                <a:ea typeface="微软雅黑" panose="020B0503020204020204" pitchFamily="34" charset="-122"/>
              </a:rPr>
              <a:t>含义</a:t>
            </a:r>
            <a:endParaRPr kumimoji="1" lang="zh-CN" altLang="en-US" sz="4800" b="1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L 形 2"/>
          <p:cNvSpPr/>
          <p:nvPr/>
        </p:nvSpPr>
        <p:spPr>
          <a:xfrm>
            <a:off x="537845" y="5330825"/>
            <a:ext cx="845820" cy="865505"/>
          </a:xfrm>
          <a:prstGeom prst="corner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L 形 3"/>
          <p:cNvSpPr/>
          <p:nvPr/>
        </p:nvSpPr>
        <p:spPr>
          <a:xfrm rot="10800000">
            <a:off x="10556875" y="2160270"/>
            <a:ext cx="845820" cy="865505"/>
          </a:xfrm>
          <a:prstGeom prst="corner">
            <a:avLst/>
          </a:prstGeom>
          <a:solidFill>
            <a:schemeClr val="bg2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3000">
        <p:circle/>
      </p:transition>
    </mc:Choice>
    <mc:Fallback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790700" y="1790700"/>
            <a:ext cx="3467100" cy="34671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609850" y="1619250"/>
            <a:ext cx="3810000" cy="3810000"/>
          </a:xfrm>
          <a:prstGeom prst="ellipse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867400" y="2114550"/>
            <a:ext cx="2781300" cy="278130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6076950" y="1419225"/>
            <a:ext cx="4171950" cy="4171950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971800" y="1848926"/>
            <a:ext cx="2895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PART</a:t>
            </a:r>
            <a:endParaRPr lang="en-US" altLang="zh-CN" sz="9600" dirty="0">
              <a:solidFill>
                <a:schemeClr val="bg1"/>
              </a:solidFill>
            </a:endParaRPr>
          </a:p>
          <a:p>
            <a:pPr algn="ctr"/>
            <a:r>
              <a:rPr lang="en-US" altLang="zh-CN" sz="9600" dirty="0">
                <a:solidFill>
                  <a:schemeClr val="bg1"/>
                </a:solidFill>
              </a:rPr>
              <a:t>3</a:t>
            </a:r>
            <a:endParaRPr lang="zh-CN" altLang="en-US" sz="9600" dirty="0">
              <a:solidFill>
                <a:schemeClr val="bg1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596063" y="3266569"/>
            <a:ext cx="33004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6596063" y="3480829"/>
            <a:ext cx="3494314" cy="569595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本内容讲解平面造型控制方法具体学习内容以及，如何掌握该知识</a:t>
            </a: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内容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96380" y="2114550"/>
            <a:ext cx="49415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</a:t>
            </a:r>
            <a:endParaRPr lang="en-US" altLang="zh-CN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3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715895" y="142875"/>
            <a:ext cx="502920" cy="9531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altLang="zh-CN" sz="7200" b="1" dirty="0"/>
          </a:p>
        </p:txBody>
      </p:sp>
      <p:sp>
        <p:nvSpPr>
          <p:cNvPr id="17" name="矩形 16"/>
          <p:cNvSpPr/>
          <p:nvPr/>
        </p:nvSpPr>
        <p:spPr>
          <a:xfrm>
            <a:off x="4297045" y="3545840"/>
            <a:ext cx="2143125" cy="1023620"/>
          </a:xfrm>
          <a:prstGeom prst="rect">
            <a:avLst/>
          </a:prstGeom>
          <a:noFill/>
        </p:spPr>
        <p:txBody>
          <a:bodyPr wrap="square" lIns="91424" tIns="45712" rIns="91424" bIns="45712">
            <a:noAutofit/>
          </a:bodyPr>
          <a:lstStyle/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原画师技能分配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>
              <a:lnSpc>
                <a:spcPct val="130000"/>
              </a:lnSpc>
              <a:spcBef>
                <a:spcPts val="600"/>
              </a:spcBef>
            </a:pPr>
            <a:r>
              <a:rPr lang="zh-CN" altLang="en-US" sz="16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mda-nj3btnnvrkgkdjzr (1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7380" y="410210"/>
            <a:ext cx="10936605" cy="6036945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2940,&quot;width&quot;:9938}"/>
</p:tagLst>
</file>

<file path=ppt/tags/tag10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12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3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4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5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6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7.xml><?xml version="1.0" encoding="utf-8"?>
<p:tagLst xmlns:p="http://schemas.openxmlformats.org/presentationml/2006/main">
  <p:tag name="KSO_WM_DIAGRAM_VIRTUALLY_FRAME" val="{&quot;height&quot;:390.00645669291333,&quot;left&quot;:291.75,&quot;top&quot;:84.4,&quot;width&quot;:768.8}"/>
</p:tagLst>
</file>

<file path=ppt/tags/tag18.xml><?xml version="1.0" encoding="utf-8"?>
<p:tagLst xmlns:p="http://schemas.openxmlformats.org/presentationml/2006/main">
  <p:tag name="KSO_WPP_MARK_KEY" val="ae4e0e57-1489-4319-890d-06c3b17139f8"/>
  <p:tag name="COMMONDATA" val="eyJoZGlkIjoiMTYxYWE0YmU4ZDEyNjVmOTNjMmE5YjhiZjJiMTA5ZmQifQ=="/>
  <p:tag name="commondata" val="eyJoZGlkIjoiMmMxM2VlM2ViZDU3NTBmMjE1YTUyOTExNjU5ZTU1MWIifQ==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3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4.xml><?xml version="1.0" encoding="utf-8"?>
<p:tagLst xmlns:p="http://schemas.openxmlformats.org/presentationml/2006/main">
  <p:tag name="KSO_WM_UNIT_PLACING_PICTURE_USER_VIEWPORT" val="{&quot;height&quot;:4759,&quot;width&quot;:4204}"/>
</p:tagLst>
</file>

<file path=ppt/tags/tag5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7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8.xml><?xml version="1.0" encoding="utf-8"?>
<p:tagLst xmlns:p="http://schemas.openxmlformats.org/presentationml/2006/main">
  <p:tag name="KSO_WM_UNIT_PLACING_PICTURE_USER_VIEWPORT" val="{&quot;height&quot;:10800,&quot;width&quot;:7207}"/>
</p:tagLst>
</file>

<file path=ppt/tags/tag9.xml><?xml version="1.0" encoding="utf-8"?>
<p:tagLst xmlns:p="http://schemas.openxmlformats.org/presentationml/2006/main">
  <p:tag name="KSO_WM_UNIT_PLACING_PICTURE_USER_VIEWPORT" val="{&quot;height&quot;:10800,&quot;width&quot;:7207}"/>
</p:tagLst>
</file>

<file path=ppt/theme/theme1.xml><?xml version="1.0" encoding="utf-8"?>
<a:theme xmlns:a="http://schemas.openxmlformats.org/drawingml/2006/main" name="自定义设计方案">
  <a:themeElements>
    <a:clrScheme name="自定义 2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546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</Words>
  <Application>WPS 演示</Application>
  <PresentationFormat>宽屏</PresentationFormat>
  <Paragraphs>143</Paragraphs>
  <Slides>20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Calibri</vt:lpstr>
      <vt:lpstr>Arial Unicode MS</vt:lpstr>
      <vt:lpstr>Calibri Light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</dc:title>
  <dc:creator>Microsoft 帐户</dc:creator>
  <cp:lastModifiedBy>Administrator</cp:lastModifiedBy>
  <cp:revision>82</cp:revision>
  <dcterms:created xsi:type="dcterms:W3CDTF">1900-01-01T00:00:00Z</dcterms:created>
  <dcterms:modified xsi:type="dcterms:W3CDTF">2024-03-14T08:12:33Z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1A8791A7430D48C1BE2C2C99F4D4A2F1_13</vt:lpwstr>
  </property>
  <property fmtid="{D5CDD505-2E9C-101B-9397-08002B2CF9AE}" pid="3" name="KSOProductBuildVer">
    <vt:lpwstr>2052-12.1.0.16388</vt:lpwstr>
  </property>
</Properties>
</file>