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2"/>
  </p:handoutMasterIdLst>
  <p:sldIdLst>
    <p:sldId id="868" r:id="rId4"/>
    <p:sldId id="884" r:id="rId6"/>
    <p:sldId id="886" r:id="rId7"/>
    <p:sldId id="898" r:id="rId8"/>
    <p:sldId id="891" r:id="rId9"/>
    <p:sldId id="893" r:id="rId10"/>
    <p:sldId id="909" r:id="rId11"/>
    <p:sldId id="910" r:id="rId12"/>
    <p:sldId id="894" r:id="rId13"/>
    <p:sldId id="895" r:id="rId14"/>
    <p:sldId id="911" r:id="rId15"/>
    <p:sldId id="896" r:id="rId16"/>
    <p:sldId id="912" r:id="rId17"/>
    <p:sldId id="913" r:id="rId18"/>
    <p:sldId id="914" r:id="rId19"/>
    <p:sldId id="915" r:id="rId20"/>
    <p:sldId id="879" r:id="rId21"/>
  </p:sldIdLst>
  <p:sldSz cx="12192000" cy="6858000"/>
  <p:notesSz cx="7099300" cy="10234295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5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04.xml"/><Relationship Id="rId12" Type="http://schemas.openxmlformats.org/officeDocument/2006/relationships/image" Target="../media/image21.jpeg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image" Target="../media/image9.png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image" Target="../media/image4.jpeg"/><Relationship Id="rId1" Type="http://schemas.openxmlformats.org/officeDocument/2006/relationships/tags" Target="../tags/tag10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image" Target="../media/image8.png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0" Type="http://schemas.openxmlformats.org/officeDocument/2006/relationships/notesSlide" Target="../notesSlides/notesSlide1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120.xml"/><Relationship Id="rId17" Type="http://schemas.openxmlformats.org/officeDocument/2006/relationships/image" Target="../media/image17.jpeg"/><Relationship Id="rId16" Type="http://schemas.openxmlformats.org/officeDocument/2006/relationships/tags" Target="../tags/tag119.xml"/><Relationship Id="rId15" Type="http://schemas.openxmlformats.org/officeDocument/2006/relationships/image" Target="../media/image15.jpeg"/><Relationship Id="rId14" Type="http://schemas.openxmlformats.org/officeDocument/2006/relationships/tags" Target="../tags/tag118.xml"/><Relationship Id="rId13" Type="http://schemas.openxmlformats.org/officeDocument/2006/relationships/image" Target="../media/image16.jpeg"/><Relationship Id="rId12" Type="http://schemas.openxmlformats.org/officeDocument/2006/relationships/tags" Target="../tags/tag117.xml"/><Relationship Id="rId11" Type="http://schemas.openxmlformats.org/officeDocument/2006/relationships/image" Target="../media/image23.jpeg"/><Relationship Id="rId10" Type="http://schemas.openxmlformats.org/officeDocument/2006/relationships/tags" Target="../tags/tag116.xml"/><Relationship Id="rId1" Type="http://schemas.openxmlformats.org/officeDocument/2006/relationships/tags" Target="../tags/tag11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image" Target="../media/image8.png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27.xml"/><Relationship Id="rId1" Type="http://schemas.openxmlformats.org/officeDocument/2006/relationships/tags" Target="../tags/tag12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image" Target="../media/image9.png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image" Target="../media/image4.jpeg"/><Relationship Id="rId1" Type="http://schemas.openxmlformats.org/officeDocument/2006/relationships/tags" Target="../tags/tag12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image" Target="../media/image8.png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0" Type="http://schemas.openxmlformats.org/officeDocument/2006/relationships/notesSlide" Target="../notesSlides/notesSlide15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143.xml"/><Relationship Id="rId17" Type="http://schemas.openxmlformats.org/officeDocument/2006/relationships/image" Target="../media/image27.png"/><Relationship Id="rId16" Type="http://schemas.openxmlformats.org/officeDocument/2006/relationships/tags" Target="../tags/tag142.xml"/><Relationship Id="rId15" Type="http://schemas.openxmlformats.org/officeDocument/2006/relationships/image" Target="../media/image26.jpeg"/><Relationship Id="rId14" Type="http://schemas.openxmlformats.org/officeDocument/2006/relationships/tags" Target="../tags/tag141.xml"/><Relationship Id="rId13" Type="http://schemas.openxmlformats.org/officeDocument/2006/relationships/image" Target="../media/image25.jpeg"/><Relationship Id="rId12" Type="http://schemas.openxmlformats.org/officeDocument/2006/relationships/tags" Target="../tags/tag140.xml"/><Relationship Id="rId11" Type="http://schemas.openxmlformats.org/officeDocument/2006/relationships/image" Target="../media/image17.jpeg"/><Relationship Id="rId10" Type="http://schemas.openxmlformats.org/officeDocument/2006/relationships/tags" Target="../tags/tag139.xml"/><Relationship Id="rId1" Type="http://schemas.openxmlformats.org/officeDocument/2006/relationships/tags" Target="../tags/tag13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image" Target="../media/image8.png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16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50.xml"/><Relationship Id="rId1" Type="http://schemas.openxmlformats.org/officeDocument/2006/relationships/tags" Target="../tags/tag144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7.png"/><Relationship Id="rId3" Type="http://schemas.openxmlformats.org/officeDocument/2006/relationships/tags" Target="../tags/tag19.xm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4.xml"/><Relationship Id="rId24" Type="http://schemas.openxmlformats.org/officeDocument/2006/relationships/tags" Target="../tags/tag38.xml"/><Relationship Id="rId23" Type="http://schemas.openxmlformats.org/officeDocument/2006/relationships/tags" Target="../tags/tag37.xml"/><Relationship Id="rId22" Type="http://schemas.openxmlformats.org/officeDocument/2006/relationships/tags" Target="../tags/tag36.xml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image" Target="../media/image4.jpeg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image" Target="../media/image8.png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9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image" Target="../media/image10.png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image" Target="../media/image8.pn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1" Type="http://schemas.openxmlformats.org/officeDocument/2006/relationships/notesSlide" Target="../notesSlides/notesSlide4.xml"/><Relationship Id="rId20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9" Type="http://schemas.openxmlformats.org/officeDocument/2006/relationships/tags" Target="../tags/tag56.xml"/><Relationship Id="rId18" Type="http://schemas.openxmlformats.org/officeDocument/2006/relationships/tags" Target="../tags/tag55.xml"/><Relationship Id="rId17" Type="http://schemas.openxmlformats.org/officeDocument/2006/relationships/image" Target="../media/image13.png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image" Target="../media/image12.png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image" Target="../media/image11.png"/><Relationship Id="rId10" Type="http://schemas.openxmlformats.org/officeDocument/2006/relationships/tags" Target="../tags/tag50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image" Target="../media/image9.png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4.jpeg"/><Relationship Id="rId1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image" Target="../media/image8.png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0" Type="http://schemas.openxmlformats.org/officeDocument/2006/relationships/notesSlide" Target="../notesSlides/notesSlide6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72.xml"/><Relationship Id="rId17" Type="http://schemas.openxmlformats.org/officeDocument/2006/relationships/image" Target="../media/image17.jpeg"/><Relationship Id="rId16" Type="http://schemas.openxmlformats.org/officeDocument/2006/relationships/tags" Target="../tags/tag71.xml"/><Relationship Id="rId15" Type="http://schemas.openxmlformats.org/officeDocument/2006/relationships/image" Target="../media/image16.jpeg"/><Relationship Id="rId14" Type="http://schemas.openxmlformats.org/officeDocument/2006/relationships/tags" Target="../tags/tag70.xml"/><Relationship Id="rId13" Type="http://schemas.openxmlformats.org/officeDocument/2006/relationships/image" Target="../media/image15.jpeg"/><Relationship Id="rId12" Type="http://schemas.openxmlformats.org/officeDocument/2006/relationships/tags" Target="../tags/tag69.xml"/><Relationship Id="rId11" Type="http://schemas.openxmlformats.org/officeDocument/2006/relationships/image" Target="../media/image14.png"/><Relationship Id="rId10" Type="http://schemas.openxmlformats.org/officeDocument/2006/relationships/tags" Target="../tags/tag68.xml"/><Relationship Id="rId1" Type="http://schemas.openxmlformats.org/officeDocument/2006/relationships/tags" Target="../tags/tag6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image" Target="../media/image8.png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79.xml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image" Target="../media/image9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4.jpeg"/><Relationship Id="rId1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image" Target="../media/image8.png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image" Target="../media/image4.jpeg"/><Relationship Id="rId17" Type="http://schemas.openxmlformats.org/officeDocument/2006/relationships/notesSlide" Target="../notesSlides/notesSlide9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94.xml"/><Relationship Id="rId14" Type="http://schemas.openxmlformats.org/officeDocument/2006/relationships/image" Target="../media/image20.jpeg"/><Relationship Id="rId13" Type="http://schemas.openxmlformats.org/officeDocument/2006/relationships/tags" Target="../tags/tag93.xml"/><Relationship Id="rId12" Type="http://schemas.openxmlformats.org/officeDocument/2006/relationships/image" Target="../media/image19.jpeg"/><Relationship Id="rId11" Type="http://schemas.openxmlformats.org/officeDocument/2006/relationships/tags" Target="../tags/tag92.xml"/><Relationship Id="rId10" Type="http://schemas.openxmlformats.org/officeDocument/2006/relationships/image" Target="../media/image11.png"/><Relationship Id="rId1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电动汽车充电系统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Structural principles of electric vehicle charging system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>
            <p:custDataLst>
              <p:tags r:id="rId3"/>
            </p:custDataLst>
          </p:nvPr>
        </p:nvSpPr>
        <p:spPr>
          <a:xfrm>
            <a:off x="1098169" y="5085237"/>
            <a:ext cx="2926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电动汽车充电系统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>
              <a:solidFill>
                <a:schemeClr val="bg1">
                  <a:lumMod val="9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55440" y="1340376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1554480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慢充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工作原理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55439" y="2204737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23945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2000" b="1">
                  <a:sym typeface="+mn-ea"/>
                </a:rPr>
                <a:t>原理</a:t>
              </a:r>
              <a:r>
                <a:rPr lang="en-US" altLang="zh-CN" sz="2000" b="1">
                  <a:sym typeface="+mn-ea"/>
                </a:rPr>
                <a:t>:</a:t>
              </a:r>
              <a:r>
                <a:rPr lang="zh-CN" altLang="en-US" sz="1400">
                  <a:sym typeface="+mn-ea"/>
                </a:rPr>
                <a:t>在工作时，当交流充电枪连接好交流充电座，唤醒</a:t>
              </a:r>
              <a:r>
                <a:rPr lang="en-US" altLang="zh-CN" sz="1400">
                  <a:sym typeface="+mn-ea"/>
                </a:rPr>
                <a:t>BMS</a:t>
              </a:r>
              <a:r>
                <a:rPr lang="zh-CN" altLang="en-US" sz="1400">
                  <a:sym typeface="+mn-ea"/>
                </a:rPr>
                <a:t>，确认充电时，</a:t>
              </a:r>
              <a:r>
                <a:rPr lang="en-US" altLang="zh-CN" sz="1400">
                  <a:sym typeface="+mn-ea"/>
                </a:rPr>
                <a:t>BMS</a:t>
              </a:r>
              <a:r>
                <a:rPr lang="zh-CN" altLang="en-US" sz="1400">
                  <a:sym typeface="+mn-ea"/>
                </a:rPr>
                <a:t>唤醒车载充电机并发送指令送电，经车载充电器将</a:t>
              </a:r>
              <a:r>
                <a:rPr lang="en-US" altLang="zh-CN" sz="1400">
                  <a:sym typeface="+mn-ea"/>
                </a:rPr>
                <a:t>220</a:t>
              </a:r>
              <a:r>
                <a:rPr lang="zh-CN" altLang="en-US" sz="1400">
                  <a:sym typeface="+mn-ea"/>
                </a:rPr>
                <a:t>伏交流电转变成高压直流电，向动力电池组充电。</a:t>
              </a:r>
              <a:endParaRPr lang="zh-CN" altLang="en-US" sz="1400">
                <a:sym typeface="+mn-ea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2000" b="1">
                  <a:sym typeface="+mn-ea"/>
                </a:rPr>
                <a:t>优点</a:t>
              </a:r>
              <a:r>
                <a:rPr lang="zh-CN" altLang="en-US" sz="1400">
                  <a:sym typeface="+mn-ea"/>
                </a:rPr>
                <a:t>：充电时间预估在</a:t>
              </a:r>
              <a:r>
                <a:rPr lang="en-US" altLang="zh-CN" sz="1400">
                  <a:sym typeface="+mn-ea"/>
                </a:rPr>
                <a:t>13~14</a:t>
              </a:r>
              <a:r>
                <a:rPr lang="zh-CN" altLang="en-US" sz="1400">
                  <a:sym typeface="+mn-ea"/>
                </a:rPr>
                <a:t>小时可充满。</a:t>
              </a:r>
              <a:endParaRPr lang="zh-CN" altLang="en-US" sz="1400">
                <a:sym typeface="+mn-ea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缺点</a:t>
              </a:r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:   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充电时间长，能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延长电池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寿命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188" y="432552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慢充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06" name="图片 105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56045" y="1916430"/>
            <a:ext cx="5433060" cy="33242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96628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低压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862455" y="1340485"/>
            <a:ext cx="4175760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低压充电的组成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>
                <a:sym typeface="+mn-ea"/>
              </a:rPr>
              <a:t>低压充电就是有低压电池、</a:t>
            </a:r>
            <a:r>
              <a:rPr lang="en-US" altLang="zh-CN" sz="1800">
                <a:sym typeface="+mn-ea"/>
              </a:rPr>
              <a:t>DC—DC</a:t>
            </a:r>
            <a:r>
              <a:rPr lang="zh-CN" altLang="en-US" sz="1800">
                <a:sym typeface="+mn-ea"/>
              </a:rPr>
              <a:t>转换器、高压线束、高压配电盒、动力电池组组成。也有车型的</a:t>
            </a:r>
            <a:r>
              <a:rPr lang="en-US" altLang="zh-CN" sz="1800">
                <a:sym typeface="+mn-ea"/>
              </a:rPr>
              <a:t>DC-DC </a:t>
            </a:r>
            <a:r>
              <a:rPr lang="zh-CN" altLang="en-US" sz="1800">
                <a:sym typeface="+mn-ea"/>
              </a:rPr>
              <a:t>转换器在充配电总成中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998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低压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07" name="图片 106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167755" y="1196975"/>
            <a:ext cx="2228215" cy="2440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63330" y="1557020"/>
            <a:ext cx="2950845" cy="1881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63750" y="4220845"/>
            <a:ext cx="252476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43475" y="4220845"/>
            <a:ext cx="3248660" cy="1811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616315" y="4223385"/>
            <a:ext cx="3115945" cy="17119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559560" y="1124585"/>
            <a:ext cx="4690745" cy="553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低压充电的工作原理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>
                <a:sym typeface="+mn-ea"/>
              </a:rPr>
              <a:t>高压上电前，低压电路系统依赖</a:t>
            </a:r>
            <a:r>
              <a:rPr lang="en-US" altLang="zh-CN" sz="1800">
                <a:sym typeface="+mn-ea"/>
              </a:rPr>
              <a:t>12</a:t>
            </a:r>
            <a:r>
              <a:rPr lang="zh-CN" altLang="en-US" sz="1800">
                <a:sym typeface="+mn-ea"/>
              </a:rPr>
              <a:t>伏低压电池供电，当高压上电后，</a:t>
            </a:r>
            <a:r>
              <a:rPr lang="en-US" altLang="zh-CN" sz="1800">
                <a:sym typeface="+mn-ea"/>
              </a:rPr>
              <a:t>DC—DC </a:t>
            </a:r>
            <a:r>
              <a:rPr lang="zh-CN" altLang="en-US" sz="1800">
                <a:sym typeface="+mn-ea"/>
              </a:rPr>
              <a:t>转换器将动力电池的高压直流电转化成低压直流电，向</a:t>
            </a:r>
            <a:r>
              <a:rPr lang="en-US" altLang="zh-CN" sz="1800">
                <a:sym typeface="+mn-ea"/>
              </a:rPr>
              <a:t>12</a:t>
            </a:r>
            <a:r>
              <a:rPr lang="zh-CN" altLang="en-US" sz="1800">
                <a:sym typeface="+mn-ea"/>
              </a:rPr>
              <a:t>伏低压电池充电。</a:t>
            </a:r>
            <a:endParaRPr lang="zh-CN" altLang="en-US" sz="1800"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>
                <a:sym typeface="+mn-ea"/>
              </a:rPr>
              <a:t>电动汽车低压电池</a:t>
            </a:r>
            <a:r>
              <a:rPr lang="zh-CN" altLang="en-US" sz="1800">
                <a:sym typeface="+mn-ea"/>
              </a:rPr>
              <a:t>还具有智能充电功能，车辆停放过程中，</a:t>
            </a:r>
            <a:r>
              <a:rPr lang="en-US" altLang="zh-CN" sz="1800">
                <a:sym typeface="+mn-ea"/>
              </a:rPr>
              <a:t>VCU</a:t>
            </a:r>
            <a:r>
              <a:rPr lang="zh-CN" altLang="en-US" sz="1800">
                <a:sym typeface="+mn-ea"/>
              </a:rPr>
              <a:t>将持续对低压电池电压进行监控，当电压低于设定值时，</a:t>
            </a:r>
            <a:r>
              <a:rPr lang="en-US" altLang="zh-CN" sz="1800">
                <a:sym typeface="+mn-ea"/>
              </a:rPr>
              <a:t>VCU </a:t>
            </a:r>
            <a:r>
              <a:rPr lang="zh-CN" altLang="en-US" sz="1800">
                <a:sym typeface="+mn-ea"/>
              </a:rPr>
              <a:t>将唤醒</a:t>
            </a:r>
            <a:r>
              <a:rPr lang="en-US" altLang="zh-CN" sz="1800">
                <a:sym typeface="+mn-ea"/>
              </a:rPr>
              <a:t>BMS , </a:t>
            </a:r>
            <a:r>
              <a:rPr lang="zh-CN" altLang="en-US" sz="1800">
                <a:sym typeface="+mn-ea"/>
              </a:rPr>
              <a:t>同时，</a:t>
            </a:r>
            <a:r>
              <a:rPr lang="en-US" altLang="zh-CN" sz="1800">
                <a:sym typeface="+mn-ea"/>
              </a:rPr>
              <a:t>vcu</a:t>
            </a:r>
            <a:r>
              <a:rPr lang="zh-CN" altLang="en-US" sz="1800">
                <a:sym typeface="+mn-ea"/>
              </a:rPr>
              <a:t>控制动力电池将高压直流电通过</a:t>
            </a:r>
            <a:r>
              <a:rPr lang="en-US" altLang="zh-CN" sz="1800">
                <a:sym typeface="+mn-ea"/>
              </a:rPr>
              <a:t>DCDC</a:t>
            </a:r>
            <a:r>
              <a:rPr lang="zh-CN" altLang="en-US" sz="1800">
                <a:sym typeface="+mn-ea"/>
              </a:rPr>
              <a:t>转换器变成低压直流电，向低压电池充电，防止低压电池亏电。</a:t>
            </a:r>
            <a:endParaRPr lang="zh-CN" altLang="en-US" sz="1800"/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998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低压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11900" y="1988820"/>
            <a:ext cx="5474970" cy="382206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96628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制动能量回收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功能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775460" y="1412875"/>
            <a:ext cx="417576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>
                <a:sym typeface="+mn-ea"/>
              </a:rPr>
              <a:t>制动能量回收</a:t>
            </a:r>
            <a:r>
              <a:rPr lang="zh-CN" altLang="en-US" sz="1800">
                <a:sym typeface="+mn-ea"/>
              </a:rPr>
              <a:t>功能就是有</a:t>
            </a:r>
            <a:r>
              <a:rPr lang="zh-CN" altLang="en-US" sz="1800">
                <a:sym typeface="+mn-ea"/>
              </a:rPr>
              <a:t>制动踏板、车轮、驱动电机、电机控制器、动力电池、高压线束组成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998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制动能量回收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功能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01" name="图片 100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60670" y="4204970"/>
            <a:ext cx="2548890" cy="1820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616315" y="4223385"/>
            <a:ext cx="3115945" cy="1711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67755" y="1628775"/>
            <a:ext cx="2388870" cy="2064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903970" y="1641475"/>
            <a:ext cx="2724785" cy="2091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06245" y="4204970"/>
            <a:ext cx="2971165" cy="18376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631315" y="1484630"/>
            <a:ext cx="4175760" cy="355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2400" b="1">
                <a:sym typeface="+mn-ea"/>
              </a:rPr>
              <a:t>制动能量回收功能原理</a:t>
            </a:r>
            <a:r>
              <a:rPr lang="zh-CN" altLang="en-US" sz="1800">
                <a:sym typeface="+mn-ea"/>
              </a:rPr>
              <a:t>就是</a:t>
            </a:r>
            <a:r>
              <a:rPr lang="zh-CN" altLang="en-US" sz="1800">
                <a:sym typeface="+mn-ea"/>
              </a:rPr>
              <a:t>车辆在滑行或制动时，</a:t>
            </a:r>
            <a:r>
              <a:rPr lang="en-US" altLang="zh-CN" sz="1800">
                <a:sym typeface="+mn-ea"/>
              </a:rPr>
              <a:t>VCU</a:t>
            </a:r>
            <a:r>
              <a:rPr lang="zh-CN" altLang="en-US" sz="1800">
                <a:sym typeface="+mn-ea"/>
              </a:rPr>
              <a:t>根据当前动力电池状态和制动踏板位置信号，计算能量回收转矩并发送指令给电机控制器，电机控制器驱动电机从驱动状态转变成发电状态，将车辆的动能转变成电能存储在动力电池中</a:t>
            </a:r>
            <a:r>
              <a:rPr lang="en-US" altLang="zh-CN" sz="1800">
                <a:sym typeface="+mn-ea"/>
              </a:rPr>
              <a:t> </a:t>
            </a:r>
            <a:r>
              <a:rPr lang="zh-CN" altLang="en-US" sz="1800">
                <a:sym typeface="+mn-ea"/>
              </a:rPr>
              <a:t>，起到能量回收功能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998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制动能量回收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功能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096000" y="1772920"/>
            <a:ext cx="5639435" cy="373126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213153" y="4010817"/>
            <a:ext cx="2926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电动汽车充电系统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775908" y="2780832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慢充的组成及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775908" y="1516356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快充的组成及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775908" y="31777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电动汽车充电系统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的方式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58382" y="18824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8012" y="1820827"/>
              <a:ext cx="785495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58381" y="136838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8012" y="1820827"/>
              <a:ext cx="707390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031683" y="254852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8012" y="1820827"/>
              <a:ext cx="715010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86928" y="3680090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9"/>
              </p:custDataLst>
            </p:nvPr>
          </p:nvSpPr>
          <p:spPr>
            <a:xfrm>
              <a:off x="5808012" y="1820827"/>
              <a:ext cx="715010" cy="5988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42173" y="4883415"/>
            <a:ext cx="1411635" cy="995673"/>
            <a:chOff x="5390182" y="1571272"/>
            <a:chExt cx="1411635" cy="995673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>
              <p:custDataLst>
                <p:tags r:id="rId21"/>
              </p:custDataLst>
            </p:nvPr>
          </p:nvSpPr>
          <p:spPr>
            <a:xfrm>
              <a:off x="5808012" y="1820827"/>
              <a:ext cx="715010" cy="5988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AutoShape 5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6743523" y="39333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低压充电的组成及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AutoShape 5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815278" y="5134142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能量回收功能组成及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2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电动汽车充电系统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方式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24873" y="931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电动汽车充电系统方式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从功能上分为快充、慢充、低压充电以及能量回收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功能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 descr="快充 (1)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9440" y="1628775"/>
            <a:ext cx="2110740" cy="334581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699770" y="4974590"/>
            <a:ext cx="1413510" cy="445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/>
              <a:t>快充</a:t>
            </a:r>
            <a:endParaRPr lang="zh-CN" altLang="en-US" sz="2000"/>
          </a:p>
          <a:p>
            <a:pPr algn="ctr"/>
            <a:endParaRPr lang="zh-CN" altLang="en-US"/>
          </a:p>
        </p:txBody>
      </p:sp>
      <p:pic>
        <p:nvPicPr>
          <p:cNvPr id="3" name="图片 2" descr="慢充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11450" y="1722120"/>
            <a:ext cx="2032635" cy="32524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2927350" y="4974590"/>
            <a:ext cx="1471930" cy="445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/>
              <a:t>慢充</a:t>
            </a:r>
            <a:endParaRPr lang="zh-CN" altLang="en-US" sz="2000"/>
          </a:p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944110" y="2132330"/>
            <a:ext cx="2978785" cy="3491230"/>
            <a:chOff x="7816" y="2717"/>
            <a:chExt cx="4691" cy="5498"/>
          </a:xfrm>
        </p:grpSpPr>
        <p:pic>
          <p:nvPicPr>
            <p:cNvPr id="11" name="图片 10" descr="低压充电 (1)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7816" y="2717"/>
              <a:ext cx="4691" cy="346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8356" y="7151"/>
              <a:ext cx="3510" cy="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/>
                <a:t>低压充电</a:t>
              </a:r>
              <a:endParaRPr lang="zh-CN" altLang="en-US" sz="2000"/>
            </a:p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94370" y="2204720"/>
            <a:ext cx="3602990" cy="3445510"/>
            <a:chOff x="13062" y="3358"/>
            <a:chExt cx="5674" cy="5426"/>
          </a:xfrm>
        </p:grpSpPr>
        <p:pic>
          <p:nvPicPr>
            <p:cNvPr id="17" name="图片 16" descr="能量回收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3062" y="3358"/>
              <a:ext cx="5674" cy="323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>
              <p:custDataLst>
                <p:tags r:id="rId18"/>
              </p:custDataLst>
            </p:nvPr>
          </p:nvSpPr>
          <p:spPr>
            <a:xfrm>
              <a:off x="14476" y="7720"/>
              <a:ext cx="2879" cy="1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/>
                <a:t>能量回收</a:t>
              </a:r>
              <a:endParaRPr lang="zh-CN" altLang="en-US" sz="2000"/>
            </a:p>
            <a:p>
              <a:pPr algn="ctr"/>
              <a:endParaRPr lang="zh-CN" altLang="en-US"/>
            </a:p>
          </p:txBody>
        </p:sp>
      </p:grp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快充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775460" y="1515745"/>
            <a:ext cx="4970780" cy="1024255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2400" b="1">
                <a:sym typeface="+mn-ea"/>
              </a:rPr>
              <a:t>快充</a:t>
            </a:r>
            <a:r>
              <a:rPr lang="zh-CN" altLang="en-US" sz="1800">
                <a:sym typeface="+mn-ea"/>
              </a:rPr>
              <a:t>就是有直流充电桩、直流充电枪、直流充电座、充配电盒、高压线束、动力电池组组成。</a:t>
            </a:r>
            <a:endParaRPr lang="zh-CN" altLang="en-US" sz="1800">
              <a:sym typeface="+mn-ea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800">
                <a:sym typeface="+mn-ea"/>
              </a:rPr>
              <a:t>直流充电桩和直流充电枪在车外部，直流充电座、充配电盒、高压线束、动力电池组都在车上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919338" y="47702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快充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 descr="快充 (1)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320280" y="692785"/>
            <a:ext cx="1482090" cy="2349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048115" y="1124585"/>
            <a:ext cx="2388235" cy="1572260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1360" y="4293235"/>
            <a:ext cx="2472055" cy="174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015865" y="4293235"/>
            <a:ext cx="252476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328025" y="4216400"/>
            <a:ext cx="3326130" cy="19024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47215" y="1052830"/>
            <a:ext cx="4970780" cy="1024255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2400" b="1">
                <a:sym typeface="+mn-ea"/>
              </a:rPr>
              <a:t>快充</a:t>
            </a:r>
            <a:r>
              <a:rPr lang="zh-CN" altLang="en-US" sz="1800">
                <a:sym typeface="+mn-ea"/>
              </a:rPr>
              <a:t>在工作时，当直流充电枪插入到直流充电座时，</a:t>
            </a:r>
            <a:r>
              <a:rPr lang="en-US" altLang="zh-CN" sz="1800">
                <a:sym typeface="+mn-ea"/>
              </a:rPr>
              <a:t>BMS</a:t>
            </a:r>
            <a:r>
              <a:rPr lang="zh-CN" altLang="en-US" sz="1800">
                <a:sym typeface="+mn-ea"/>
              </a:rPr>
              <a:t>和直流充电桩电脑进行沟通，确认充电没问题时，直流充电桩</a:t>
            </a:r>
            <a:r>
              <a:rPr lang="zh-CN" altLang="en-US" sz="1800">
                <a:sym typeface="+mn-ea"/>
              </a:rPr>
              <a:t>向直流充电枪发送充电指令。</a:t>
            </a:r>
            <a:r>
              <a:rPr lang="en-US" altLang="zh-CN" sz="1800">
                <a:sym typeface="+mn-ea"/>
              </a:rPr>
              <a:t>BMS</a:t>
            </a:r>
            <a:r>
              <a:rPr lang="zh-CN" altLang="en-US" sz="1800">
                <a:sym typeface="+mn-ea"/>
              </a:rPr>
              <a:t>被唤醒后，直接向动力电池组充电</a:t>
            </a:r>
            <a:endParaRPr lang="zh-CN" altLang="en-US" sz="1800">
              <a:sym typeface="+mn-ea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2400" b="1">
                <a:sym typeface="+mn-ea"/>
              </a:rPr>
              <a:t>优点</a:t>
            </a:r>
            <a:r>
              <a:rPr lang="zh-CN" altLang="en-US" sz="1800">
                <a:sym typeface="+mn-ea"/>
              </a:rPr>
              <a:t>：充电时间为</a:t>
            </a:r>
            <a:r>
              <a:rPr lang="en-US" altLang="zh-CN" sz="1800">
                <a:sym typeface="+mn-ea"/>
              </a:rPr>
              <a:t>48</a:t>
            </a:r>
            <a:r>
              <a:rPr lang="zh-CN" altLang="en-US" sz="1800">
                <a:sym typeface="+mn-ea"/>
              </a:rPr>
              <a:t>分钟，可充电</a:t>
            </a:r>
            <a:r>
              <a:rPr lang="en-US" altLang="zh-CN" sz="1800">
                <a:sym typeface="+mn-ea"/>
              </a:rPr>
              <a:t>80%</a:t>
            </a:r>
            <a:r>
              <a:rPr lang="zh-CN" altLang="en-US" sz="1800">
                <a:sym typeface="+mn-ea"/>
              </a:rPr>
              <a:t>。也有一些电动车型充电一分钟，行驶百公里。充电速度非常快。</a:t>
            </a:r>
            <a:endParaRPr lang="zh-CN" altLang="en-US" sz="1800">
              <a:sym typeface="+mn-ea"/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缺点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充电时间短，对减少电池寿命。</a:t>
            </a:r>
            <a:endParaRPr lang="zh-CN" altLang="en-US" sz="1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919338" y="47702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快充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03" name="图片 102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320280" y="1628775"/>
            <a:ext cx="3937000" cy="3937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慢充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8224" name="矩形 948223"/>
          <p:cNvSpPr/>
          <p:nvPr>
            <p:custDataLst>
              <p:tags r:id="rId4"/>
            </p:custDataLst>
          </p:nvPr>
        </p:nvSpPr>
        <p:spPr>
          <a:xfrm>
            <a:off x="1271411" y="1161445"/>
            <a:ext cx="9097204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400" b="1">
                <a:sym typeface="+mn-ea"/>
              </a:rPr>
              <a:t>慢充</a:t>
            </a:r>
            <a:r>
              <a:rPr lang="zh-CN" altLang="en-US">
                <a:sym typeface="+mn-ea"/>
              </a:rPr>
              <a:t>就是我们所说的</a:t>
            </a:r>
            <a:r>
              <a:rPr lang="zh-CN" altLang="en-US">
                <a:sym typeface="+mn-ea"/>
              </a:rPr>
              <a:t>交流充电，它采用固定式交流充电桩或携带式交流充电桩充电、交流充电桩配有交流充电枪、交流充电枪和交流充电座都采用</a:t>
            </a:r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孔式，交流电经交流充电座到车载充电机，再通过高压线束向动力电池组充电。也可以采用</a:t>
            </a:r>
            <a:r>
              <a:rPr lang="en-US" altLang="zh-CN">
                <a:sym typeface="+mn-ea"/>
              </a:rPr>
              <a:t>380</a:t>
            </a:r>
            <a:r>
              <a:rPr lang="zh-CN" altLang="en-US">
                <a:sym typeface="+mn-ea"/>
              </a:rPr>
              <a:t>伏交流充电桩进行慢充的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慢充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9622" y="165578"/>
            <a:ext cx="1411635" cy="995673"/>
            <a:chOff x="5390182" y="1571272"/>
            <a:chExt cx="1411635" cy="9956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2" name="矩形 41"/>
            <p:cNvSpPr/>
            <p:nvPr>
              <p:custDataLst>
                <p:tags r:id="rId8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3" name="图片 12" descr="慢充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9470" y="2853055"/>
            <a:ext cx="2032635" cy="3252470"/>
          </a:xfrm>
          <a:prstGeom prst="rect">
            <a:avLst/>
          </a:prstGeom>
        </p:spPr>
      </p:pic>
      <p:pic>
        <p:nvPicPr>
          <p:cNvPr id="104" name="图片 103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503295" y="3284855"/>
            <a:ext cx="3597275" cy="2409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016875" y="3284855"/>
            <a:ext cx="2863215" cy="23082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TIMING" val="|1.2|0.9|0.8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TIMING" val="|1.2|0.9|0.8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TIMING" val="|1.2|0.9|0.8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TIMING" val="|1.2|0.9|0.8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TIMING" val="|1.2|0.9|0.8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TIMING" val="|1.2|0.9|0.8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580,&quot;width&quot;:4968}"/>
</p:tagLst>
</file>

<file path=ppt/tags/tag150.xml><?xml version="1.0" encoding="utf-8"?>
<p:tagLst xmlns:p="http://schemas.openxmlformats.org/presentationml/2006/main">
  <p:tag name="TIMING" val="|1.2|0.9|0.8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MDgyNDdiZTBmOTNkNjgxNjc3ZTg2NDBiOWRiZWRhY2YifQ=="/>
  <p:tag name="commondata" val="eyJoZGlkIjoiMzMxN2VlZTUzMzU0MDIzMDIxZjIxZDQ4MzdlYzczMzcifQ==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PA" val="v4.0.0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TIMING" val="|1.2|0.9|0.8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TIMING" val="|1.2|0.9|0.8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TIMING" val="|1.2|0.9|0.8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TIMING" val="|1.2|0.9|0.8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TIMING" val="|1.2|0.9|0.8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TIMING" val="|1.2|0.9|0.8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TIMING" val="|1.2|0.9|0.8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PA" val="v4.0.0"/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1257</Words>
  <Application>WPS 演示</Application>
  <PresentationFormat>宽屏</PresentationFormat>
  <Paragraphs>136</Paragraphs>
  <Slides>17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李海滨</cp:lastModifiedBy>
  <cp:revision>133</cp:revision>
  <dcterms:created xsi:type="dcterms:W3CDTF">2017-10-15T03:08:00Z</dcterms:created>
  <dcterms:modified xsi:type="dcterms:W3CDTF">2024-01-15T08:37:53Z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2052-11.1.0.14309</vt:lpwstr>
  </property>
</Properties>
</file>