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2"/>
  </p:handoutMasterIdLst>
  <p:sldIdLst>
    <p:sldId id="868" r:id="rId4"/>
    <p:sldId id="884" r:id="rId6"/>
    <p:sldId id="886" r:id="rId7"/>
    <p:sldId id="898" r:id="rId8"/>
    <p:sldId id="891" r:id="rId9"/>
    <p:sldId id="893" r:id="rId10"/>
    <p:sldId id="909" r:id="rId11"/>
    <p:sldId id="896" r:id="rId12"/>
    <p:sldId id="918" r:id="rId13"/>
    <p:sldId id="894" r:id="rId14"/>
    <p:sldId id="895" r:id="rId15"/>
    <p:sldId id="910" r:id="rId16"/>
    <p:sldId id="911" r:id="rId17"/>
    <p:sldId id="919" r:id="rId18"/>
    <p:sldId id="912" r:id="rId19"/>
    <p:sldId id="913" r:id="rId20"/>
    <p:sldId id="879" r:id="rId21"/>
  </p:sldIdLst>
  <p:sldSz cx="12192000" cy="6858000"/>
  <p:notesSz cx="7099300" cy="1023429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39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074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095"/>
        <p:guide pos="22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6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8.png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0" Type="http://schemas.openxmlformats.org/officeDocument/2006/relationships/notesSlide" Target="../notesSlides/notesSlide10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image" Target="../media/image17.png"/><Relationship Id="rId12" Type="http://schemas.openxmlformats.org/officeDocument/2006/relationships/tags" Target="../tags/tag103.xml"/><Relationship Id="rId11" Type="http://schemas.openxmlformats.org/officeDocument/2006/relationships/image" Target="../media/image16.png"/><Relationship Id="rId10" Type="http://schemas.openxmlformats.org/officeDocument/2006/relationships/tags" Target="../tags/tag102.xml"/><Relationship Id="rId1" Type="http://schemas.openxmlformats.org/officeDocument/2006/relationships/tags" Target="../tags/tag9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../media/image8.png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18.xml"/><Relationship Id="rId12" Type="http://schemas.openxmlformats.org/officeDocument/2006/relationships/image" Target="../media/image18.png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../media/image8.png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4.jpeg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127.xml"/><Relationship Id="rId11" Type="http://schemas.openxmlformats.org/officeDocument/2006/relationships/image" Target="../media/image19.png"/><Relationship Id="rId10" Type="http://schemas.openxmlformats.org/officeDocument/2006/relationships/tags" Target="../tags/tag126.xml"/><Relationship Id="rId1" Type="http://schemas.openxmlformats.org/officeDocument/2006/relationships/tags" Target="../tags/tag11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../media/image8.png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3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37.xml"/><Relationship Id="rId12" Type="http://schemas.openxmlformats.org/officeDocument/2006/relationships/image" Target="../media/image20.png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image" Target="../media/image9.png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image" Target="../media/image4.jpeg"/><Relationship Id="rId1" Type="http://schemas.openxmlformats.org/officeDocument/2006/relationships/tags" Target="../tags/tag13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image" Target="../media/image8.png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15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153.xml"/><Relationship Id="rId14" Type="http://schemas.openxmlformats.org/officeDocument/2006/relationships/image" Target="../media/image22.png"/><Relationship Id="rId13" Type="http://schemas.openxmlformats.org/officeDocument/2006/relationships/tags" Target="../tags/tag152.xml"/><Relationship Id="rId12" Type="http://schemas.openxmlformats.org/officeDocument/2006/relationships/image" Target="../media/image21.png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../media/image8.png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image" Target="../media/image4.jpeg"/><Relationship Id="rId16" Type="http://schemas.openxmlformats.org/officeDocument/2006/relationships/notesSlide" Target="../notesSlides/notesSlide16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63.xml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7.png"/><Relationship Id="rId3" Type="http://schemas.openxmlformats.org/officeDocument/2006/relationships/tags" Target="../tags/tag20.xml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4.xml"/><Relationship Id="rId25" Type="http://schemas.openxmlformats.org/officeDocument/2006/relationships/tags" Target="../tags/tag40.xml"/><Relationship Id="rId24" Type="http://schemas.openxmlformats.org/officeDocument/2006/relationships/tags" Target="../tags/tag39.xml"/><Relationship Id="rId23" Type="http://schemas.openxmlformats.org/officeDocument/2006/relationships/tags" Target="../tags/tag38.xml"/><Relationship Id="rId22" Type="http://schemas.openxmlformats.org/officeDocument/2006/relationships/tags" Target="../tags/tag37.xml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image" Target="../media/image4.jpeg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image" Target="../media/image8.png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52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../media/image8.png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66.xml"/><Relationship Id="rId12" Type="http://schemas.openxmlformats.org/officeDocument/2006/relationships/image" Target="../media/image12.png"/><Relationship Id="rId11" Type="http://schemas.openxmlformats.org/officeDocument/2006/relationships/tags" Target="../tags/tag65.xml"/><Relationship Id="rId10" Type="http://schemas.openxmlformats.org/officeDocument/2006/relationships/image" Target="../media/image11.png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4.jpe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74.xml"/><Relationship Id="rId11" Type="http://schemas.openxmlformats.org/officeDocument/2006/relationships/image" Target="../media/image14.png"/><Relationship Id="rId10" Type="http://schemas.openxmlformats.org/officeDocument/2006/relationships/tags" Target="../tags/tag73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0" Type="http://schemas.openxmlformats.org/officeDocument/2006/relationships/notesSlide" Target="../notesSlides/notesSlide8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image" Target="../media/image8.png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../media/image9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4.jpeg"/><Relationship Id="rId1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276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>
            <p:custDataLst>
              <p:tags r:id="rId4"/>
            </p:custDataLst>
          </p:nvPr>
        </p:nvSpPr>
        <p:spPr>
          <a:xfrm>
            <a:off x="800100" y="1124585"/>
            <a:ext cx="7157085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纯电动汽车驱动传动系统拆装及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66445" y="4132580"/>
            <a:ext cx="71374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Disassembly and Inspection of Drive Transmission System in Pure Electric Vehicles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584579" y="5156357"/>
            <a:ext cx="3840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纯电动汽车驱动传动系统拆装及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5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传感器、定子阻值及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绝缘性检测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96225" y="906780"/>
            <a:ext cx="4241800" cy="2794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40370" y="3789045"/>
            <a:ext cx="2341245" cy="29679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94175" y="4816475"/>
            <a:ext cx="3702050" cy="197929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271975" y="1334661"/>
            <a:ext cx="4960457" cy="797533"/>
            <a:chOff x="1415480" y="2053548"/>
            <a:chExt cx="4960457" cy="797533"/>
          </a:xfrm>
        </p:grpSpPr>
        <p:sp>
          <p:nvSpPr>
            <p:cNvPr id="32" name="PA_圆角矩形 1"/>
            <p:cNvSpPr/>
            <p:nvPr>
              <p:custDataLst>
                <p:tags r:id="rId14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>
              <p:custDataLst>
                <p:tags r:id="rId15"/>
              </p:custDataLst>
            </p:nvPr>
          </p:nvSpPr>
          <p:spPr>
            <a:xfrm>
              <a:off x="1773171" y="2212271"/>
              <a:ext cx="3132455" cy="63881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定子线圈阻值及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绝缘性检测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71270" y="1993265"/>
            <a:ext cx="4960620" cy="2774950"/>
            <a:chOff x="1415479" y="2737569"/>
            <a:chExt cx="4960458" cy="3334437"/>
          </a:xfrm>
        </p:grpSpPr>
        <p:sp>
          <p:nvSpPr>
            <p:cNvPr id="45" name="矩形 44"/>
            <p:cNvSpPr/>
            <p:nvPr>
              <p:custDataLst>
                <p:tags r:id="rId16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84358" y="3062857"/>
              <a:ext cx="4422699" cy="2303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p>
              <a:pPr marL="0" indent="0"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用万用表电阻档检测三组线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indent="0">
                <a:buFont typeface="Wingdings" panose="05000000000000000000" pitchFamily="2" charset="2"/>
                <a:buNone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  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圈的阻值是否正常。再用绝缘表检测定子线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圈绝缘性是否良好。先自检，然后分别检测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三组线圈与壳体的绝缘性。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的。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213285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24466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电机温度传感器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检测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439" y="281687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055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该电机温度传感器为负温度系数传感器，其阻值随着温度上升而下降，温度下降而上升。它时用来监控电机定子线圈的温度、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避免电机过热的。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传感器、定子阻值及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绝缘性检测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11900" y="2132965"/>
            <a:ext cx="5363210" cy="386715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213285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9894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3.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水温传感器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检测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439" y="281687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378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该水温传感器为负温度系数传感器，其阻值随着温度上升而下降。采用三线制，它是用来监控冷却液的温度。用万用表电阻档检测该传感器阻值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在规定阻值范围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内。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传感器、定子阻值及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绝缘性检测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7800" y="2132965"/>
            <a:ext cx="5038725" cy="378079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213285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9894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4.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旋变传感器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检测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439" y="281687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1193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旋变传感器由励磁线圈、正弦线圈、余弦线圈三组线圈组成，用万用表电阻档检测三组线圈的阻值，都在规定阻值</a:t>
              </a:r>
              <a:r>
                <a:rPr lang="zh-CN" altLang="en-US" sz="1600">
                  <a:sym typeface="+mn-ea"/>
                </a:rPr>
                <a:t>范围内。</a:t>
              </a:r>
              <a:endParaRPr lang="zh-CN" altLang="en-US" sz="1600"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传感器、定子阻值及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绝缘性检测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60235" y="1916430"/>
            <a:ext cx="4349750" cy="424688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39761" y="4725212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变速器与驱动电机的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873" y="-2700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65625" y="1182261"/>
            <a:ext cx="4960620" cy="1297305"/>
            <a:chOff x="1415480" y="2053548"/>
            <a:chExt cx="4960620" cy="1297305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620" cy="1297305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699325" y="2068153"/>
              <a:ext cx="4392930" cy="121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对拆卸下来的驱动电机和变速器总成各部件要仔细检查，若有损坏，及时维修、更换，在安装时，要按照拆的顺序反过来进行。</a:t>
              </a:r>
              <a:endPara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18634" y="2710365"/>
            <a:ext cx="4960458" cy="3779520"/>
            <a:chOff x="1415479" y="2704082"/>
            <a:chExt cx="4960458" cy="3779520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2704082"/>
              <a:ext cx="4422699" cy="3779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驱动电机的</a:t>
              </a:r>
              <a:r>
                <a:rPr lang="zh-CN" altLang="en-US" sz="1600">
                  <a:sym typeface="+mn-ea"/>
                </a:rPr>
                <a:t>安装：</a:t>
              </a:r>
              <a:endParaRPr lang="zh-CN" altLang="en-US" sz="16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安装驱动电机的转子，在安装时一定要注意</a:t>
              </a:r>
              <a:r>
                <a:rPr lang="zh-CN" altLang="en-US" sz="1600">
                  <a:sym typeface="+mn-ea"/>
                </a:rPr>
                <a:t>安全。</a:t>
              </a:r>
              <a:endParaRPr lang="zh-CN" altLang="en-US" sz="16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安装旋变传感器及电机温度传感器，将插头</a:t>
              </a:r>
              <a:r>
                <a:rPr lang="zh-CN" altLang="en-US" sz="1600">
                  <a:sym typeface="+mn-ea"/>
                </a:rPr>
                <a:t>插上。</a:t>
              </a:r>
              <a:endParaRPr lang="zh-CN" altLang="en-US" sz="16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安装驱动电机的前盖，</a:t>
              </a:r>
              <a:r>
                <a:rPr lang="zh-CN" altLang="en-US" sz="1600">
                  <a:sym typeface="+mn-ea"/>
                </a:rPr>
                <a:t>将旋变传感器套在转子轴上，注意在壳体上有定位销，一定要让定位销入孔，转动</a:t>
              </a:r>
              <a:r>
                <a:rPr lang="zh-CN" altLang="en-US" sz="1600">
                  <a:sym typeface="+mn-ea"/>
                </a:rPr>
                <a:t>绞轮将驱动电机前盖压下，将固定丝上紧。驱动电机安装完毕。</a:t>
              </a:r>
              <a:endParaRPr lang="zh-CN" altLang="en-US" sz="1600"/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endParaRPr lang="zh-CN" altLang="en-US" sz="1600"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变速器与驱动电机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247890" y="404495"/>
            <a:ext cx="3571240" cy="2902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47890" y="3357245"/>
            <a:ext cx="3576320" cy="300228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873" y="-2700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65625" y="1182261"/>
            <a:ext cx="4960620" cy="1297305"/>
            <a:chOff x="1415480" y="2053548"/>
            <a:chExt cx="4960620" cy="1297305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620" cy="1297305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699325" y="2068153"/>
              <a:ext cx="4392930" cy="121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对拆卸下来的驱动电机和变速器总成各部件要仔细检查，若有损坏，及时维修、更换，在安装时，要按照拆的顺序反过来进行。</a:t>
              </a:r>
              <a:endPara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18634" y="2710365"/>
            <a:ext cx="4960620" cy="3041015"/>
            <a:chOff x="1415479" y="2704082"/>
            <a:chExt cx="4960620" cy="3041015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737"/>
              <a:ext cx="4960620" cy="2987675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2704082"/>
              <a:ext cx="4422699" cy="30410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600">
                  <a:sym typeface="+mn-ea"/>
                </a:rPr>
                <a:t>变速器的</a:t>
              </a:r>
              <a:r>
                <a:rPr lang="zh-CN" altLang="en-US" sz="1600">
                  <a:sym typeface="+mn-ea"/>
                </a:rPr>
                <a:t>安装：</a:t>
              </a:r>
              <a:endParaRPr lang="zh-CN" altLang="en-US" sz="16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安装主轴</a:t>
              </a:r>
              <a:r>
                <a:rPr lang="zh-CN" altLang="en-US" sz="1600">
                  <a:sym typeface="+mn-ea"/>
                </a:rPr>
                <a:t>组件。</a:t>
              </a:r>
              <a:endParaRPr lang="zh-CN" altLang="en-US" sz="16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安装中间轴</a:t>
              </a:r>
              <a:r>
                <a:rPr lang="zh-CN" altLang="en-US" sz="1600">
                  <a:sym typeface="+mn-ea"/>
                </a:rPr>
                <a:t>组件。</a:t>
              </a:r>
              <a:endParaRPr lang="zh-CN" altLang="en-US" sz="16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安装差速器</a:t>
              </a:r>
              <a:r>
                <a:rPr lang="zh-CN" altLang="en-US" sz="1600">
                  <a:sym typeface="+mn-ea"/>
                </a:rPr>
                <a:t>组件。</a:t>
              </a:r>
              <a:endParaRPr lang="zh-CN" altLang="en-US" sz="16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sym typeface="+mn-ea"/>
                </a:rPr>
                <a:t>安装变速器</a:t>
              </a:r>
              <a:r>
                <a:rPr lang="zh-CN" altLang="en-US" sz="1600">
                  <a:sym typeface="+mn-ea"/>
                </a:rPr>
                <a:t>前盖。</a:t>
              </a:r>
              <a:endParaRPr lang="zh-CN" altLang="en-US" sz="1600">
                <a:sym typeface="+mn-ea"/>
              </a:endParaRPr>
            </a:p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600">
                  <a:sym typeface="+mn-ea"/>
                </a:rPr>
                <a:t>安装</a:t>
              </a:r>
              <a:r>
                <a:rPr lang="zh-CN" altLang="en-US" sz="1600">
                  <a:sym typeface="+mn-ea"/>
                </a:rPr>
                <a:t>完毕。</a:t>
              </a:r>
              <a:endParaRPr lang="zh-CN" altLang="en-US" sz="1600">
                <a:sym typeface="+mn-ea"/>
              </a:endParaRPr>
            </a:p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600">
                  <a:sym typeface="+mn-ea"/>
                </a:rPr>
                <a:t>再安装驱动电机上的高压</a:t>
              </a:r>
              <a:r>
                <a:rPr lang="zh-CN" altLang="en-US" sz="1600">
                  <a:sym typeface="+mn-ea"/>
                </a:rPr>
                <a:t>电源线。</a:t>
              </a:r>
              <a:endParaRPr lang="zh-CN" altLang="en-US" sz="1600">
                <a:sym typeface="+mn-ea"/>
              </a:endParaRPr>
            </a:p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endParaRPr lang="zh-CN" altLang="en-US" sz="1600"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变速器与驱动电机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5555" y="5981700"/>
            <a:ext cx="4806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最后将变速器与驱动电机合体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031990" y="836930"/>
            <a:ext cx="4391025" cy="2587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7890" y="3501390"/>
            <a:ext cx="4137660" cy="28448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21384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326818" y="4076857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纯电动汽车驱动传动系统拆装及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238" y="-27644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5837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777178" y="69623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高压控制线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494947"/>
            <a:ext cx="1411635" cy="995673"/>
            <a:chOff x="5390182" y="42319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42319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1"/>
              </p:custDataLst>
            </p:nvPr>
          </p:nvSpPr>
          <p:spPr>
            <a:xfrm>
              <a:off x="5807968" y="600889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90181" y="1531576"/>
            <a:ext cx="6371579" cy="995673"/>
            <a:chOff x="8488" y="2412"/>
            <a:chExt cx="10034" cy="1568"/>
          </a:xfrm>
        </p:grpSpPr>
        <p:sp>
          <p:nvSpPr>
            <p:cNvPr id="324615" name="AutoShap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0673" y="2645"/>
              <a:ext cx="7849" cy="887"/>
            </a:xfrm>
            <a:prstGeom prst="roundRect">
              <a:avLst>
                <a:gd name="adj" fmla="val 50000"/>
              </a:avLst>
            </a:prstGeom>
            <a:noFill/>
            <a:ln w="28575" algn="ctr">
              <a:noFill/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变速器的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拆卸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488" y="2412"/>
              <a:ext cx="2223" cy="1568"/>
              <a:chOff x="5390182" y="-868398"/>
              <a:chExt cx="1411635" cy="995673"/>
            </a:xfrm>
          </p:grpSpPr>
          <p:pic>
            <p:nvPicPr>
              <p:cNvPr id="28" name="图片 27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0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182" y="-868398"/>
                <a:ext cx="1411635" cy="995673"/>
              </a:xfrm>
              <a:prstGeom prst="rect">
                <a:avLst/>
              </a:prstGeom>
            </p:spPr>
          </p:pic>
          <p:sp>
            <p:nvSpPr>
              <p:cNvPr id="29" name="矩形 28"/>
              <p:cNvSpPr/>
              <p:nvPr>
                <p:custDataLst>
                  <p:tags r:id="rId14"/>
                </p:custDataLst>
              </p:nvPr>
            </p:nvSpPr>
            <p:spPr>
              <a:xfrm>
                <a:off x="5807968" y="-637366"/>
                <a:ext cx="652743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zh-CN" altLang="en-US" sz="3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67" y="2573937"/>
            <a:ext cx="1411635" cy="995673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16"/>
            </p:custDataLst>
          </p:nvPr>
        </p:nvSpPr>
        <p:spPr>
          <a:xfrm>
            <a:off x="5791457" y="2750668"/>
            <a:ext cx="674370" cy="598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727825" y="3780155"/>
            <a:ext cx="5407660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传感器、定子阻值及绝缘性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502910" y="3633470"/>
            <a:ext cx="1410970" cy="995680"/>
            <a:chOff x="8666" y="5722"/>
            <a:chExt cx="2222" cy="1568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" y="5722"/>
              <a:ext cx="2223" cy="156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>
              <p:custDataLst>
                <p:tags r:id="rId19"/>
              </p:custDataLst>
            </p:nvPr>
          </p:nvSpPr>
          <p:spPr>
            <a:xfrm>
              <a:off x="9207" y="6001"/>
              <a:ext cx="1062" cy="94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AutoShape 7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744970" y="2729865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驱动电机的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86400" y="4765040"/>
            <a:ext cx="1411605" cy="995680"/>
            <a:chOff x="8666" y="5722"/>
            <a:chExt cx="2223" cy="1568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" y="5722"/>
              <a:ext cx="2223" cy="1568"/>
            </a:xfrm>
            <a:prstGeom prst="rect">
              <a:avLst/>
            </a:prstGeom>
          </p:spPr>
        </p:pic>
        <p:sp>
          <p:nvSpPr>
            <p:cNvPr id="20" name="矩形 19"/>
            <p:cNvSpPr/>
            <p:nvPr>
              <p:custDataLst>
                <p:tags r:id="rId22"/>
              </p:custDataLst>
            </p:nvPr>
          </p:nvSpPr>
          <p:spPr>
            <a:xfrm>
              <a:off x="9207" y="6001"/>
              <a:ext cx="1062" cy="943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AutoShape 7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799580" y="5002530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驱动电机与变速器的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6859905" y="45085"/>
            <a:ext cx="76200" cy="6857365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高压控制线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高压控制线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1704340" y="1268730"/>
            <a:ext cx="5186045" cy="2358390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>
                <a:sym typeface="+mn-ea"/>
              </a:rPr>
              <a:t>将驱动电机壳体上的高压电源线拆下，选</a:t>
            </a:r>
            <a:endParaRPr lang="zh-CN" altLang="en-US">
              <a:sym typeface="+mn-ea"/>
            </a:endParaRPr>
          </a:p>
          <a:p>
            <a:pPr algn="l"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>
                <a:sym typeface="+mn-ea"/>
              </a:rPr>
              <a:t>用</a:t>
            </a:r>
            <a:r>
              <a:rPr lang="en-US" altLang="zh-CN">
                <a:sym typeface="+mn-ea"/>
              </a:rPr>
              <a:t>8mm</a:t>
            </a:r>
            <a:r>
              <a:rPr lang="zh-CN" altLang="en-US">
                <a:sym typeface="+mn-ea"/>
              </a:rPr>
              <a:t>套筒拆下控制器盖上的四条固定丝，取下</a:t>
            </a:r>
            <a:endParaRPr lang="zh-CN" altLang="en-US">
              <a:sym typeface="+mn-ea"/>
            </a:endParaRPr>
          </a:p>
          <a:p>
            <a:pPr algn="l"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>
                <a:sym typeface="+mn-ea"/>
              </a:rPr>
              <a:t>控制器盖。</a:t>
            </a:r>
            <a:endParaRPr lang="zh-CN" altLang="en-US">
              <a:sym typeface="+mn-ea"/>
            </a:endParaRPr>
          </a:p>
          <a:p>
            <a:pPr algn="l"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2.</a:t>
            </a:r>
            <a:r>
              <a:rPr lang="zh-CN" altLang="en-US">
                <a:sym typeface="+mn-ea"/>
              </a:rPr>
              <a:t>再拆下三条固定丝和外部二条螺栓，将高</a:t>
            </a:r>
            <a:endParaRPr lang="zh-CN" altLang="en-US">
              <a:sym typeface="+mn-ea"/>
            </a:endParaRPr>
          </a:p>
          <a:p>
            <a:pPr algn="l" defTabSz="411480">
              <a:lnSpc>
                <a:spcPts val="1600"/>
              </a:lnSpc>
              <a:spcBef>
                <a:spcPct val="50000"/>
              </a:spcBef>
            </a:pPr>
            <a:r>
              <a:rPr lang="zh-CN" altLang="en-US">
                <a:sym typeface="+mn-ea"/>
              </a:rPr>
              <a:t>压控制线取下。</a:t>
            </a:r>
            <a:endParaRPr lang="zh-CN" altLang="en-US">
              <a:sym typeface="+mn-ea"/>
            </a:endParaRPr>
          </a:p>
          <a:p>
            <a:pPr algn="l" defTabSz="411480">
              <a:lnSpc>
                <a:spcPts val="1600"/>
              </a:lnSpc>
              <a:spcBef>
                <a:spcPct val="50000"/>
              </a:spcBef>
            </a:pPr>
            <a:endParaRPr lang="zh-CN" altLang="en-US">
              <a:sym typeface="+mn-ea"/>
            </a:endParaRPr>
          </a:p>
          <a:p>
            <a:pPr algn="l" defTabSz="411480">
              <a:lnSpc>
                <a:spcPts val="16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 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80100" y="2708910"/>
            <a:ext cx="5406390" cy="36334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95616" y="479696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96628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415415" y="1124585"/>
            <a:ext cx="5631180" cy="3131820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在变速器和驱动电机分解之前，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步骤：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选用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24mm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套筒拧开放油螺塞，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需要先将变速器内的润滑油排放干净，再拧上放油螺丝，防止再拆下过程中，异物调入到变速器内部。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用气枪将驱动电机上的进水口和排水口残留的水分吹干。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775520" y="557567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1480"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我国正在步入信息化时代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63790" y="3644900"/>
            <a:ext cx="3648075" cy="2628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444105" y="548640"/>
            <a:ext cx="3593465" cy="28327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96628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415415" y="1124585"/>
            <a:ext cx="5631180" cy="3131820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选用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8mm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套筒拆下车速传感器。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拆下变速器前盖上的固定丝，将前盖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取下。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5.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依次拆下主轴组件、中间轴组件、差速器组件。变速器拆卸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完成。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46595" y="620395"/>
            <a:ext cx="4114800" cy="2876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26615" y="3213100"/>
            <a:ext cx="4768215" cy="335978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3"/>
            </p:custDataLst>
          </p:nvPr>
        </p:nvGrpSpPr>
        <p:grpSpPr>
          <a:xfrm>
            <a:off x="4943872" y="767234"/>
            <a:ext cx="2340000" cy="2340000"/>
            <a:chOff x="1897649" y="1194313"/>
            <a:chExt cx="2340000" cy="2340000"/>
          </a:xfrm>
        </p:grpSpPr>
        <p:sp>
          <p:nvSpPr>
            <p:cNvPr id="6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194313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1410313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6"/>
              </p:custDataLst>
            </p:nvPr>
          </p:nvSpPr>
          <p:spPr>
            <a:xfrm>
              <a:off x="2041794" y="1770893"/>
              <a:ext cx="2068830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驱动电机拆卸</a:t>
              </a: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步骤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7896225" y="3582670"/>
            <a:ext cx="3303270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电机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转子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400">
                <a:sym typeface="+mn-ea"/>
              </a:rPr>
              <a:t>选用铜棒或顶杆在驱动电机后端，在绞轮作用下将转子顶出。在取出转子时，一定要注意安全，不要把手夹伤。</a:t>
            </a:r>
            <a:endParaRPr lang="zh-CN" altLang="en-US" sz="1400"/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1703705" y="3533775"/>
            <a:ext cx="3095625" cy="152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旋变传感器及电机温度传感器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在选用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8mm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套筒将旋变传感器及电机温度传感器固定丝拆下。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60202" y="2852430"/>
            <a:ext cx="5494804" cy="669745"/>
            <a:chOff x="3591970" y="3525384"/>
            <a:chExt cx="5494804" cy="669745"/>
          </a:xfrm>
        </p:grpSpPr>
        <p:sp>
          <p:nvSpPr>
            <p:cNvPr id="19" name="箭头: 虚尾 18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8425515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689237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 bwMode="auto">
            <a:xfrm>
              <a:off x="3791305" y="3525384"/>
              <a:ext cx="5105560" cy="4571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驱动电机的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箭头: 虚尾 18"/>
          <p:cNvSpPr/>
          <p:nvPr>
            <p:custDataLst>
              <p:tags r:id="rId16"/>
            </p:custDataLst>
          </p:nvPr>
        </p:nvSpPr>
        <p:spPr bwMode="auto">
          <a:xfrm rot="5400000">
            <a:off x="5952832" y="2844407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7"/>
            </p:custDataLst>
          </p:nvPr>
        </p:nvSpPr>
        <p:spPr>
          <a:xfrm>
            <a:off x="4943475" y="3644900"/>
            <a:ext cx="2952750" cy="1198880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拆卸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驱动电机前盖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套筒拆下前盖上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固定丝。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489710" y="4364990"/>
            <a:ext cx="9370695" cy="6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传感器、定子阻值及绝缘性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PA" val="v4.0.0"/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TIMING" val="|1.2|0.9|0.8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PA" val="v4.0.0"/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TIMING" val="|1.2|0.9|0.8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PA" val="v4.0.0"/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TIMING" val="|1.2|0.9|0.8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PA" val="v4.0.0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TIMING" val="|1.2|0.9|0.8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TIMING" val="|1.2|0.9|0.8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PA" val="v4.0.0"/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7699.689763779527,&quot;width&quot;:7699.689763779527}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TIMING" val="|1.2|0.9|0.8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PA" val="v4.0.0"/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1903,&quot;width&quot;:9220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TIMING" val="|1.2|0.9|0.8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UNIT_PLACING_PICTURE_USER_VIEWPORT" val="{&quot;height&quot;:10799.067716535434,&quot;width&quot;:19198.34173228346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PA" val="v4.0.0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  <p:tag name="KSO_WM_UNIT_PLACING_PICTURE_USER_VIEWPORT" val="{&quot;height&quot;:10799.067716535434,&quot;width&quot;:19198.34173228346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IMING" val="|1.2|0.9|0.8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TIMING" val="|1.2|0.9|0.8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TIMING" val="|1.2|0.9|0.8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  <p:tag name="KSO_WM_BEAUTIFY_FLAG" val=""/>
</p:tagLst>
</file>

<file path=ppt/tags/tag78.xml><?xml version="1.0" encoding="utf-8"?>
<p:tagLst xmlns:p="http://schemas.openxmlformats.org/presentationml/2006/main">
  <p:tag name="PA" val="v4.0.0"/>
  <p:tag name="KSO_WM_BEAUTIFY_FLAG" val=""/>
</p:tagLst>
</file>

<file path=ppt/tags/tag79.xml><?xml version="1.0" encoding="utf-8"?>
<p:tagLst xmlns:p="http://schemas.openxmlformats.org/presentationml/2006/main">
  <p:tag name="PA" val="v4.0.0"/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TIMING" val="|1.2|0.9|0.8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TIMING" val="|1.2|0.9|0.8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1433</Words>
  <Application>WPS 演示</Application>
  <PresentationFormat>宽屏</PresentationFormat>
  <Paragraphs>176</Paragraphs>
  <Slides>17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143</cp:revision>
  <dcterms:created xsi:type="dcterms:W3CDTF">2017-10-15T03:08:00Z</dcterms:created>
  <dcterms:modified xsi:type="dcterms:W3CDTF">2023-11-20T07:19:21Z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