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7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8"/>
  </p:handoutMasterIdLst>
  <p:sldIdLst>
    <p:sldId id="868" r:id="rId4"/>
    <p:sldId id="884" r:id="rId6"/>
    <p:sldId id="886" r:id="rId7"/>
    <p:sldId id="909" r:id="rId8"/>
    <p:sldId id="887" r:id="rId9"/>
    <p:sldId id="891" r:id="rId10"/>
    <p:sldId id="910" r:id="rId11"/>
    <p:sldId id="918" r:id="rId12"/>
    <p:sldId id="911" r:id="rId13"/>
    <p:sldId id="896" r:id="rId14"/>
    <p:sldId id="913" r:id="rId15"/>
    <p:sldId id="912" r:id="rId16"/>
    <p:sldId id="879" r:id="rId17"/>
  </p:sldIdLst>
  <p:sldSz cx="12192000" cy="6858000"/>
  <p:notesSz cx="7099300" cy="1023429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52667"/>
    <a:srgbClr val="0665C6"/>
    <a:srgbClr val="022E77"/>
    <a:srgbClr val="030716"/>
    <a:srgbClr val="122F7C"/>
    <a:srgbClr val="93948D"/>
    <a:srgbClr val="000A13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74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7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tags" Target="../tags/tag70.xml"/><Relationship Id="rId4" Type="http://schemas.openxmlformats.org/officeDocument/2006/relationships/image" Target="../media/image14.png"/><Relationship Id="rId3" Type="http://schemas.openxmlformats.org/officeDocument/2006/relationships/tags" Target="../tags/tag69.xml"/><Relationship Id="rId2" Type="http://schemas.openxmlformats.org/officeDocument/2006/relationships/image" Target="../media/image13.png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jpeg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9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623824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空调系统的组成及原理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一：制冷部件组成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41500" y="1427480"/>
            <a:ext cx="763905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压缩机：打压增温，排出高温（</a:t>
            </a:r>
            <a:r>
              <a:rPr lang="en-US" altLang="zh-CN"/>
              <a:t>70--80</a:t>
            </a:r>
            <a:r>
              <a:rPr lang="zh-CN" altLang="en-US"/>
              <a:t>度左右），高压（怠速时</a:t>
            </a:r>
            <a:r>
              <a:rPr lang="en-US" altLang="zh-CN"/>
              <a:t>1000kpa--     </a:t>
            </a:r>
            <a:endParaRPr lang="en-US" altLang="zh-CN"/>
          </a:p>
          <a:p>
            <a:r>
              <a:rPr lang="en-US" altLang="zh-CN"/>
              <a:t>              1500kpa)</a:t>
            </a:r>
            <a:r>
              <a:rPr lang="zh-CN" altLang="en-US"/>
              <a:t>的气态制冷剂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冷凝器：冷凝液化，排出高压中温（</a:t>
            </a:r>
            <a:r>
              <a:rPr lang="en-US" altLang="zh-CN"/>
              <a:t>40--50</a:t>
            </a:r>
            <a:r>
              <a:rPr lang="zh-CN" altLang="en-US"/>
              <a:t>度左右）的液态制冷剂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膨胀阀：节流膨胀，排出雾状制冷剂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蒸发箱：蒸发制冷，排出低温低压的气态制冷剂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干燥罐：过滤系统中的水分与杂质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F35B0BEE-F18A-47BB-8FCB-E00DA2F2635D-1" descr="C:/Users/admin/AppData/Local/Temp/wpp.WGQiYOwpp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67755" y="548640"/>
            <a:ext cx="3376930" cy="165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247890" y="23044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蒸发器</a:t>
            </a:r>
            <a:endParaRPr lang="zh-CN" altLang="en-US"/>
          </a:p>
        </p:txBody>
      </p:sp>
      <p:pic>
        <p:nvPicPr>
          <p:cNvPr id="101" name="F35B0BEE-F18A-47BB-8FCB-E00DA2F2635D-2" descr="C:/Users/admin/AppData/Local/Temp/wpp.odlDRIwpp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3395" y="260350"/>
            <a:ext cx="3063875" cy="2129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295775" y="2276475"/>
            <a:ext cx="1268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压缩机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06525" y="6165215"/>
            <a:ext cx="974725" cy="32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膨胀阀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316220" y="6327775"/>
            <a:ext cx="1327785" cy="44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干燥瓶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976360" y="5816600"/>
            <a:ext cx="1651000" cy="511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冷凝器</a:t>
            </a:r>
            <a:endParaRPr lang="zh-CN" altLang="en-US"/>
          </a:p>
        </p:txBody>
      </p:sp>
      <p:pic>
        <p:nvPicPr>
          <p:cNvPr id="102" name="F35B0BEE-F18A-47BB-8FCB-E00DA2F2635D-3" descr="C:/Users/admin/AppData/Local/Temp/wpp.fhFxqowpp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71595" y="3202940"/>
            <a:ext cx="3593465" cy="2916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F35B0BEE-F18A-47BB-8FCB-E00DA2F2635D-4" descr="C:/Users/admin/AppData/Local/Temp/wpp.YXXNrSwp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" y="3868420"/>
            <a:ext cx="2426335" cy="2251075"/>
          </a:xfrm>
          <a:prstGeom prst="rect">
            <a:avLst/>
          </a:prstGeom>
        </p:spPr>
      </p:pic>
      <p:pic>
        <p:nvPicPr>
          <p:cNvPr id="21" name="图片 20" descr="0ea6bb3b84402abbea8d035de3598c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3260" y="3987800"/>
            <a:ext cx="2400935" cy="16249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7060" y="47625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二：系统部件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/>
        </p:nvGrpSpPr>
        <p:grpSpPr>
          <a:xfrm>
            <a:off x="3152775" y="657860"/>
            <a:ext cx="5342890" cy="5266690"/>
            <a:chOff x="4513" y="1488"/>
            <a:chExt cx="8414" cy="8294"/>
          </a:xfrm>
        </p:grpSpPr>
        <p:sp>
          <p:nvSpPr>
            <p:cNvPr id="9" name="椭圆 8"/>
            <p:cNvSpPr/>
            <p:nvPr/>
          </p:nvSpPr>
          <p:spPr>
            <a:xfrm>
              <a:off x="4513" y="1488"/>
              <a:ext cx="8414" cy="8294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270" y="2335"/>
              <a:ext cx="6901" cy="6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7366000" y="2453005"/>
            <a:ext cx="1685290" cy="1675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蒸发器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933950" y="151130"/>
            <a:ext cx="1685290" cy="1675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液体膨胀装置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05075" y="2453005"/>
            <a:ext cx="1685290" cy="1675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冷凝器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33950" y="4808855"/>
            <a:ext cx="1685290" cy="1675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压缩机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482205" y="1548130"/>
            <a:ext cx="542925" cy="704850"/>
          </a:xfrm>
          <a:prstGeom prst="straightConnector1">
            <a:avLst/>
          </a:prstGeom>
          <a:ln w="539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1980000">
            <a:off x="6868795" y="114173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雾状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rot="18480000">
            <a:off x="7579995" y="43103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气体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rot="18360000">
            <a:off x="3413760" y="183769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液体</a:t>
            </a:r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004310" y="1122680"/>
            <a:ext cx="664210" cy="615950"/>
          </a:xfrm>
          <a:prstGeom prst="straightConnector1">
            <a:avLst/>
          </a:prstGeom>
          <a:ln w="539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6923405" y="4789805"/>
            <a:ext cx="726440" cy="618490"/>
          </a:xfrm>
          <a:prstGeom prst="straightConnector1">
            <a:avLst/>
          </a:prstGeom>
          <a:ln w="539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3559175" y="4275455"/>
            <a:ext cx="614045" cy="762000"/>
          </a:xfrm>
          <a:prstGeom prst="straightConnector1">
            <a:avLst/>
          </a:prstGeom>
          <a:ln w="539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800000">
            <a:off x="4222115" y="50565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气体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164320" y="309435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热量从空气中进入蒸发器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68045" y="310769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热量排入大气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514215" y="297243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</a:rPr>
              <a:t>制冷系统原理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7200900" y="5809615"/>
            <a:ext cx="951865" cy="431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0800000">
            <a:off x="3400425" y="5809615"/>
            <a:ext cx="951865" cy="431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95640" y="584073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低压端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46325" y="585851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高压端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4520" y="38798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三：结构原理图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6" grpId="0" bldLvl="0" animBg="1"/>
      <p:bldP spid="6" grpId="1" bldLvl="0" animBg="1"/>
      <p:bldP spid="7" grpId="2" bldLvl="0" animBg="1"/>
      <p:bldP spid="25" grpId="0"/>
      <p:bldP spid="17" grpId="0"/>
      <p:bldP spid="8" grpId="2" bldLvl="0" animBg="1"/>
      <p:bldP spid="22" grpId="0"/>
      <p:bldP spid="6" grpId="2" bldLvl="0" animBg="1"/>
      <p:bldP spid="27" grpId="0"/>
      <p:bldP spid="18" grpId="0"/>
      <p:bldP spid="2" grpId="2" bldLvl="0" animBg="1"/>
      <p:bldP spid="16" grpId="0"/>
      <p:bldP spid="7" grpId="3" bldLvl="0" animBg="1"/>
      <p:bldP spid="28" grpId="0"/>
      <p:bldP spid="11" grpId="0" bldLvl="0" animBg="1"/>
      <p:bldP spid="13" grpId="0"/>
      <p:bldP spid="11" grpId="1" bldLvl="0" animBg="1"/>
      <p:bldP spid="13" grpId="1"/>
      <p:bldP spid="5" grpId="0" bldLvl="0" animBg="1"/>
      <p:bldP spid="12" grpId="0"/>
      <p:bldP spid="5" grpId="1" bldLvl="0" animBg="1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885" y="4809490"/>
            <a:ext cx="4040505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algn="l" eaLnBrk="0" hangingPunct="0"/>
            <a:r>
              <a:rPr lang="zh-CN" altLang="en-US" sz="2400">
                <a:solidFill>
                  <a:schemeClr val="bg1"/>
                </a:solidFill>
                <a:sym typeface="+mn-ea"/>
              </a:rPr>
              <a:t>空调制冷的部件认知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885" y="3258185"/>
            <a:ext cx="3176905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algn="l" eaLnBrk="0" hangingPunct="0"/>
            <a:r>
              <a:rPr lang="zh-CN" altLang="en-US" sz="2400">
                <a:solidFill>
                  <a:schemeClr val="bg1"/>
                </a:solidFill>
                <a:sym typeface="+mn-ea"/>
              </a:rPr>
              <a:t>空调制冷的工作原理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885" y="1700530"/>
            <a:ext cx="3250565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algn="l" eaLnBrk="0" hangingPunct="0"/>
            <a:r>
              <a:rPr lang="zh-CN" altLang="en-US" sz="2400">
                <a:solidFill>
                  <a:schemeClr val="bg1"/>
                </a:solidFill>
                <a:sym typeface="+mn-ea"/>
              </a:rPr>
              <a:t>空调制冷的基本原理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l" eaLnBrk="0" hangingPunct="0"/>
            <a:r>
              <a:rPr lang="zh-CN" altLang="en-US" sz="5000">
                <a:solidFill>
                  <a:schemeClr val="bg1"/>
                </a:solidFill>
                <a:sym typeface="+mn-ea"/>
              </a:rPr>
              <a:t>空调制冷的基本原理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箭头连接符 4"/>
          <p:cNvCxnSpPr/>
          <p:nvPr/>
        </p:nvCxnSpPr>
        <p:spPr>
          <a:xfrm>
            <a:off x="6109970" y="2438400"/>
            <a:ext cx="1071880" cy="156464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4552315" y="5086985"/>
            <a:ext cx="2035810" cy="3175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3854450" y="2483485"/>
            <a:ext cx="1106170" cy="1562100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6492240" y="2165985"/>
            <a:ext cx="1069975" cy="1501775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509645" y="2182495"/>
            <a:ext cx="1118870" cy="149479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505960" y="4616450"/>
            <a:ext cx="2030730" cy="5715"/>
          </a:xfrm>
          <a:prstGeom prst="straightConnector1">
            <a:avLst/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rot="3300000">
            <a:off x="5701030" y="3359150"/>
            <a:ext cx="1609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凝固（放热）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 rot="3300000">
            <a:off x="6670040" y="266763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溶化（吸热）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4963160" y="430720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升华（吸热）</a:t>
            </a:r>
            <a:endParaRPr lang="zh-CN" altLang="en-US" sz="1400"/>
          </a:p>
        </p:txBody>
      </p:sp>
      <p:sp>
        <p:nvSpPr>
          <p:cNvPr id="17" name="文本框 16"/>
          <p:cNvSpPr txBox="1"/>
          <p:nvPr/>
        </p:nvSpPr>
        <p:spPr>
          <a:xfrm>
            <a:off x="4963795" y="519620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凝华（放热）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 rot="18360000">
            <a:off x="3248660" y="263525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液化（放热）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 rot="18300000">
            <a:off x="4034790" y="315658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汽化（吸热）</a:t>
            </a:r>
            <a:endParaRPr lang="zh-CN" altLang="en-US" sz="1400"/>
          </a:p>
        </p:txBody>
      </p:sp>
      <p:grpSp>
        <p:nvGrpSpPr>
          <p:cNvPr id="22" name="组合 21"/>
          <p:cNvGrpSpPr/>
          <p:nvPr/>
        </p:nvGrpSpPr>
        <p:grpSpPr>
          <a:xfrm>
            <a:off x="4295775" y="454660"/>
            <a:ext cx="2476500" cy="2028190"/>
            <a:chOff x="6765" y="716"/>
            <a:chExt cx="3900" cy="3194"/>
          </a:xfrm>
        </p:grpSpPr>
        <p:pic>
          <p:nvPicPr>
            <p:cNvPr id="100" name="图片 9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765" y="716"/>
              <a:ext cx="3901" cy="31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8100" y="2300"/>
              <a:ext cx="14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液态水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88125" y="3848100"/>
            <a:ext cx="2233930" cy="1852930"/>
            <a:chOff x="10375" y="6060"/>
            <a:chExt cx="3518" cy="2918"/>
          </a:xfrm>
        </p:grpSpPr>
        <p:pic>
          <p:nvPicPr>
            <p:cNvPr id="101" name="图片 10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375" y="6060"/>
              <a:ext cx="3519" cy="29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11555" y="7227"/>
              <a:ext cx="162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固态冰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03500" y="4238625"/>
            <a:ext cx="1691640" cy="1278890"/>
            <a:chOff x="4100" y="6675"/>
            <a:chExt cx="2664" cy="20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0" y="6675"/>
              <a:ext cx="2665" cy="201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937" y="7350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气态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841730" name="Rectangle 2"/>
          <p:cNvSpPr>
            <a:spLocks noGrp="1"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一：物质的三态</a:t>
            </a:r>
            <a:endParaRPr 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  <p:bldP spid="17" grpId="0"/>
      <p:bldP spid="19" grpId="0"/>
      <p:bldP spid="19" grpId="1"/>
      <p:bldP spid="18" grpId="0"/>
      <p:bldP spid="18" grpId="1"/>
      <p:bldP spid="17" grpId="1"/>
      <p:bldP spid="12" grpId="2"/>
      <p:bldP spid="15" grpId="2"/>
      <p:bldP spid="16" grpId="2"/>
      <p:bldP spid="1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二：加快蒸发的方式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9605" y="1406525"/>
            <a:ext cx="838009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扩大接触面积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降低环境压力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温度影响，温度越高蒸发速度越快，温度越低，蒸发速度越慢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显热与潜热：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>
                <a:sym typeface="+mn-ea"/>
              </a:rPr>
              <a:t>把液态从常温加热到沸腾，这部分热量可以直接从液态的表面检测到的，这部分热量叫显热。而当液态变为气态的时候是需要吸收热量的，这个热量无法检测，称为潜热。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>
                <a:solidFill>
                  <a:schemeClr val="bg1"/>
                </a:solidFill>
                <a:sym typeface="+mn-ea"/>
              </a:rPr>
              <a:t>空调制冷的工作原理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文本框 94"/>
          <p:cNvSpPr txBox="1"/>
          <p:nvPr/>
        </p:nvSpPr>
        <p:spPr>
          <a:xfrm>
            <a:off x="10796270" y="2548890"/>
            <a:ext cx="1630045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7030A0"/>
                </a:solidFill>
              </a:rPr>
              <a:t>蒸发制冷</a:t>
            </a:r>
            <a:r>
              <a:rPr lang="zh-CN" altLang="en-US" sz="1000" b="1">
                <a:solidFill>
                  <a:srgbClr val="FF0000"/>
                </a:solidFill>
              </a:rPr>
              <a:t>Throttling expansion</a:t>
            </a:r>
            <a:endParaRPr lang="en-US" altLang="zh-CN" sz="1000" b="1">
              <a:solidFill>
                <a:srgbClr val="FF0000"/>
              </a:solidFill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1212850" y="1699895"/>
            <a:ext cx="1894840" cy="3381375"/>
          </a:xfrm>
          <a:prstGeom prst="roundRect">
            <a:avLst/>
          </a:prstGeom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3775075" y="828675"/>
            <a:ext cx="1018540" cy="1771015"/>
            <a:chOff x="6433" y="5790"/>
            <a:chExt cx="1604" cy="2789"/>
          </a:xfrm>
        </p:grpSpPr>
        <p:sp>
          <p:nvSpPr>
            <p:cNvPr id="96" name="圆角矩形 95"/>
            <p:cNvSpPr/>
            <p:nvPr/>
          </p:nvSpPr>
          <p:spPr>
            <a:xfrm>
              <a:off x="6433" y="6135"/>
              <a:ext cx="1605" cy="244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6913" y="5790"/>
              <a:ext cx="645" cy="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47820" y="53340"/>
            <a:ext cx="263525" cy="2342515"/>
            <a:chOff x="6540" y="849"/>
            <a:chExt cx="415" cy="3689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6955" y="1260"/>
              <a:ext cx="0" cy="32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6540" y="849"/>
              <a:ext cx="7" cy="36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0015220" y="80010"/>
            <a:ext cx="276225" cy="1891665"/>
            <a:chOff x="15780" y="906"/>
            <a:chExt cx="435" cy="2979"/>
          </a:xfrm>
        </p:grpSpPr>
        <p:cxnSp>
          <p:nvCxnSpPr>
            <p:cNvPr id="83" name="直接连接符 82"/>
            <p:cNvCxnSpPr/>
            <p:nvPr/>
          </p:nvCxnSpPr>
          <p:spPr>
            <a:xfrm flipH="1">
              <a:off x="15780" y="1185"/>
              <a:ext cx="0" cy="2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16204" y="906"/>
              <a:ext cx="11" cy="29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4147820" y="59055"/>
            <a:ext cx="6162675" cy="276225"/>
            <a:chOff x="6540" y="780"/>
            <a:chExt cx="9705" cy="435"/>
          </a:xfrm>
        </p:grpSpPr>
        <p:cxnSp>
          <p:nvCxnSpPr>
            <p:cNvPr id="102" name="直接连接符 101"/>
            <p:cNvCxnSpPr/>
            <p:nvPr/>
          </p:nvCxnSpPr>
          <p:spPr>
            <a:xfrm flipH="1">
              <a:off x="6930" y="1185"/>
              <a:ext cx="8820" cy="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6540" y="780"/>
              <a:ext cx="9705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/>
          <p:cNvGrpSpPr/>
          <p:nvPr/>
        </p:nvGrpSpPr>
        <p:grpSpPr>
          <a:xfrm>
            <a:off x="10026650" y="1842135"/>
            <a:ext cx="248920" cy="76200"/>
            <a:chOff x="15804" y="3674"/>
            <a:chExt cx="392" cy="120"/>
          </a:xfrm>
        </p:grpSpPr>
        <p:sp>
          <p:nvSpPr>
            <p:cNvPr id="117" name="矩形 116"/>
            <p:cNvSpPr/>
            <p:nvPr/>
          </p:nvSpPr>
          <p:spPr>
            <a:xfrm>
              <a:off x="15804" y="3674"/>
              <a:ext cx="147" cy="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16050" y="3674"/>
              <a:ext cx="147" cy="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矩形 120"/>
          <p:cNvSpPr/>
          <p:nvPr/>
        </p:nvSpPr>
        <p:spPr>
          <a:xfrm>
            <a:off x="4167505" y="266700"/>
            <a:ext cx="227330" cy="20580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10039985" y="266700"/>
            <a:ext cx="226800" cy="15754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 rot="5400000">
            <a:off x="7105650" y="-2856230"/>
            <a:ext cx="227330" cy="6106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78"/>
          <p:cNvSpPr/>
          <p:nvPr/>
        </p:nvSpPr>
        <p:spPr>
          <a:xfrm>
            <a:off x="9262745" y="1981200"/>
            <a:ext cx="1781810" cy="26581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3" name="直接连接符 132"/>
          <p:cNvCxnSpPr/>
          <p:nvPr/>
        </p:nvCxnSpPr>
        <p:spPr>
          <a:xfrm flipH="1">
            <a:off x="10034270" y="1981835"/>
            <a:ext cx="241935" cy="0"/>
          </a:xfrm>
          <a:prstGeom prst="line">
            <a:avLst/>
          </a:prstGeom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9290685" y="2016760"/>
            <a:ext cx="1724660" cy="260096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987665" y="2480945"/>
            <a:ext cx="1275080" cy="1238250"/>
            <a:chOff x="7995" y="4015"/>
            <a:chExt cx="1748" cy="1699"/>
          </a:xfrm>
        </p:grpSpPr>
        <p:sp>
          <p:nvSpPr>
            <p:cNvPr id="16" name="弦形 15"/>
            <p:cNvSpPr/>
            <p:nvPr/>
          </p:nvSpPr>
          <p:spPr>
            <a:xfrm>
              <a:off x="8831" y="4864"/>
              <a:ext cx="87" cy="85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弦形 25"/>
            <p:cNvSpPr/>
            <p:nvPr/>
          </p:nvSpPr>
          <p:spPr>
            <a:xfrm rot="7260000">
              <a:off x="8417" y="417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弦形 30"/>
            <p:cNvSpPr/>
            <p:nvPr/>
          </p:nvSpPr>
          <p:spPr>
            <a:xfrm rot="14880000">
              <a:off x="9241" y="424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719" y="4015"/>
              <a:ext cx="341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 rot="5400000">
            <a:off x="2865120" y="3551555"/>
            <a:ext cx="504825" cy="4991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556250" y="5377180"/>
            <a:ext cx="4925695" cy="1343025"/>
            <a:chOff x="9118" y="8663"/>
            <a:chExt cx="7757" cy="211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6858" y="9238"/>
              <a:ext cx="0" cy="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504" y="9293"/>
              <a:ext cx="45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429" y="10148"/>
              <a:ext cx="54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9525" y="8663"/>
              <a:ext cx="2070" cy="21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3680" y="6969"/>
              <a:ext cx="795" cy="55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9163" y="9291"/>
              <a:ext cx="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 rot="5400000">
              <a:off x="9037" y="9479"/>
              <a:ext cx="795" cy="4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9118" y="10148"/>
              <a:ext cx="5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 rot="16200000">
            <a:off x="5844540" y="5403215"/>
            <a:ext cx="1253490" cy="1284605"/>
          </a:xfrm>
          <a:prstGeom prst="ellipse">
            <a:avLst/>
          </a:prstGeom>
          <a:gradFill>
            <a:gsLst>
              <a:gs pos="45000">
                <a:srgbClr val="FF0000"/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9929495" y="4620260"/>
            <a:ext cx="542925" cy="1233170"/>
            <a:chOff x="16005" y="7441"/>
            <a:chExt cx="855" cy="1942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16005" y="7501"/>
              <a:ext cx="0" cy="1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16035" y="7441"/>
              <a:ext cx="795" cy="19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6860" y="7501"/>
              <a:ext cx="0" cy="1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502910" y="5111750"/>
            <a:ext cx="2036445" cy="1866900"/>
            <a:chOff x="9299" y="7763"/>
            <a:chExt cx="1198" cy="1198"/>
          </a:xfrm>
        </p:grpSpPr>
        <p:grpSp>
          <p:nvGrpSpPr>
            <p:cNvPr id="59" name="组合 58"/>
            <p:cNvGrpSpPr/>
            <p:nvPr/>
          </p:nvGrpSpPr>
          <p:grpSpPr>
            <a:xfrm>
              <a:off x="9299" y="7784"/>
              <a:ext cx="1198" cy="1152"/>
              <a:chOff x="14504" y="7577"/>
              <a:chExt cx="1198" cy="1152"/>
            </a:xfrm>
          </p:grpSpPr>
          <p:sp>
            <p:nvSpPr>
              <p:cNvPr id="57" name="弧形 56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弧形 57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5580000">
              <a:off x="9276" y="7786"/>
              <a:ext cx="1198" cy="1152"/>
              <a:chOff x="14504" y="7577"/>
              <a:chExt cx="1198" cy="1152"/>
            </a:xfrm>
          </p:grpSpPr>
          <p:sp>
            <p:nvSpPr>
              <p:cNvPr id="61" name="弧形 60"/>
              <p:cNvSpPr/>
              <p:nvPr/>
            </p:nvSpPr>
            <p:spPr>
              <a:xfrm>
                <a:off x="14504" y="7849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弧形 61"/>
              <p:cNvSpPr/>
              <p:nvPr/>
            </p:nvSpPr>
            <p:spPr>
              <a:xfrm rot="11220000">
                <a:off x="15100" y="7577"/>
                <a:ext cx="603" cy="881"/>
              </a:xfrm>
              <a:prstGeom prst="arc">
                <a:avLst>
                  <a:gd name="adj1" fmla="val 16961918"/>
                  <a:gd name="adj2" fmla="val 1979034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9824" y="8297"/>
              <a:ext cx="119" cy="1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8015" y="5777230"/>
            <a:ext cx="4956810" cy="542925"/>
            <a:chOff x="1357" y="9293"/>
            <a:chExt cx="7806" cy="855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1423" y="10148"/>
              <a:ext cx="76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357" y="9293"/>
              <a:ext cx="78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/>
          <p:cNvSpPr/>
          <p:nvPr/>
        </p:nvSpPr>
        <p:spPr>
          <a:xfrm>
            <a:off x="118745" y="2460625"/>
            <a:ext cx="504825" cy="38392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73025" y="1934845"/>
            <a:ext cx="1139825" cy="545465"/>
            <a:chOff x="483" y="3242"/>
            <a:chExt cx="1795" cy="859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1363" y="4101"/>
              <a:ext cx="9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83" y="3242"/>
              <a:ext cx="17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93345" y="1946910"/>
            <a:ext cx="719455" cy="4391025"/>
            <a:chOff x="515" y="3261"/>
            <a:chExt cx="1133" cy="6915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515" y="3261"/>
              <a:ext cx="11" cy="6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1372" y="4071"/>
              <a:ext cx="0" cy="52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18" y="10146"/>
              <a:ext cx="11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 rot="5400000">
            <a:off x="431800" y="1630045"/>
            <a:ext cx="513715" cy="1151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5400000">
            <a:off x="2865137" y="3553460"/>
            <a:ext cx="489585" cy="4991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116840" y="2460625"/>
            <a:ext cx="504825" cy="38392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rot="5400000">
            <a:off x="433705" y="1630045"/>
            <a:ext cx="513715" cy="11518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rot="5400000">
            <a:off x="5508642" y="5896610"/>
            <a:ext cx="491490" cy="3060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1245235" y="1729105"/>
            <a:ext cx="1843405" cy="3319780"/>
          </a:xfrm>
          <a:prstGeom prst="roundRect">
            <a:avLst/>
          </a:prstGeom>
          <a:solidFill>
            <a:srgbClr val="FF00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79"/>
          <p:cNvSpPr/>
          <p:nvPr/>
        </p:nvSpPr>
        <p:spPr>
          <a:xfrm>
            <a:off x="1235710" y="1728470"/>
            <a:ext cx="1843405" cy="3319780"/>
          </a:xfrm>
          <a:prstGeom prst="roundRect">
            <a:avLst/>
          </a:prstGeom>
          <a:gradFill>
            <a:gsLst>
              <a:gs pos="26000">
                <a:srgbClr val="FF0000"/>
              </a:gs>
              <a:gs pos="54000">
                <a:schemeClr val="accent1">
                  <a:lumMod val="50000"/>
                </a:schemeClr>
              </a:gs>
            </a:gsLst>
            <a:lin ang="54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359535" y="2679065"/>
            <a:ext cx="1671320" cy="1762125"/>
            <a:chOff x="7995" y="4015"/>
            <a:chExt cx="1748" cy="1699"/>
          </a:xfrm>
        </p:grpSpPr>
        <p:sp>
          <p:nvSpPr>
            <p:cNvPr id="75" name="弦形 74"/>
            <p:cNvSpPr/>
            <p:nvPr/>
          </p:nvSpPr>
          <p:spPr>
            <a:xfrm>
              <a:off x="8831" y="4864"/>
              <a:ext cx="87" cy="850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弦形 75"/>
            <p:cNvSpPr/>
            <p:nvPr/>
          </p:nvSpPr>
          <p:spPr>
            <a:xfrm rot="7260000">
              <a:off x="8417" y="417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弦形 76"/>
            <p:cNvSpPr/>
            <p:nvPr/>
          </p:nvSpPr>
          <p:spPr>
            <a:xfrm rot="14880000">
              <a:off x="9241" y="4246"/>
              <a:ext cx="80" cy="92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8719" y="4015"/>
              <a:ext cx="341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021965" y="1255395"/>
            <a:ext cx="947420" cy="3571240"/>
            <a:chOff x="5127" y="2172"/>
            <a:chExt cx="1492" cy="5624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5663" y="2174"/>
              <a:ext cx="0" cy="52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6068" y="2592"/>
              <a:ext cx="15" cy="5205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5695" y="2472"/>
              <a:ext cx="358" cy="49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7" name="直接连接符 86"/>
            <p:cNvCxnSpPr/>
            <p:nvPr/>
          </p:nvCxnSpPr>
          <p:spPr>
            <a:xfrm flipH="1">
              <a:off x="5218" y="7782"/>
              <a:ext cx="89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 87"/>
            <p:cNvSpPr/>
            <p:nvPr/>
          </p:nvSpPr>
          <p:spPr>
            <a:xfrm rot="5400000">
              <a:off x="5411" y="7112"/>
              <a:ext cx="358" cy="9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9" name="直接连接符 88"/>
            <p:cNvCxnSpPr/>
            <p:nvPr/>
          </p:nvCxnSpPr>
          <p:spPr>
            <a:xfrm flipH="1">
              <a:off x="5232" y="7377"/>
              <a:ext cx="416" cy="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/>
            <p:cNvSpPr/>
            <p:nvPr/>
          </p:nvSpPr>
          <p:spPr>
            <a:xfrm rot="5400000">
              <a:off x="5977" y="1919"/>
              <a:ext cx="358" cy="9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/>
            <p:cNvCxnSpPr/>
            <p:nvPr/>
          </p:nvCxnSpPr>
          <p:spPr>
            <a:xfrm flipH="1" flipV="1">
              <a:off x="6054" y="2562"/>
              <a:ext cx="284" cy="15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5633" y="2172"/>
              <a:ext cx="675" cy="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文本框 96"/>
          <p:cNvSpPr txBox="1"/>
          <p:nvPr/>
        </p:nvSpPr>
        <p:spPr>
          <a:xfrm>
            <a:off x="10330815" y="1320165"/>
            <a:ext cx="161036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7030A0"/>
                </a:solidFill>
              </a:rPr>
              <a:t>节流膨胀</a:t>
            </a:r>
            <a:r>
              <a:rPr lang="zh-CN" altLang="en-US" sz="1200" b="1">
                <a:solidFill>
                  <a:srgbClr val="FF0000"/>
                </a:solidFill>
              </a:rPr>
              <a:t>Throttling expansion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270250" y="5090160"/>
            <a:ext cx="3028950" cy="628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rgbClr val="7030A0"/>
                </a:solidFill>
              </a:rPr>
              <a:t>压缩生热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Compression heat generation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08025" y="5081270"/>
            <a:ext cx="2715895" cy="584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rgbClr val="7030A0"/>
                </a:solidFill>
              </a:rPr>
              <a:t>冷凝液化</a:t>
            </a:r>
            <a:endParaRPr lang="zh-CN" altLang="en-US" sz="2000" b="1">
              <a:solidFill>
                <a:srgbClr val="7030A0"/>
              </a:solidFill>
            </a:endParaRP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Condensation liquefaction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551305" y="1900555"/>
            <a:ext cx="1358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2</a:t>
            </a:r>
            <a:r>
              <a:rPr lang="zh-CN" altLang="en-US" sz="2000" b="1">
                <a:solidFill>
                  <a:schemeClr val="tx1"/>
                </a:solidFill>
              </a:rPr>
              <a:t>号容器</a:t>
            </a:r>
            <a:r>
              <a:rPr lang="zh-CN" altLang="en-US" sz="1600" b="1">
                <a:solidFill>
                  <a:schemeClr val="tx1"/>
                </a:solidFill>
              </a:rPr>
              <a:t>Container 2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9573895" y="2432368"/>
            <a:ext cx="135890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1</a:t>
            </a:r>
            <a:r>
              <a:rPr lang="zh-CN" altLang="en-US" sz="2000" b="1"/>
              <a:t>号容器</a:t>
            </a:r>
            <a:r>
              <a:rPr lang="en-US" altLang="zh-CN" sz="2000" b="1"/>
              <a:t> </a:t>
            </a:r>
            <a:r>
              <a:rPr lang="zh-CN" altLang="en-US" sz="1400" b="1">
                <a:solidFill>
                  <a:srgbClr val="FF0000"/>
                </a:solidFill>
              </a:rPr>
              <a:t>Container 1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27" name="圆角矩形标注 126"/>
          <p:cNvSpPr/>
          <p:nvPr/>
        </p:nvSpPr>
        <p:spPr>
          <a:xfrm>
            <a:off x="7999095" y="730885"/>
            <a:ext cx="1505585" cy="647700"/>
          </a:xfrm>
          <a:prstGeom prst="wedgeRoundRectCallout">
            <a:avLst>
              <a:gd name="adj1" fmla="val 79565"/>
              <a:gd name="adj2" fmla="val 1226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膨胀阀</a:t>
            </a:r>
            <a:r>
              <a:rPr lang="zh-CN" altLang="en-US" sz="1400" b="1">
                <a:solidFill>
                  <a:srgbClr val="FF0000"/>
                </a:solidFill>
              </a:rPr>
              <a:t>Expansion valve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9472295" y="2485073"/>
            <a:ext cx="1562100" cy="508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/>
              <a:t>  </a:t>
            </a:r>
            <a:r>
              <a:rPr lang="zh-CN" altLang="en-US" sz="2400" b="1"/>
              <a:t>蒸发箱</a:t>
            </a:r>
            <a:endParaRPr lang="zh-CN" altLang="en-US" sz="2400" b="1"/>
          </a:p>
          <a:p>
            <a:r>
              <a:rPr lang="zh-CN" altLang="en-US" sz="1400" b="1">
                <a:solidFill>
                  <a:srgbClr val="FF0000"/>
                </a:solidFill>
              </a:rPr>
              <a:t>Evaporation tank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1614805" y="1900555"/>
            <a:ext cx="123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冷凝器</a:t>
            </a:r>
            <a:endParaRPr lang="zh-CN" altLang="en-US" sz="2000" b="1">
              <a:solidFill>
                <a:schemeClr val="tx1"/>
              </a:solidFill>
            </a:endParaRPr>
          </a:p>
          <a:p>
            <a:r>
              <a:rPr lang="zh-CN" altLang="en-US" sz="1600" b="1">
                <a:solidFill>
                  <a:schemeClr val="tx1"/>
                </a:solidFill>
              </a:rPr>
              <a:t>condenser</a:t>
            </a:r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136" name="圆角矩形标注 135"/>
          <p:cNvSpPr/>
          <p:nvPr/>
        </p:nvSpPr>
        <p:spPr>
          <a:xfrm>
            <a:off x="7217410" y="4639310"/>
            <a:ext cx="1757045" cy="569595"/>
          </a:xfrm>
          <a:prstGeom prst="wedgeRoundRectCallout">
            <a:avLst>
              <a:gd name="adj1" fmla="val -63116"/>
              <a:gd name="adj2" fmla="val 10470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压缩机</a:t>
            </a:r>
            <a:endParaRPr lang="zh-CN" altLang="en-US" sz="2400" b="1">
              <a:solidFill>
                <a:schemeClr val="tx1"/>
              </a:solidFill>
            </a:endParaRP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compression engine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54" name="下箭头 153"/>
          <p:cNvSpPr/>
          <p:nvPr/>
        </p:nvSpPr>
        <p:spPr>
          <a:xfrm>
            <a:off x="11236325" y="1816100"/>
            <a:ext cx="704850" cy="82867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圆角右箭头 154"/>
          <p:cNvSpPr/>
          <p:nvPr/>
        </p:nvSpPr>
        <p:spPr>
          <a:xfrm rot="10800000">
            <a:off x="5711190" y="3774440"/>
            <a:ext cx="6122035" cy="3131185"/>
          </a:xfrm>
          <a:prstGeom prst="bentArrow">
            <a:avLst>
              <a:gd name="adj1" fmla="val 14905"/>
              <a:gd name="adj2" fmla="val 13998"/>
              <a:gd name="adj3" fmla="val 25000"/>
              <a:gd name="adj4" fmla="val 294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6" name="圆角右箭头 155"/>
          <p:cNvSpPr/>
          <p:nvPr/>
        </p:nvSpPr>
        <p:spPr>
          <a:xfrm rot="16200000">
            <a:off x="2161540" y="4996180"/>
            <a:ext cx="1089660" cy="2437765"/>
          </a:xfrm>
          <a:prstGeom prst="bentArrow">
            <a:avLst>
              <a:gd name="adj1" fmla="val 32837"/>
              <a:gd name="adj2" fmla="val 40343"/>
              <a:gd name="adj3" fmla="val 39019"/>
              <a:gd name="adj4" fmla="val 1710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10114915" y="189674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椭圆 225"/>
          <p:cNvSpPr/>
          <p:nvPr/>
        </p:nvSpPr>
        <p:spPr>
          <a:xfrm>
            <a:off x="10123805" y="1918335"/>
            <a:ext cx="76200" cy="7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773805" y="1851660"/>
            <a:ext cx="1029970" cy="332740"/>
            <a:chOff x="8596" y="4585"/>
            <a:chExt cx="1650" cy="524"/>
          </a:xfrm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>
            <a:xfrm>
              <a:off x="8596" y="4600"/>
              <a:ext cx="1650" cy="479"/>
            </a:xfrm>
            <a:prstGeom prst="rect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2"/>
              </p:custDataLst>
            </p:nvPr>
          </p:nvCxnSpPr>
          <p:spPr>
            <a:xfrm>
              <a:off x="8596" y="4704"/>
              <a:ext cx="165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3"/>
              </p:custDataLst>
            </p:nvPr>
          </p:nvCxnSpPr>
          <p:spPr>
            <a:xfrm>
              <a:off x="8596" y="4789"/>
              <a:ext cx="165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8596" y="4904"/>
              <a:ext cx="165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8596" y="4989"/>
              <a:ext cx="165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 flipH="1">
              <a:off x="8778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 flipH="1">
              <a:off x="8994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8"/>
              </p:custDataLst>
            </p:nvPr>
          </p:nvCxnSpPr>
          <p:spPr>
            <a:xfrm flipH="1">
              <a:off x="9209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 flipH="1">
              <a:off x="9425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 flipH="1">
              <a:off x="9640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1"/>
              </p:custDataLst>
            </p:nvPr>
          </p:nvCxnSpPr>
          <p:spPr>
            <a:xfrm flipH="1">
              <a:off x="9856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2"/>
              </p:custDataLst>
            </p:nvPr>
          </p:nvCxnSpPr>
          <p:spPr>
            <a:xfrm flipH="1">
              <a:off x="10071" y="4585"/>
              <a:ext cx="0" cy="525"/>
            </a:xfrm>
            <a:prstGeom prst="line">
              <a:avLst/>
            </a:prstGeom>
            <a:ln w="222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846955" y="1742440"/>
            <a:ext cx="1548130" cy="554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/>
              <a:t>干燥瓶</a:t>
            </a:r>
            <a:r>
              <a:rPr lang="zh-CN" altLang="en-US" sz="1600" b="1">
                <a:solidFill>
                  <a:srgbClr val="FF0000"/>
                </a:solidFill>
              </a:rPr>
              <a:t>Drying bottle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153" name="圆角右箭头 152"/>
          <p:cNvSpPr/>
          <p:nvPr/>
        </p:nvSpPr>
        <p:spPr>
          <a:xfrm>
            <a:off x="1623695" y="952500"/>
            <a:ext cx="8783320" cy="4000500"/>
          </a:xfrm>
          <a:prstGeom prst="bentArrow">
            <a:avLst>
              <a:gd name="adj1" fmla="val 12828"/>
              <a:gd name="adj2" fmla="val 14572"/>
              <a:gd name="adj3" fmla="val 17462"/>
              <a:gd name="adj4" fmla="val 9184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205" y="212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工作原理动画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78125 0.0125 L -0.003125 0.0222222 L -0.00546875 0.0319444 L -0.0109375 0.0416667 L -0.015625 0.0513889 L -0.0179687 0.0611111 L -0.0210938 0.0708333 L -0.0210938 0.0805556 L -0.0210938 0.0902778 L -0.0210938 0.102778 L -0.0226563 0.113889 L -0.0242187 0.123611 L -0.028125 0.133333 L -0.03125 0.144444 L -0.0335938 0.155556 L -0.034375 0.165278 L -0.0382813 0.175 L -0.0398437 0.186111 L -0.0429688 0.195833 L -0.0460938 0.205556 " pathEditMode="relative" ptsTypes="">
                                      <p:cBhvr>
                                        <p:cTn id="8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111 L 0 0.0208333 L 0 0.0361111 L 0 0.0472222 L 0 0.0583333 L 0 0.0736111 L 0 0.0847222 L -0.00078125 0.0972222 L -0.0015625 0.108333 L -0.00234375 0.118056 L -0.0046875 0.127778 L -0.00625 0.140278 L -0.00859375 0.152778 L -0.00859375 0.1625 L -0.0101562 0.173611 L -0.0109375 0.183333 L -0.0117188 0.193056 L -0.0148437 0.202778 L -0.0148437 0.2125 L -0.015625 0.222222 L -0.0164062 0.231944 L -0.0179687 0.241667 L -0.01875 0.251389 L -0.0195313 0.261111 L -0.0195313 0.270833 L -0.0234375 0.280556 " pathEditMode="relative" ptsTypes="">
                                      <p:cBhvr>
                                        <p:cTn id="8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52778 L 0 0.0305556 L 0 0.0486111 L 0 0.0652778 L 0.00234375 0.0777778 L 0.00234375 0.0888889 L 0.00234375 0.108333 L 0.00234375 0.119444 L 0.00234375 0.129167 L 0.00234375 0.15 L 0.00390625 0.161111 L 0.00546875 0.172222 L 0.00703125 0.193056 L 0.0078125 0.206944 L 0.0109375 0.219444 L 0.0148437 0.230556 L 0.0171875 0.243056 L 0.0210938 0.254167 L 0.0234375 0.265278 L 0.0234375 0.275 L 0.0234375 0.284722 L 0.021875 0.294444 " pathEditMode="relative" ptsTypes="">
                                      <p:cBhvr>
                                        <p:cTn id="8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5625 0.0180556 L 0.00546875 0.0305556 L 0.0101562 0.05 L 0.0132813 0.0625 L 0.0164062 0.0736111 L 0.0179687 0.0847222 L 0.021875 0.0958333 L 0.025 0.105556 L 0.0273438 0.118056 L 0.03125 0.129167 L 0.034375 0.140278 L 0.0367187 0.15 L 0.04375 0.163889 L 0.0492188 0.173611 L 0.0492188 0.184722 " pathEditMode="relative" ptsTypes="">
                                      <p:cBhvr>
                                        <p:cTn id="87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0625 0.00277778 L 0.00859375 0.0152778 L 0.0171875 0.0222222 L 0.0226563 0.025 L 0.028125 0.0291667 L 0.034375 0.0319444 L 0.040625 0.0430556 L 0.0445312 0.0527778 L 0.0476562 0.0638889 L 0.0492188 0.0736111 L 0.05 0.0847222 L 0.05 0.0972222 L 0.0492188 0.106944 " pathEditMode="relative" ptsTypes="">
                                      <p:cBhvr>
                                        <p:cTn id="8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46875 0.00277778 L -0.0125 0.0138889 L -0.01875 0.0236111 L -0.0234375 0.0333333 L -0.0273438 0.0430556 L -0.028125 0.0541667 L -0.0289063 0.0652778 L -0.0289063 0.0777778 L -0.0289063 0.0875 L -0.0289063 0.0972222 L -0.0304688 0.108333 L -0.0351563 0.119444 L -0.0414063 0.127778 L -0.046875 0.133333 L -0.0523437 0.141667 L -0.0554687 0.151389 " pathEditMode="relative" ptsTypes="">
                                      <p:cBhvr>
                                        <p:cTn id="9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7083 -0.00472222 L -0.00270833 0.005 L 0.00119792 0.0147222 L 0.00197917 0.0244444 L 0.00354167 0.0397222 L 0.00822917 0.0619444 L 0.0121354 0.0841667 L 0.0152604 0.103611 L 0.0152604 0.118889 L 0.0168229 0.135556 L 0.0176042 0.150833 L 0.0176042 0.163333 L 0.0176042 0.173056 L 0.0191667 0.186944 L 0.0191667 0.198056 L 0.0215104 0.214722 L 0.0238542 0.224444 L 0.0254167 0.234167 L 0.0285417 0.243889 L 0.0308854 0.253611 L 0.0316667 0.263333 L 0.0332292 0.273056 " pathEditMode="relative" ptsTypes="">
                                      <p:cBhvr>
                                        <p:cTn id="9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00972222 L -0.0015625 0.0208333 L -0.00390625 0.0347222 L -0.00546875 0.0458333 L -0.00703125 0.0569444 L -0.00703125 0.0680556 L -0.0078125 0.0819444 L -0.009375 0.0958333 L -0.0109375 0.109722 L -0.0125 0.122222 L -0.0148437 0.136111 L -0.0164062 0.148611 L -0.01875 0.159722 L -0.0203125 0.169444 L -0.0210938 0.180556 L -0.0226563 0.190278 L -0.025 0.2 L -0.028125 0.209722 L -0.0304688 0.220833 L -0.0328125 0.231944 L -0.034375 0.241667 L -0.0367187 0.251389 L -0.0398437 0.261111 L -0.0421875 0.272222 L -0.0445312 0.281944 L -0.046875 0.291667 L -0.0515625 0.301389 " pathEditMode="relative" ptsTypes="">
                                      <p:cBhvr>
                                        <p:cTn id="9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972222 L 0 0.0222222 L 0 0.0319444 L 0 0.0416667 L 0 0.0527778 L 0 0.0625 L 0 0.075 L 0 0.0847222 L 0 0.0958333 L 0 0.105556 L 0 0.115278 L 0.0015625 0.126389 L 0.0015625 0.136111 L 0.0015625 0.145833 L -0.00078125 0.156944 L -0.00546875 0.166667 L -0.00859375 0.176389 L -0.00859375 0.186111 L -0.00625 0.195833 " pathEditMode="relative" ptsTypes="">
                                      <p:cBhvr>
                                        <p:cTn id="9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25 0.0234259 L 0.00625 0.034537 L 0.0109375 0.047037 L 0.0148437 0.059537 L 0.0195313 0.0734259 L 0.0242187 0.0873148 L 0.0273438 0.097037 L 0.03125 0.108148 L 0.034375 0.123426 L 0.0390625 0.140093 L 0.0421875 0.152593 L 0.0445312 0.169259 L 0.0476562 0.18037 L 0.0484375 0.190093 L 0.0515625 0.202593 L 0.0523437 0.212315 L 0.0523437 0.223426 L 0.053125 0.233148 L 0.0484375 0.220648 L 0.0453125 0.210926 L 0.0429688 0.201204 " pathEditMode="relative" ptsTypes="">
                                      <p:cBhvr>
                                        <p:cTn id="99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302e-05 -0.00573254 L -0.00207166 -0.00573254 L -0.00392378 -0.0020092 L -0.00598173 0.00171412 L -0.00803966 0.0128841 L -0.00948019 0.0221924 L -0.0109208 0.0315007 L -0.0123613 0.0408091 L -0.0131845 0.0538407 L -0.013596 0.0668723 L -0.0142134 0.0817656 L -0.0142134 0.0947974 L -0.0144192 0.109691 L -0.014625 0.122722 L -0.0150366 0.135754 L -0.0150366 0.150647 L -0.0150366 0.163679 L -0.015654 0.178572 L -0.0160656 0.191603 L -0.0166829 0.206498 L -0.0168887 0.219529 L -0.0168887 0.23256 L -0.0168887 0.245592 L -0.0164771 0.258623 L -0.0164771 0.275378 " pathEditMode="relative" rAng="0" ptsTypes="">
                                      <p:cBhvr>
                                        <p:cTn id="101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4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7083 -0.00694444 L -0.00270833 0.00277778 L -0.00270833 0.0180556 L -0.00270833 0.0333333 L -0.00270833 0.0472222 L -0.00270833 0.0597222 L -0.00270833 0.0694444 L -0.00427083 0.0791667 L -0.00739583 0.0902778 L -0.0113021 0.1 L -0.0159896 0.111111 L -0.0214583 0.119444 L -0.0230208 0.129167 L -0.0261458 0.138889 L -0.0284896 0.148611 L -0.0300521 0.158333 L -0.0308333 0.169444 L -0.0308333 0.179167 L -0.0277083 0.191667 L -0.0245833 0.204167 L -0.0198958 0.216667 L -0.0152083 0.226389 L -0.0128646 0.236111 L -0.00973958 0.248611 L -0.00583333 0.258333 L -0.00192708 0.269444 L 0.000416667 0.279167 L 0.00197917 0.288889 L 0.00197917 0.3 L 0.00276042 0.309722 L 0.00276042 0.320833 L 0.00276042 0.330556 " pathEditMode="relative" ptsTypes="">
                                      <p:cBhvr>
                                        <p:cTn id="10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78125 0.0125 L -0.003125 0.0222222 L -0.00546875 0.0319444 L -0.0109375 0.0416667 L -0.015625 0.0513889 L -0.0179687 0.0611111 L -0.0210938 0.0708333 L -0.0210938 0.0805556 L -0.0210938 0.0902778 L -0.0210938 0.102778 L -0.0226563 0.113889 L -0.0242187 0.123611 L -0.028125 0.133333 L -0.03125 0.144444 L -0.0335938 0.155556 L -0.034375 0.165278 L -0.0382813 0.175 L -0.0398437 0.186111 L -0.0429688 0.195833 L -0.0460938 0.205556 " pathEditMode="relative" ptsTypes="">
                                      <p:cBhvr>
                                        <p:cTn id="19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11111 L 0 0.0208333 L 0 0.0361111 L 0 0.0472222 L 0 0.0583333 L 0 0.0736111 L 0 0.0847222 L -0.00078125 0.0972222 L -0.0015625 0.108333 L -0.00234375 0.118056 L -0.0046875 0.127778 L -0.00625 0.140278 L -0.00859375 0.152778 L -0.00859375 0.1625 L -0.0101562 0.173611 L -0.0109375 0.183333 L -0.0117188 0.193056 L -0.0148437 0.202778 L -0.0148437 0.2125 L -0.015625 0.222222 L -0.0164062 0.231944 L -0.0179687 0.241667 L -0.01875 0.251389 L -0.0195313 0.261111 L -0.0195313 0.270833 L -0.0234375 0.280556 " pathEditMode="relative" ptsTypes="">
                                      <p:cBhvr>
                                        <p:cTn id="19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52778 L 0 0.0305556 L 0 0.0486111 L 0 0.0652778 L 0.00234375 0.0777778 L 0.00234375 0.0888889 L 0.00234375 0.108333 L 0.00234375 0.119444 L 0.00234375 0.129167 L 0.00234375 0.15 L 0.00390625 0.161111 L 0.00546875 0.172222 L 0.00703125 0.193056 L 0.0078125 0.206944 L 0.0109375 0.219444 L 0.0148437 0.230556 L 0.0171875 0.243056 L 0.0210938 0.254167 L 0.0234375 0.265278 L 0.0234375 0.275 L 0.0234375 0.284722 L 0.021875 0.294444 " pathEditMode="relative" ptsTypes="">
                                      <p:cBhvr>
                                        <p:cTn id="20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5625 0.0180556 L 0.00546875 0.0305556 L 0.0101562 0.05 L 0.0132813 0.0625 L 0.0164062 0.0736111 L 0.0179687 0.0847222 L 0.021875 0.0958333 L 0.025 0.105556 L 0.0273438 0.118056 L 0.03125 0.129167 L 0.034375 0.140278 L 0.0367187 0.15 L 0.04375 0.163889 L 0.0492188 0.173611 L 0.0492188 0.184722 " pathEditMode="relative" ptsTypes="">
                                      <p:cBhvr>
                                        <p:cTn id="20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0625 0.00277778 L 0.00859375 0.0152778 L 0.0171875 0.0222222 L 0.0226563 0.025 L 0.028125 0.0291667 L 0.034375 0.0319444 L 0.040625 0.0430556 L 0.0445312 0.0527778 L 0.0476562 0.0638889 L 0.0492188 0.0736111 L 0.05 0.0847222 L 0.05 0.0972222 L 0.0492188 0.106944 " pathEditMode="relative" ptsTypes="">
                                      <p:cBhvr>
                                        <p:cTn id="20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546875 0.00277778 L -0.0125 0.0138889 L -0.01875 0.0236111 L -0.0234375 0.0333333 L -0.0273438 0.0430556 L -0.028125 0.0541667 L -0.0289063 0.0652778 L -0.0289063 0.0777778 L -0.0289063 0.0875 L -0.0289063 0.0972222 L -0.0304688 0.108333 L -0.0351563 0.119444 L -0.0414063 0.127778 L -0.046875 0.133333 L -0.0523437 0.141667 L -0.0554687 0.151389 " pathEditMode="relative" ptsTypes="">
                                      <p:cBhvr>
                                        <p:cTn id="20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7083 -0.00472222 L -0.00270833 0.005 L 0.00119792 0.0147222 L 0.00197917 0.0244444 L 0.00354167 0.0397222 L 0.00822917 0.0619444 L 0.0121354 0.0841667 L 0.0152604 0.103611 L 0.0152604 0.118889 L 0.0168229 0.135556 L 0.0176042 0.150833 L 0.0176042 0.163333 L 0.0176042 0.173056 L 0.0191667 0.186944 L 0.0191667 0.198056 L 0.0215104 0.214722 L 0.0238542 0.224444 L 0.0254167 0.234167 L 0.0285417 0.243889 L 0.0308854 0.253611 L 0.0316667 0.263333 L 0.0332292 0.273056 " pathEditMode="relative" ptsTypes="">
                                      <p:cBhvr>
                                        <p:cTn id="20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5625 0.00972222 L -0.0015625 0.0208333 L -0.00390625 0.0347222 L -0.00546875 0.0458333 L -0.00703125 0.0569444 L -0.00703125 0.0680556 L -0.0078125 0.0819444 L -0.009375 0.0958333 L -0.0109375 0.109722 L -0.0125 0.122222 L -0.0148437 0.136111 L -0.0164062 0.148611 L -0.01875 0.159722 L -0.0203125 0.169444 L -0.0210938 0.180556 L -0.0226563 0.190278 L -0.025 0.2 L -0.028125 0.209722 L -0.0304688 0.220833 L -0.0328125 0.231944 L -0.034375 0.241667 L -0.0367187 0.251389 L -0.0398437 0.261111 L -0.0421875 0.272222 L -0.0445312 0.281944 L -0.046875 0.291667 L -0.0515625 0.301389 " pathEditMode="relative" ptsTypes="">
                                      <p:cBhvr>
                                        <p:cTn id="2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972222 L 0 0.0222222 L 0 0.0319444 L 0 0.0416667 L 0 0.0527778 L 0 0.0625 L 0 0.075 L 0 0.0847222 L 0 0.0958333 L 0 0.105556 L 0 0.115278 L 0.0015625 0.126389 L 0.0015625 0.136111 L 0.0015625 0.145833 L -0.00078125 0.156944 L -0.00546875 0.166667 L -0.00859375 0.176389 L -0.00859375 0.186111 L -0.00625 0.195833 " pathEditMode="relative" ptsTypes="">
                                      <p:cBhvr>
                                        <p:cTn id="2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25 0.0234259 L 0.00625 0.034537 L 0.0109375 0.047037 L 0.0148437 0.059537 L 0.0195313 0.0734259 L 0.0242187 0.0873148 L 0.0273438 0.097037 L 0.03125 0.108148 L 0.034375 0.123426 L 0.0390625 0.140093 L 0.0421875 0.152593 L 0.0445312 0.169259 L 0.0476562 0.18037 L 0.0484375 0.190093 L 0.0515625 0.202593 L 0.0523437 0.212315 L 0.0523437 0.223426 L 0.053125 0.233148 L 0.0484375 0.220648 L 0.0453125 0.210926 L 0.0429688 0.201204 " pathEditMode="relative" ptsTypes="">
                                      <p:cBhvr>
                                        <p:cTn id="2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7083 -0.00694444 L -0.00270833 0.00277778 L -0.00270833 0.0180556 L -0.00270833 0.0333333 L -0.00270833 0.0472222 L -0.00270833 0.0597222 L -0.00270833 0.0694444 L -0.00427083 0.0791667 L -0.00739583 0.0902778 L -0.0113021 0.1 L -0.0159896 0.111111 L -0.0214583 0.119444 L -0.0230208 0.129167 L -0.0261458 0.138889 L -0.0284896 0.148611 L -0.0300521 0.158333 L -0.0308333 0.169444 L -0.0308333 0.179167 L -0.0277083 0.191667 L -0.0245833 0.204167 L -0.0198958 0.216667 L -0.0152083 0.226389 L -0.0128646 0.236111 L -0.00973958 0.248611 L -0.00583333 0.258333 L -0.00192708 0.269444 L 0.000416667 0.279167 L 0.00197917 0.288889 L 0.00197917 0.3 L 0.00276042 0.309722 L 0.00276042 0.320833 L 0.00276042 0.330556 " pathEditMode="relative" ptsTypes="">
                                      <p:cBhvr>
                                        <p:cTn id="2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72917 0.00731481 L 0.000572917 0.0181481 L 0.000572917 0.030463 L -0.000260417 0.0443519 L -0.00286458 0.0567593 L -0.00286458 0.0690741 L -0.00286458 0.0799074 L -0.00635417 0.0906481 L -0.0124479 0.0968519 L -0.0150521 0.107685 L -0.0167708 0.118426 L -0.0202604 0.129259 L -0.0219792 0.143148 L -0.0245833 0.153981 L -0.0254687 0.164722 " pathEditMode="relative" ptsTypes="">
                                      <p:cBhvr>
                                        <p:cTn id="21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4583 0.00731481 L -0.00234375 0.0197222 L -0.00322917 0.032037 L -0.00494792 0.0428704 L -0.00755208 0.0582407 L -0.00927083 0.0690741 L -0.0101562 0.0813889 L -0.0101562 0.0922222 L -0.0101562 0.106111 L -0.0101562 0.116944 L -0.0084375 0.129259 L -0.00583333 0.141574 L -0.00322917 0.152407 L -0.00145833 0.163241 L 0.00114583 0.173981 L 0.00286458 0.184815 L 0.0071875 0.198704 L 0.00895833 0.209537 " pathEditMode="relative" ptsTypes="">
                                      <p:cBhvr>
                                        <p:cTn id="22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.00731481 L -0.0009375 0.0181481 L -0.0009375 0.0289815 L -0.0009375 0.0412963 L -0.0009375 0.0521296 L -0.0009375 0.0628704 L -0.0009375 0.0737037 L -0.00265625 0.084537 L -0.00442708 0.0952778 L -0.00875 0.107685 L -0.0139583 0.12 L -0.0208854 0.126204 L -0.024375 0.136944 L -0.0260937 0.150833 " pathEditMode="relative" ptsTypes="">
                                      <p:cBhvr>
                                        <p:cTn id="22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08333 L -0.00432292 0.0247222 L -0.00604167 0.035463 L -0.00864583 0.0509259 L -0.0104167 0.0632407 L -0.01125 0.0817593 L -0.0130208 0.0925926 L -0.0130208 0.103426 L -0.0130208 0.114167 L -0.01125 0.126574 L -0.0104167 0.137315 L -0.00864583 0.148148 L -0.0078125 0.158981 L -0.0078125 0.169722 L -0.0078125 0.180556 L -0.00953125 0.19287 L -0.01125 0.203704 L -0.0121354 0.214537 L -0.0147396 0.226852 " pathEditMode="relative" ptsTypes="">
                                      <p:cBhvr>
                                        <p:cTn id="22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1875 0.0012037 L -0.00333333 0.0119444 L -0.00505208 0.0243519 L -0.00942708 0.0366667 L -0.01375 0.0475 L -0.0198437 0.0598148 L -0.0232813 0.0706481 L -0.0232813 0.084537 L -0.0224479 0.0968519 L -0.0163542 0.104537 L -0.01375 0.11537 L -0.00942708 0.126204 L -0.00505208 0.136944 L -0.00244792 0.149352 L -0.00244792 0.160093 L -0.00244792 0.170926 L -0.00244792 0.181759 L 0.000989583 0.1925 " pathEditMode="relative" ptsTypes="">
                                      <p:cBhvr>
                                        <p:cTn id="2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77083 0.0108333 L 0.00348958 0.0215741 L 0.00348958 0.0324074 L 0.00348958 0.0432407 L 0.00348958 0.0539815 L 0.00348958 0.0663889 L 0.00348958 0.0771296 L 0.00609375 0.087963 L 0.00697917 0.0987963 L 0.00697917 0.109537 L 0.00697917 0.121944 " pathEditMode="relative" ptsTypes="">
                                      <p:cBhvr>
                                        <p:cTn id="2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mph" presetSubtype="0" repeatCount="indefinite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3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ldLvl="0" animBg="1"/>
      <p:bldP spid="74" grpId="0" bldLvl="0" animBg="1"/>
      <p:bldP spid="121" grpId="0" bldLvl="0" animBg="1"/>
      <p:bldP spid="122" grpId="0" bldLvl="0" animBg="1"/>
      <p:bldP spid="123" grpId="0" bldLvl="0" animBg="1"/>
      <p:bldP spid="79" grpId="0" bldLvl="0" animBg="1"/>
      <p:bldP spid="2" grpId="1" bldLvl="0" animBg="1"/>
      <p:bldP spid="37" grpId="0" bldLvl="0" animBg="1"/>
      <p:bldP spid="37" grpId="1" bldLvl="0" animBg="1"/>
      <p:bldP spid="33" grpId="0" bldLvl="0" animBg="1"/>
      <p:bldP spid="49" grpId="0" bldLvl="0" animBg="1"/>
      <p:bldP spid="49" grpId="1" bldLvl="0" animBg="1"/>
      <p:bldP spid="52" grpId="0" bldLvl="0" animBg="1"/>
      <p:bldP spid="52" grpId="1" bldLvl="0" animBg="1"/>
      <p:bldP spid="56" grpId="0" bldLvl="0" animBg="1"/>
      <p:bldP spid="67" grpId="0" bldLvl="0" animBg="1"/>
      <p:bldP spid="70" grpId="0" bldLvl="0" animBg="1"/>
      <p:bldP spid="71" grpId="0" bldLvl="0" animBg="1"/>
      <p:bldP spid="72" grpId="0" bldLvl="0" animBg="1"/>
      <p:bldP spid="80" grpId="0" bldLvl="0" animBg="1"/>
      <p:bldP spid="97" grpId="0" bldLvl="0" animBg="1"/>
      <p:bldP spid="101" grpId="0" bldLvl="0" animBg="1"/>
      <p:bldP spid="104" grpId="0" bldLvl="0" animBg="1"/>
      <p:bldP spid="116" grpId="0"/>
      <p:bldP spid="118" grpId="0"/>
      <p:bldP spid="153" grpId="0" bldLvl="0" animBg="1"/>
      <p:bldP spid="153" grpId="1" bldLvl="0" animBg="1"/>
      <p:bldP spid="154" grpId="0" bldLvl="0" animBg="1"/>
      <p:bldP spid="154" grpId="1" bldLvl="0" animBg="1"/>
      <p:bldP spid="155" grpId="0" bldLvl="0" animBg="1"/>
      <p:bldP spid="155" grpId="1" bldLvl="0" animBg="1"/>
      <p:bldP spid="156" grpId="0" bldLvl="0" animBg="1"/>
      <p:bldP spid="156" grpId="1" bldLvl="0" animBg="1"/>
      <p:bldP spid="197" grpId="0" bldLvl="0" animBg="1"/>
      <p:bldP spid="197" grpId="1" bldLvl="0" animBg="1"/>
      <p:bldP spid="198" grpId="0" bldLvl="0" animBg="1"/>
      <p:bldP spid="198" grpId="1" bldLvl="0" animBg="1"/>
      <p:bldP spid="199" grpId="0" bldLvl="0" animBg="1"/>
      <p:bldP spid="199" grpId="1" bldLvl="0" animBg="1"/>
      <p:bldP spid="200" grpId="0" bldLvl="0" animBg="1"/>
      <p:bldP spid="200" grpId="1" bldLvl="0" animBg="1"/>
      <p:bldP spid="201" grpId="0" bldLvl="0" animBg="1"/>
      <p:bldP spid="201" grpId="1" bldLvl="0" animBg="1"/>
      <p:bldP spid="202" grpId="0" bldLvl="0" animBg="1"/>
      <p:bldP spid="202" grpId="1" bldLvl="0" animBg="1"/>
      <p:bldP spid="203" grpId="0" bldLvl="0" animBg="1"/>
      <p:bldP spid="203" grpId="1" bldLvl="0" animBg="1"/>
      <p:bldP spid="204" grpId="0" bldLvl="0" animBg="1"/>
      <p:bldP spid="204" grpId="1" bldLvl="0" animBg="1"/>
      <p:bldP spid="205" grpId="0" bldLvl="0" animBg="1"/>
      <p:bldP spid="205" grpId="1" bldLvl="0" animBg="1"/>
      <p:bldP spid="206" grpId="0" bldLvl="0" animBg="1"/>
      <p:bldP spid="206" grpId="1" bldLvl="0" animBg="1"/>
      <p:bldP spid="207" grpId="0" bldLvl="0" animBg="1"/>
      <p:bldP spid="207" grpId="1" bldLvl="0" animBg="1"/>
      <p:bldP spid="208" grpId="0" bldLvl="0" animBg="1"/>
      <p:bldP spid="208" grpId="1" bldLvl="0" animBg="1"/>
      <p:bldP spid="209" grpId="0" bldLvl="0" animBg="1"/>
      <p:bldP spid="209" grpId="1" bldLvl="0" animBg="1"/>
      <p:bldP spid="210" grpId="0" bldLvl="0" animBg="1"/>
      <p:bldP spid="210" grpId="1" bldLvl="0" animBg="1"/>
      <p:bldP spid="211" grpId="0" bldLvl="0" animBg="1"/>
      <p:bldP spid="211" grpId="1" bldLvl="0" animBg="1"/>
      <p:bldP spid="212" grpId="0" bldLvl="0" animBg="1"/>
      <p:bldP spid="212" grpId="1" bldLvl="0" animBg="1"/>
      <p:bldP spid="213" grpId="0" bldLvl="0" animBg="1"/>
      <p:bldP spid="213" grpId="1" bldLvl="0" animBg="1"/>
      <p:bldP spid="214" grpId="0" bldLvl="0" animBg="1"/>
      <p:bldP spid="214" grpId="1" bldLvl="0" animBg="1"/>
      <p:bldP spid="215" grpId="0" bldLvl="0" animBg="1"/>
      <p:bldP spid="215" grpId="1" bldLvl="0" animBg="1"/>
      <p:bldP spid="216" grpId="0" bldLvl="0" animBg="1"/>
      <p:bldP spid="216" grpId="1" bldLvl="0" animBg="1"/>
      <p:bldP spid="217" grpId="0" bldLvl="0" animBg="1"/>
      <p:bldP spid="217" grpId="1" bldLvl="0" animBg="1"/>
      <p:bldP spid="218" grpId="0" bldLvl="0" animBg="1"/>
      <p:bldP spid="218" grpId="1" bldLvl="0" animBg="1"/>
      <p:bldP spid="219" grpId="0" bldLvl="0" animBg="1"/>
      <p:bldP spid="219" grpId="1" bldLvl="0" animBg="1"/>
      <p:bldP spid="220" grpId="0" bldLvl="0" animBg="1"/>
      <p:bldP spid="220" grpId="1" bldLvl="0" animBg="1"/>
      <p:bldP spid="221" grpId="0" bldLvl="0" animBg="1"/>
      <p:bldP spid="221" grpId="1" bldLvl="0" animBg="1"/>
      <p:bldP spid="222" grpId="0" bldLvl="0" animBg="1"/>
      <p:bldP spid="222" grpId="1" bldLvl="0" animBg="1"/>
      <p:bldP spid="223" grpId="0" bldLvl="0" animBg="1"/>
      <p:bldP spid="223" grpId="1" bldLvl="0" animBg="1"/>
      <p:bldP spid="224" grpId="0" bldLvl="0" animBg="1"/>
      <p:bldP spid="224" grpId="1" bldLvl="0" animBg="1"/>
      <p:bldP spid="225" grpId="0" bldLvl="0" animBg="1"/>
      <p:bldP spid="225" grpId="1" bldLvl="0" animBg="1"/>
      <p:bldP spid="226" grpId="0" bldLvl="0" animBg="1"/>
      <p:bldP spid="226" grpId="1" bldLvl="0" animBg="1"/>
      <p:bldP spid="130" grpId="0"/>
      <p:bldP spid="130" grpId="1"/>
      <p:bldP spid="136" grpId="0" bldLvl="0" animBg="1"/>
      <p:bldP spid="136" grpId="1" bldLvl="0" animBg="1"/>
      <p:bldP spid="134" grpId="0"/>
      <p:bldP spid="134" grpId="1"/>
      <p:bldP spid="127" grpId="0" bldLvl="0" animBg="1"/>
      <p:bldP spid="127" grpId="1" bldLvl="0" animBg="1"/>
      <p:bldP spid="118" grpId="1"/>
      <p:bldP spid="116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335" y="575945"/>
            <a:ext cx="111023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动画讲解：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</a:t>
            </a:r>
            <a:r>
              <a:rPr lang="zh-CN" altLang="en-US">
                <a:sym typeface="+mn-ea"/>
              </a:rPr>
              <a:t>这里是一瓶液体，通过管路，到达一个很小的孔，通过这个孔，将液体喷入到这个容器中，这时候液体就在这个容器内呈现一种雾状，这个过程我们就把它称为节流，液体通过节流就会膨胀，因此这个过程又称之为节流膨胀。液体节流膨胀后蒸发成气体，从而达到蒸发制冷的效果，将容器周围的空气变冷，这时候我们用风扇把容器周围的冷空气吹出，也就形成了凉风。我们这里用节流的目的就是为了增加液体表面积，从而加速了液体的蒸发速度。在同时我们再在容器的后方加上一个泵，将这个容器里面的气体不断的抽走，这也就降低了容器内的压力，这样就使液体的蒸发速度更一步加快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这个泵将容器内的气体不断的抽出，压向另一个容器里面，我们把这个容器称为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号容器，刚才的那个容器就称为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号容器。由于气体一直压向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号容器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，就会使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号容器内的压力增加，压力增加后也会使他温度升高。（这种现象是很常见的，比如说，我们这里有个打气筒，当持续用打气筒打气之后，它底部的温度就会很高，这个过程我们就称为压缩生热）</a:t>
            </a:r>
            <a:endParaRPr lang="zh-CN" altLang="en-US"/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现在在这个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号容器里，存储的温度很高，压力很大的气体，这时候我们通过风扇给他散热，这部分高温高压的气体就会变成液体，这个过程又叫冷却液化。被液化的液体又被送回到这个存储瓶中，这样就有源源不断的液体给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号容器提供。这样就是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号容器有了持续的制冷的效果。</a:t>
            </a:r>
            <a:endParaRPr lang="zh-CN" altLang="en-US"/>
          </a:p>
          <a:p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那么这整个过程就是汽车空调的制冷过程，它经历了四个阶段。节流膨胀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蒸发制冷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压缩生热</a:t>
            </a:r>
            <a:r>
              <a:rPr lang="en-US" altLang="zh-CN">
                <a:sym typeface="+mn-ea"/>
              </a:rPr>
              <a:t>→</a:t>
            </a:r>
            <a:r>
              <a:rPr lang="zh-CN" altLang="en-US">
                <a:sym typeface="+mn-ea"/>
              </a:rPr>
              <a:t>冷凝液化依次循环。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>
                <a:solidFill>
                  <a:schemeClr val="bg1"/>
                </a:solidFill>
                <a:sym typeface="+mn-ea"/>
              </a:rPr>
              <a:t>空调制冷的部件认知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TIMING" val="|1.2|0.9|0.8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OGU0YWVlYi05OGE2LTQxY2UtODhmMi04ZjYyMGQzMTdhNWUiCn0K"/>
    </extobj>
    <extobj name="F35B0BEE-F18A-47BB-8FCB-E00DA2F2635D-2">
      <extobjdata type="F35B0BEE-F18A-47BB-8FCB-E00DA2F2635D" data="ewoJIkRlc2lnbklkIiA6ICJlYTExOTA2Yi1lMzcxLTQ4NzMtYTU1NS01ZDg3Zjk2MTFhMGIiCn0K"/>
    </extobj>
    <extobj name="F35B0BEE-F18A-47BB-8FCB-E00DA2F2635D-3">
      <extobjdata type="F35B0BEE-F18A-47BB-8FCB-E00DA2F2635D" data="ewoJIkRlc2lnbklkIiA6ICJjOGU2NmUyMS1mNmExLTRhMmItOTUxOS1jZjA5ZjQ0NGY4MjMiCn0K"/>
    </extobj>
    <extobj name="F35B0BEE-F18A-47BB-8FCB-E00DA2F2635D-4">
      <extobjdata type="F35B0BEE-F18A-47BB-8FCB-E00DA2F2635D" data="ewoJIkRlc2lnbklkIiA6ICIyYTFlZWQxMC0yNDYzLTRkYzYtOThmOC01MTcxMDA0NzI5ZTAiCn0K"/>
    </extobj>
  </extobjs>
</s:customData>
</file>

<file path=customXml/itemProps7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1482</Words>
  <Application>WPS 演示</Application>
  <PresentationFormat>宽屏</PresentationFormat>
  <Paragraphs>166</Paragraphs>
  <Slides>13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135</cp:revision>
  <dcterms:created xsi:type="dcterms:W3CDTF">2017-10-15T03:08:00Z</dcterms:created>
  <dcterms:modified xsi:type="dcterms:W3CDTF">2023-11-04T06:10:51Z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