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6"/>
  </p:handoutMasterIdLst>
  <p:sldIdLst>
    <p:sldId id="868" r:id="rId4"/>
    <p:sldId id="884" r:id="rId6"/>
    <p:sldId id="886" r:id="rId7"/>
    <p:sldId id="898" r:id="rId8"/>
    <p:sldId id="923" r:id="rId9"/>
    <p:sldId id="891" r:id="rId10"/>
    <p:sldId id="913" r:id="rId11"/>
    <p:sldId id="914" r:id="rId12"/>
    <p:sldId id="915" r:id="rId13"/>
    <p:sldId id="920" r:id="rId14"/>
    <p:sldId id="879" r:id="rId15"/>
  </p:sldIdLst>
  <p:sldSz cx="12192000" cy="6858000"/>
  <p:notesSz cx="7099300" cy="10234295"/>
  <p:custDataLst>
    <p:tags r:id="rId2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56.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tags" Target="../tags/tag53.xml"/><Relationship Id="rId4" Type="http://schemas.openxmlformats.org/officeDocument/2006/relationships/image" Target="../media/image13.png"/><Relationship Id="rId3" Type="http://schemas.openxmlformats.org/officeDocument/2006/relationships/tags" Target="../tags/tag52.xml"/><Relationship Id="rId2" Type="http://schemas.openxmlformats.org/officeDocument/2006/relationships/image" Target="../media/image4.jpeg"/><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 Type="http://schemas.openxmlformats.org/officeDocument/2006/relationships/image" Target="../media/image4.jpeg"/><Relationship Id="rId17" Type="http://schemas.openxmlformats.org/officeDocument/2006/relationships/notesSlide" Target="../notesSlides/notesSlide2.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image" Target="../media/image8.png"/><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9.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4.jpeg"/><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4.jpeg"/><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4.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image" Target="../media/image9.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4.jpeg"/><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46.xml"/><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48.xml"/><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50.xml"/><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6533515" cy="2122805"/>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电动压缩机不工作故障检修</a:t>
            </a:r>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3" name="图片 2" descr="c9f45652763c0334a67712e79325a77"/>
          <p:cNvPicPr>
            <a:picLocks noChangeAspect="1"/>
          </p:cNvPicPr>
          <p:nvPr>
            <p:custDataLst>
              <p:tags r:id="rId3"/>
            </p:custDataLst>
          </p:nvPr>
        </p:nvPicPr>
        <p:blipFill>
          <a:blip r:embed="rId4"/>
          <a:stretch>
            <a:fillRect/>
          </a:stretch>
        </p:blipFill>
        <p:spPr>
          <a:xfrm>
            <a:off x="5808345" y="1196340"/>
            <a:ext cx="5688330" cy="3682365"/>
          </a:xfrm>
          <a:prstGeom prst="rect">
            <a:avLst/>
          </a:prstGeom>
        </p:spPr>
      </p:pic>
      <p:sp>
        <p:nvSpPr>
          <p:cNvPr id="2" name="文本框 1"/>
          <p:cNvSpPr txBox="1"/>
          <p:nvPr/>
        </p:nvSpPr>
        <p:spPr>
          <a:xfrm>
            <a:off x="479425" y="1196340"/>
            <a:ext cx="5172075" cy="2861310"/>
          </a:xfrm>
          <a:prstGeom prst="rect">
            <a:avLst/>
          </a:prstGeom>
          <a:noFill/>
        </p:spPr>
        <p:txBody>
          <a:bodyPr wrap="square" rtlCol="0">
            <a:spAutoFit/>
          </a:bodyPr>
          <a:p>
            <a:r>
              <a:rPr lang="zh-CN" altLang="en-US">
                <a:sym typeface="+mn-ea"/>
              </a:rPr>
              <a:t>四：电机检测</a:t>
            </a:r>
            <a:endParaRPr lang="zh-CN" altLang="en-US">
              <a:sym typeface="+mn-ea"/>
            </a:endParaRPr>
          </a:p>
          <a:p>
            <a:r>
              <a:rPr lang="en-US" altLang="zh-CN">
                <a:sym typeface="+mn-ea"/>
              </a:rPr>
              <a:t>1</a:t>
            </a:r>
            <a:r>
              <a:rPr lang="zh-CN" altLang="en-US">
                <a:sym typeface="+mn-ea"/>
              </a:rPr>
              <a:t>：电机线圈检测：三组线圈应都相通，不同为损坏。</a:t>
            </a:r>
            <a:endParaRPr lang="zh-CN" altLang="en-US">
              <a:sym typeface="+mn-ea"/>
            </a:endParaRPr>
          </a:p>
          <a:p>
            <a:r>
              <a:rPr lang="en-US" altLang="zh-CN">
                <a:sym typeface="+mn-ea"/>
              </a:rPr>
              <a:t>2</a:t>
            </a:r>
            <a:r>
              <a:rPr lang="zh-CN" altLang="en-US">
                <a:sym typeface="+mn-ea"/>
              </a:rPr>
              <a:t>：绝缘表漏电检测。</a:t>
            </a:r>
            <a:endParaRPr lang="zh-CN" altLang="en-US">
              <a:sym typeface="+mn-ea"/>
            </a:endParaRPr>
          </a:p>
          <a:p>
            <a:r>
              <a:rPr lang="zh-CN" altLang="en-US">
                <a:sym typeface="+mn-ea"/>
              </a:rPr>
              <a:t> </a:t>
            </a:r>
            <a:r>
              <a:rPr lang="en-US" altLang="zh-CN">
                <a:sym typeface="+mn-ea"/>
              </a:rPr>
              <a:t>     </a:t>
            </a:r>
            <a:r>
              <a:rPr lang="zh-CN" altLang="en-US">
                <a:sym typeface="+mn-ea"/>
              </a:rPr>
              <a:t>使用</a:t>
            </a:r>
            <a:r>
              <a:rPr lang="en-US" altLang="zh-CN">
                <a:sym typeface="+mn-ea"/>
              </a:rPr>
              <a:t>500V</a:t>
            </a:r>
            <a:r>
              <a:rPr lang="zh-CN" altLang="en-US">
                <a:sym typeface="+mn-ea"/>
              </a:rPr>
              <a:t>档位测量，一表笔测量线圈插头，另一表笔测量电机外壳，阻值在</a:t>
            </a:r>
            <a:r>
              <a:rPr lang="en-US" altLang="zh-CN">
                <a:sym typeface="+mn-ea"/>
              </a:rPr>
              <a:t>300</a:t>
            </a:r>
            <a:r>
              <a:rPr lang="zh-CN" altLang="en-US">
                <a:sym typeface="+mn-ea"/>
              </a:rPr>
              <a:t>兆欧以上为正常。</a:t>
            </a:r>
            <a:endParaRPr lang="zh-CN" altLang="en-US">
              <a:sym typeface="+mn-ea"/>
            </a:endParaRPr>
          </a:p>
          <a:p>
            <a:endParaRPr lang="zh-CN" altLang="en-US"/>
          </a:p>
          <a:p>
            <a:endParaRPr lang="en-US" altLang="zh-CN"/>
          </a:p>
          <a:p>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8"/>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故障分析</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9"/>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电动压缩机控制原理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0"/>
              </p:custDataLst>
            </p:nvPr>
          </p:nvPicPr>
          <p:blipFill>
            <a:blip r:embed="rId11"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2"/>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3"/>
              </p:custDataLst>
            </p:nvPr>
          </p:nvPicPr>
          <p:blipFill>
            <a:blip r:embed="rId11"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4"/>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96628" y="4474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电动压缩机控制原理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47517" y="-27009"/>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41730" name="Rectangle 2"/>
          <p:cNvSpPr>
            <a:spLocks noGrp="1" noChangeArrowheads="1"/>
          </p:cNvSpPr>
          <p:nvPr>
            <p:custDataLst>
              <p:tags r:id="rId3"/>
            </p:custDataLst>
          </p:nvPr>
        </p:nvSpPr>
        <p:spPr>
          <a:xfrm>
            <a:off x="1862188" y="423681"/>
            <a:ext cx="8685213" cy="487363"/>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00075" y="405765"/>
            <a:ext cx="10752455" cy="4984750"/>
          </a:xfrm>
          <a:prstGeom prst="rect">
            <a:avLst/>
          </a:prstGeom>
          <a:noFill/>
        </p:spPr>
        <p:txBody>
          <a:bodyPr wrap="square" rtlCol="0">
            <a:spAutoFit/>
          </a:bodyPr>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一：组成</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控制器</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电动机</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压缩机构</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二：部件认知及控制原理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r>
              <a:rPr lang="en-US" altLang="zh-CN" sz="1800">
                <a:sym typeface="+mn-ea"/>
              </a:rPr>
              <a:t>       </a:t>
            </a:r>
            <a:r>
              <a:rPr lang="zh-CN" altLang="en-US" sz="1800">
                <a:sym typeface="+mn-ea"/>
              </a:rPr>
              <a:t>电动压缩机控制器上面都有两个插头，一个是高压插头，一个是低压插头。</a:t>
            </a:r>
            <a:endParaRPr lang="zh-CN" altLang="en-US" sz="1800">
              <a:sym typeface="+mn-ea"/>
            </a:endParaRPr>
          </a:p>
          <a:p>
            <a:r>
              <a:rPr lang="zh-CN" altLang="en-US" sz="1800">
                <a:sym typeface="+mn-ea"/>
              </a:rPr>
              <a:t> </a:t>
            </a:r>
            <a:r>
              <a:rPr lang="en-US" altLang="zh-CN" sz="1800">
                <a:sym typeface="+mn-ea"/>
              </a:rPr>
              <a:t>      </a:t>
            </a:r>
            <a:r>
              <a:rPr lang="zh-CN" altLang="en-US" sz="1800">
                <a:sym typeface="+mn-ea"/>
              </a:rPr>
              <a:t>这是比亚迪秦</a:t>
            </a:r>
            <a:r>
              <a:rPr lang="en-US" altLang="zh-CN" sz="1800">
                <a:sym typeface="+mn-ea"/>
              </a:rPr>
              <a:t>EV</a:t>
            </a:r>
            <a:r>
              <a:rPr lang="zh-CN" altLang="en-US" sz="1800">
                <a:sym typeface="+mn-ea"/>
              </a:rPr>
              <a:t>的电动压缩机：</a:t>
            </a:r>
            <a:r>
              <a:rPr lang="zh-CN" altLang="en-US" sz="1800">
                <a:sym typeface="+mn-ea"/>
              </a:rPr>
              <a:t>高压插头上面有两根比较粗的线束，连接动力电池的高压电。这也是电动压缩机的驱动电源。</a:t>
            </a:r>
            <a:endParaRPr lang="zh-CN" altLang="en-US" sz="1800"/>
          </a:p>
          <a:p>
            <a:r>
              <a:rPr lang="en-US" altLang="zh-CN" sz="1800">
                <a:sym typeface="+mn-ea"/>
              </a:rPr>
              <a:t>     </a:t>
            </a:r>
            <a:r>
              <a:rPr lang="zh-CN" altLang="en-US" sz="1800">
                <a:sym typeface="+mn-ea"/>
              </a:rPr>
              <a:t>低压插头是控制压缩机工作的线束插头。上面有</a:t>
            </a:r>
            <a:r>
              <a:rPr lang="en-US" altLang="zh-CN" sz="1800">
                <a:sym typeface="+mn-ea"/>
              </a:rPr>
              <a:t>6</a:t>
            </a:r>
            <a:r>
              <a:rPr lang="zh-CN" altLang="en-US" sz="1800">
                <a:sym typeface="+mn-ea"/>
              </a:rPr>
              <a:t>根线，其中两根线束是控制器的</a:t>
            </a:r>
            <a:r>
              <a:rPr lang="en-US" altLang="zh-CN" sz="1800">
                <a:sym typeface="+mn-ea"/>
              </a:rPr>
              <a:t>12V</a:t>
            </a:r>
            <a:r>
              <a:rPr lang="zh-CN" altLang="en-US" sz="1800">
                <a:sym typeface="+mn-ea"/>
              </a:rPr>
              <a:t>电源与搭铁。还有两根线连接空调控制模块</a:t>
            </a:r>
            <a:r>
              <a:rPr lang="en-US" altLang="zh-CN" sz="1800">
                <a:sym typeface="+mn-ea"/>
              </a:rPr>
              <a:t>CAN</a:t>
            </a:r>
            <a:r>
              <a:rPr lang="zh-CN" altLang="en-US" sz="1800">
                <a:sym typeface="+mn-ea"/>
              </a:rPr>
              <a:t>线，是空调控制模块发送控制指令的信号控制线。在控制电动压缩机工作的过程中还需要满足以下条件才能更好的工作。</a:t>
            </a:r>
            <a:endParaRPr lang="zh-CN" altLang="en-US" sz="1800"/>
          </a:p>
          <a:p>
            <a:r>
              <a:rPr lang="zh-CN" altLang="en-US" sz="1800">
                <a:sym typeface="+mn-ea"/>
              </a:rPr>
              <a:t> </a:t>
            </a:r>
            <a:r>
              <a:rPr lang="en-US" altLang="zh-CN" sz="1800">
                <a:sym typeface="+mn-ea"/>
              </a:rPr>
              <a:t>    </a:t>
            </a:r>
            <a:r>
              <a:rPr lang="zh-CN" altLang="en-US" sz="1800">
                <a:sym typeface="+mn-ea"/>
              </a:rPr>
              <a:t>除此之外还有两根高压互锁线，因为使用的是上百伏的高压电，如果插头松动或者是连接不良，就有可能会导致系统无法正常工作或者引发的安全事故。当然有些车辆高压互锁线束是连接出来的，有些是没有连接出来，但是作用是一样的。我们看比亚迪就没有连接出来。</a:t>
            </a:r>
            <a:endParaRPr lang="zh-CN" altLang="en-US" sz="1800"/>
          </a:p>
          <a:p>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endParaRPr lang="zh-CN" altLang="en-US" sz="180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同侧圆角矩形 57"/>
          <p:cNvSpPr/>
          <p:nvPr/>
        </p:nvSpPr>
        <p:spPr>
          <a:xfrm rot="5400000">
            <a:off x="5102860" y="4438650"/>
            <a:ext cx="1541145" cy="306705"/>
          </a:xfrm>
          <a:prstGeom prst="round2SameRect">
            <a:avLst>
              <a:gd name="adj1" fmla="val 16667"/>
              <a:gd name="adj2" fmla="val 50000"/>
            </a:avLst>
          </a:prstGeom>
          <a:solidFill>
            <a:schemeClr val="accent3"/>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7" name="同侧圆角矩形 56"/>
          <p:cNvSpPr/>
          <p:nvPr/>
        </p:nvSpPr>
        <p:spPr>
          <a:xfrm>
            <a:off x="6638290" y="2884805"/>
            <a:ext cx="2480945" cy="116205"/>
          </a:xfrm>
          <a:prstGeom prst="round2SameRect">
            <a:avLst/>
          </a:prstGeom>
          <a:solidFill>
            <a:srgbClr val="FFFF00"/>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850900" y="3840480"/>
            <a:ext cx="2231390" cy="14376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动力电池</a:t>
            </a:r>
            <a:endParaRPr lang="zh-CN" altLang="en-US" sz="2800" b="1">
              <a:solidFill>
                <a:schemeClr val="tx1"/>
              </a:solidFill>
            </a:endParaRPr>
          </a:p>
          <a:p>
            <a:pPr algn="ctr"/>
            <a:r>
              <a:rPr lang="zh-CN" altLang="en-US" sz="2800" b="1">
                <a:solidFill>
                  <a:srgbClr val="7030A0"/>
                </a:solidFill>
              </a:rPr>
              <a:t>Battery</a:t>
            </a:r>
            <a:endParaRPr lang="zh-CN" altLang="en-US" sz="2800" b="1">
              <a:solidFill>
                <a:srgbClr val="7030A0"/>
              </a:solidFill>
            </a:endParaRPr>
          </a:p>
        </p:txBody>
      </p:sp>
      <p:sp>
        <p:nvSpPr>
          <p:cNvPr id="46" name="右箭头 45"/>
          <p:cNvSpPr/>
          <p:nvPr/>
        </p:nvSpPr>
        <p:spPr>
          <a:xfrm>
            <a:off x="865505" y="557530"/>
            <a:ext cx="3768725" cy="544830"/>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ym typeface="+mn-ea"/>
              </a:rPr>
              <a:t>控制面板</a:t>
            </a:r>
            <a:r>
              <a:rPr lang="zh-CN" altLang="en-US" sz="1200">
                <a:solidFill>
                  <a:srgbClr val="FFFF00"/>
                </a:solidFill>
                <a:sym typeface="+mn-ea"/>
              </a:rPr>
              <a:t>（control panel）</a:t>
            </a:r>
            <a:endParaRPr lang="zh-CN" altLang="en-US" sz="1200">
              <a:solidFill>
                <a:srgbClr val="FFFF00"/>
              </a:solidFill>
              <a:sym typeface="+mn-ea"/>
            </a:endParaRPr>
          </a:p>
        </p:txBody>
      </p:sp>
      <p:sp>
        <p:nvSpPr>
          <p:cNvPr id="47" name="右箭头 46"/>
          <p:cNvSpPr/>
          <p:nvPr/>
        </p:nvSpPr>
        <p:spPr>
          <a:xfrm>
            <a:off x="851535" y="1229360"/>
            <a:ext cx="3782695" cy="544830"/>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ym typeface="+mn-ea"/>
              </a:rPr>
              <a:t>系统压力</a:t>
            </a:r>
            <a:r>
              <a:rPr lang="zh-CN" altLang="en-US" sz="1200">
                <a:solidFill>
                  <a:srgbClr val="FFFF00"/>
                </a:solidFill>
                <a:sym typeface="+mn-ea"/>
              </a:rPr>
              <a:t>（system pressure）</a:t>
            </a:r>
            <a:r>
              <a:rPr lang="en-US" altLang="zh-CN" sz="1400">
                <a:sym typeface="+mn-ea"/>
              </a:rPr>
              <a:t>0.3~1.57Mpa</a:t>
            </a:r>
            <a:endParaRPr lang="en-US" altLang="zh-CN" sz="1400">
              <a:sym typeface="+mn-ea"/>
            </a:endParaRPr>
          </a:p>
        </p:txBody>
      </p:sp>
      <p:sp>
        <p:nvSpPr>
          <p:cNvPr id="48" name="右箭头 47"/>
          <p:cNvSpPr/>
          <p:nvPr/>
        </p:nvSpPr>
        <p:spPr>
          <a:xfrm>
            <a:off x="850900" y="1896745"/>
            <a:ext cx="3783330" cy="544830"/>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ym typeface="+mn-ea"/>
              </a:rPr>
              <a:t>环境温度</a:t>
            </a:r>
            <a:r>
              <a:rPr lang="zh-CN" altLang="en-US" sz="1200">
                <a:solidFill>
                  <a:srgbClr val="FFFF00"/>
                </a:solidFill>
                <a:sym typeface="+mn-ea"/>
              </a:rPr>
              <a:t>（ambient temperature）</a:t>
            </a:r>
            <a:r>
              <a:rPr lang="zh-CN" altLang="en-US" sz="1400">
                <a:sym typeface="+mn-ea"/>
              </a:rPr>
              <a:t>＞</a:t>
            </a:r>
            <a:r>
              <a:rPr lang="en-US" altLang="zh-CN" sz="1400">
                <a:sym typeface="+mn-ea"/>
              </a:rPr>
              <a:t> 1℃</a:t>
            </a:r>
            <a:endParaRPr lang="en-US" altLang="zh-CN" sz="1400">
              <a:sym typeface="+mn-ea"/>
            </a:endParaRPr>
          </a:p>
        </p:txBody>
      </p:sp>
      <p:sp>
        <p:nvSpPr>
          <p:cNvPr id="49" name="右箭头 48"/>
          <p:cNvSpPr/>
          <p:nvPr/>
        </p:nvSpPr>
        <p:spPr>
          <a:xfrm>
            <a:off x="864235" y="2564130"/>
            <a:ext cx="3769995" cy="544830"/>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ym typeface="+mn-ea"/>
              </a:rPr>
              <a:t>蒸发器温度</a:t>
            </a:r>
            <a:r>
              <a:rPr lang="zh-CN" altLang="en-US" sz="1200">
                <a:solidFill>
                  <a:srgbClr val="FFFF00"/>
                </a:solidFill>
                <a:sym typeface="+mn-ea"/>
              </a:rPr>
              <a:t>（Evaporator temperature）</a:t>
            </a:r>
            <a:r>
              <a:rPr lang="zh-CN" altLang="en-US" sz="1400">
                <a:sym typeface="+mn-ea"/>
              </a:rPr>
              <a:t>＞</a:t>
            </a:r>
            <a:r>
              <a:rPr lang="en-US" altLang="zh-CN" sz="1400">
                <a:sym typeface="+mn-ea"/>
              </a:rPr>
              <a:t> 4℃</a:t>
            </a:r>
            <a:endParaRPr lang="en-US" altLang="zh-CN" sz="1400">
              <a:sym typeface="+mn-ea"/>
            </a:endParaRPr>
          </a:p>
        </p:txBody>
      </p:sp>
      <p:sp>
        <p:nvSpPr>
          <p:cNvPr id="116" name="圆角矩形 115"/>
          <p:cNvSpPr/>
          <p:nvPr/>
        </p:nvSpPr>
        <p:spPr>
          <a:xfrm>
            <a:off x="6007735" y="3010535"/>
            <a:ext cx="5746750" cy="29184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7" name="椭圆 116"/>
          <p:cNvSpPr/>
          <p:nvPr/>
        </p:nvSpPr>
        <p:spPr>
          <a:xfrm>
            <a:off x="9253855" y="4128135"/>
            <a:ext cx="1379220" cy="136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t>电机</a:t>
            </a:r>
            <a:endParaRPr lang="zh-CN" altLang="en-US" sz="2400"/>
          </a:p>
          <a:p>
            <a:pPr algn="ctr"/>
            <a:r>
              <a:rPr lang="zh-CN" altLang="en-US" sz="1200">
                <a:solidFill>
                  <a:schemeClr val="accent3"/>
                </a:solidFill>
              </a:rPr>
              <a:t>motor</a:t>
            </a:r>
            <a:endParaRPr lang="zh-CN" altLang="en-US" sz="1200">
              <a:solidFill>
                <a:schemeClr val="accent3"/>
              </a:solidFill>
            </a:endParaRPr>
          </a:p>
        </p:txBody>
      </p:sp>
      <p:sp>
        <p:nvSpPr>
          <p:cNvPr id="118" name="矩形 117"/>
          <p:cNvSpPr/>
          <p:nvPr/>
        </p:nvSpPr>
        <p:spPr>
          <a:xfrm>
            <a:off x="10622280" y="3814445"/>
            <a:ext cx="902970" cy="19970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机械结构</a:t>
            </a:r>
            <a:endParaRPr lang="zh-CN" altLang="en-US" sz="1400" b="1"/>
          </a:p>
          <a:p>
            <a:pPr algn="ctr"/>
            <a:r>
              <a:rPr lang="zh-CN" altLang="en-US" sz="1000" b="1">
                <a:solidFill>
                  <a:schemeClr val="accent3"/>
                </a:solidFill>
              </a:rPr>
              <a:t>mechanical structure</a:t>
            </a:r>
            <a:endParaRPr lang="zh-CN" altLang="en-US" sz="1000" b="1">
              <a:solidFill>
                <a:schemeClr val="accent3"/>
              </a:solidFill>
            </a:endParaRPr>
          </a:p>
        </p:txBody>
      </p:sp>
      <p:sp>
        <p:nvSpPr>
          <p:cNvPr id="119" name="文本框 118"/>
          <p:cNvSpPr txBox="1"/>
          <p:nvPr/>
        </p:nvSpPr>
        <p:spPr>
          <a:xfrm>
            <a:off x="9060815" y="3010535"/>
            <a:ext cx="2475230" cy="553085"/>
          </a:xfrm>
          <a:prstGeom prst="rect">
            <a:avLst/>
          </a:prstGeom>
          <a:noFill/>
        </p:spPr>
        <p:txBody>
          <a:bodyPr wrap="square" rtlCol="0">
            <a:spAutoFit/>
          </a:bodyPr>
          <a:p>
            <a:pPr algn="ctr"/>
            <a:r>
              <a:rPr lang="zh-CN" altLang="en-US" sz="2000"/>
              <a:t>电动压缩机</a:t>
            </a:r>
            <a:endParaRPr lang="zh-CN" altLang="en-US" sz="2000"/>
          </a:p>
          <a:p>
            <a:pPr algn="ctr"/>
            <a:r>
              <a:rPr lang="zh-CN" altLang="en-US" sz="1000">
                <a:solidFill>
                  <a:srgbClr val="7030A0"/>
                </a:solidFill>
              </a:rPr>
              <a:t>electric compressor</a:t>
            </a:r>
            <a:endParaRPr lang="zh-CN" altLang="en-US" sz="1000">
              <a:solidFill>
                <a:srgbClr val="7030A0"/>
              </a:solidFill>
            </a:endParaRPr>
          </a:p>
        </p:txBody>
      </p:sp>
      <p:sp>
        <p:nvSpPr>
          <p:cNvPr id="120" name="圆角矩形 119"/>
          <p:cNvSpPr/>
          <p:nvPr/>
        </p:nvSpPr>
        <p:spPr>
          <a:xfrm>
            <a:off x="7879080" y="3655695"/>
            <a:ext cx="1383665" cy="2078355"/>
          </a:xfrm>
          <a:prstGeom prst="round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控制器</a:t>
            </a:r>
            <a:endParaRPr lang="zh-CN" altLang="en-US" sz="2400" b="1"/>
          </a:p>
          <a:p>
            <a:pPr algn="ctr"/>
            <a:r>
              <a:rPr lang="zh-CN" altLang="en-US" sz="1200" b="1">
                <a:solidFill>
                  <a:schemeClr val="accent3"/>
                </a:solidFill>
              </a:rPr>
              <a:t>controller</a:t>
            </a:r>
            <a:endParaRPr lang="zh-CN" altLang="en-US" sz="1200" b="1">
              <a:solidFill>
                <a:schemeClr val="accent3"/>
              </a:solidFill>
            </a:endParaRPr>
          </a:p>
        </p:txBody>
      </p:sp>
      <p:grpSp>
        <p:nvGrpSpPr>
          <p:cNvPr id="130" name="组合 129"/>
          <p:cNvGrpSpPr/>
          <p:nvPr/>
        </p:nvGrpSpPr>
        <p:grpSpPr>
          <a:xfrm>
            <a:off x="8964295" y="734060"/>
            <a:ext cx="732155" cy="2921000"/>
            <a:chOff x="13345" y="680"/>
            <a:chExt cx="1153" cy="5200"/>
          </a:xfrm>
        </p:grpSpPr>
        <p:sp>
          <p:nvSpPr>
            <p:cNvPr id="28" name="文本框 27"/>
            <p:cNvSpPr txBox="1"/>
            <p:nvPr/>
          </p:nvSpPr>
          <p:spPr>
            <a:xfrm>
              <a:off x="13360" y="680"/>
              <a:ext cx="1138" cy="656"/>
            </a:xfrm>
            <a:prstGeom prst="rect">
              <a:avLst/>
            </a:prstGeom>
            <a:noFill/>
          </p:spPr>
          <p:txBody>
            <a:bodyPr wrap="square" rtlCol="0">
              <a:spAutoFit/>
            </a:bodyPr>
            <a:p>
              <a:r>
                <a:rPr lang="en-US" altLang="zh-CN" b="1">
                  <a:solidFill>
                    <a:srgbClr val="FF0000"/>
                  </a:solidFill>
                </a:rPr>
                <a:t>+12V</a:t>
              </a:r>
              <a:endParaRPr lang="en-US" altLang="zh-CN" b="1">
                <a:solidFill>
                  <a:srgbClr val="FF0000"/>
                </a:solidFill>
              </a:endParaRPr>
            </a:p>
          </p:txBody>
        </p:sp>
        <p:cxnSp>
          <p:nvCxnSpPr>
            <p:cNvPr id="17" name="直接连接符 16"/>
            <p:cNvCxnSpPr/>
            <p:nvPr/>
          </p:nvCxnSpPr>
          <p:spPr>
            <a:xfrm>
              <a:off x="13345" y="800"/>
              <a:ext cx="0" cy="5080"/>
            </a:xfrm>
            <a:prstGeom prst="line">
              <a:avLst/>
            </a:prstGeom>
            <a:ln w="603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537575" y="1835785"/>
            <a:ext cx="265430" cy="1820545"/>
            <a:chOff x="13445" y="2213"/>
            <a:chExt cx="418" cy="2867"/>
          </a:xfrm>
        </p:grpSpPr>
        <p:grpSp>
          <p:nvGrpSpPr>
            <p:cNvPr id="14" name="组合 13"/>
            <p:cNvGrpSpPr/>
            <p:nvPr/>
          </p:nvGrpSpPr>
          <p:grpSpPr>
            <a:xfrm rot="0">
              <a:off x="13445" y="2213"/>
              <a:ext cx="418" cy="227"/>
              <a:chOff x="13385" y="3199"/>
              <a:chExt cx="570" cy="281"/>
            </a:xfrm>
          </p:grpSpPr>
          <p:cxnSp>
            <p:nvCxnSpPr>
              <p:cNvPr id="121" name="直接连接符 120"/>
              <p:cNvCxnSpPr/>
              <p:nvPr/>
            </p:nvCxnSpPr>
            <p:spPr>
              <a:xfrm rot="10800000" flipH="1" flipV="1">
                <a:off x="13385" y="3480"/>
                <a:ext cx="570" cy="0"/>
              </a:xfrm>
              <a:prstGeom prst="line">
                <a:avLst/>
              </a:prstGeom>
              <a:ln w="6032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0800000" flipH="1">
                <a:off x="13490" y="3341"/>
                <a:ext cx="361" cy="0"/>
              </a:xfrm>
              <a:prstGeom prst="line">
                <a:avLst/>
              </a:prstGeom>
              <a:ln w="6032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0800000" flipH="1">
                <a:off x="13585" y="3199"/>
                <a:ext cx="170" cy="0"/>
              </a:xfrm>
              <a:prstGeom prst="line">
                <a:avLst/>
              </a:prstGeom>
              <a:ln w="6032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24" name="直接连接符 123"/>
            <p:cNvCxnSpPr/>
            <p:nvPr/>
          </p:nvCxnSpPr>
          <p:spPr>
            <a:xfrm rot="10800000">
              <a:off x="13655" y="2422"/>
              <a:ext cx="0" cy="2659"/>
            </a:xfrm>
            <a:prstGeom prst="line">
              <a:avLst/>
            </a:prstGeom>
            <a:ln w="6032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31" name="直接连接符 130"/>
          <p:cNvCxnSpPr/>
          <p:nvPr/>
        </p:nvCxnSpPr>
        <p:spPr>
          <a:xfrm>
            <a:off x="8182610" y="1835150"/>
            <a:ext cx="0" cy="1820545"/>
          </a:xfrm>
          <a:prstGeom prst="line">
            <a:avLst/>
          </a:prstGeom>
          <a:ln w="60325" cmpd="sng">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6069965" y="1861185"/>
            <a:ext cx="2124000" cy="0"/>
          </a:xfrm>
          <a:prstGeom prst="line">
            <a:avLst/>
          </a:prstGeom>
          <a:ln w="60325" cmpd="sng">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6892290" y="1253490"/>
            <a:ext cx="812800" cy="368300"/>
          </a:xfrm>
          <a:prstGeom prst="rect">
            <a:avLst/>
          </a:prstGeom>
          <a:noFill/>
        </p:spPr>
        <p:txBody>
          <a:bodyPr wrap="none" rtlCol="0">
            <a:spAutoFit/>
          </a:bodyPr>
          <a:p>
            <a:r>
              <a:rPr lang="en-US" altLang="zh-CN"/>
              <a:t>CAN</a:t>
            </a:r>
            <a:r>
              <a:rPr lang="zh-CN" altLang="en-US"/>
              <a:t>线</a:t>
            </a:r>
            <a:endParaRPr lang="zh-CN" altLang="en-US"/>
          </a:p>
        </p:txBody>
      </p:sp>
      <p:grpSp>
        <p:nvGrpSpPr>
          <p:cNvPr id="38" name="组合 37"/>
          <p:cNvGrpSpPr/>
          <p:nvPr/>
        </p:nvGrpSpPr>
        <p:grpSpPr>
          <a:xfrm>
            <a:off x="3077845" y="3599180"/>
            <a:ext cx="3290570" cy="1657350"/>
            <a:chOff x="4847" y="4990"/>
            <a:chExt cx="5182" cy="2610"/>
          </a:xfrm>
        </p:grpSpPr>
        <p:cxnSp>
          <p:nvCxnSpPr>
            <p:cNvPr id="2" name="直接连接符 1"/>
            <p:cNvCxnSpPr/>
            <p:nvPr/>
          </p:nvCxnSpPr>
          <p:spPr>
            <a:xfrm>
              <a:off x="4847" y="5599"/>
              <a:ext cx="4486" cy="0"/>
            </a:xfrm>
            <a:prstGeom prst="line">
              <a:avLst/>
            </a:prstGeom>
            <a:ln w="60325" cmpd="sng">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854" y="7487"/>
              <a:ext cx="4486" cy="0"/>
            </a:xfrm>
            <a:prstGeom prst="line">
              <a:avLst/>
            </a:prstGeom>
            <a:ln w="60325" cmpd="sng">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十字形 3"/>
            <p:cNvSpPr/>
            <p:nvPr/>
          </p:nvSpPr>
          <p:spPr>
            <a:xfrm>
              <a:off x="6971" y="4990"/>
              <a:ext cx="412" cy="511"/>
            </a:xfrm>
            <a:prstGeom prst="plus">
              <a:avLst>
                <a:gd name="adj" fmla="val 404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907" y="7112"/>
              <a:ext cx="541" cy="12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rot="0">
              <a:off x="9301" y="5486"/>
              <a:ext cx="303" cy="226"/>
              <a:chOff x="5619" y="4296"/>
              <a:chExt cx="370" cy="226"/>
            </a:xfrm>
          </p:grpSpPr>
          <p:sp>
            <p:nvSpPr>
              <p:cNvPr id="6" name="L 形 5"/>
              <p:cNvSpPr/>
              <p:nvPr/>
            </p:nvSpPr>
            <p:spPr>
              <a:xfrm rot="2880000">
                <a:off x="5619" y="4296"/>
                <a:ext cx="227" cy="227"/>
              </a:xfrm>
              <a:prstGeom prst="corner">
                <a:avLst>
                  <a:gd name="adj1" fmla="val 22679"/>
                  <a:gd name="adj2" fmla="val 24570"/>
                </a:avLst>
              </a:prstGeom>
              <a:solidFill>
                <a:srgbClr val="FFC000"/>
              </a:solidFill>
              <a:ln>
                <a:solidFill>
                  <a:srgbClr val="F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L 形 7"/>
              <p:cNvSpPr/>
              <p:nvPr/>
            </p:nvSpPr>
            <p:spPr>
              <a:xfrm rot="2880000">
                <a:off x="5763" y="4296"/>
                <a:ext cx="227" cy="227"/>
              </a:xfrm>
              <a:prstGeom prst="corner">
                <a:avLst>
                  <a:gd name="adj1" fmla="val 22679"/>
                  <a:gd name="adj2" fmla="val 24570"/>
                </a:avLst>
              </a:prstGeom>
              <a:solidFill>
                <a:srgbClr val="FFC000"/>
              </a:solidFill>
              <a:ln>
                <a:solidFill>
                  <a:srgbClr val="F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 name="组合 9"/>
            <p:cNvGrpSpPr/>
            <p:nvPr/>
          </p:nvGrpSpPr>
          <p:grpSpPr>
            <a:xfrm rot="0">
              <a:off x="9301" y="7374"/>
              <a:ext cx="303" cy="226"/>
              <a:chOff x="5619" y="4296"/>
              <a:chExt cx="370" cy="226"/>
            </a:xfrm>
          </p:grpSpPr>
          <p:sp>
            <p:nvSpPr>
              <p:cNvPr id="11" name="L 形 10"/>
              <p:cNvSpPr/>
              <p:nvPr/>
            </p:nvSpPr>
            <p:spPr>
              <a:xfrm rot="2880000">
                <a:off x="5619" y="4296"/>
                <a:ext cx="227" cy="227"/>
              </a:xfrm>
              <a:prstGeom prst="corner">
                <a:avLst>
                  <a:gd name="adj1" fmla="val 22679"/>
                  <a:gd name="adj2" fmla="val 24570"/>
                </a:avLst>
              </a:prstGeom>
              <a:solidFill>
                <a:srgbClr val="FFC000"/>
              </a:solidFill>
              <a:ln>
                <a:solidFill>
                  <a:srgbClr val="F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L 形 17"/>
              <p:cNvSpPr/>
              <p:nvPr/>
            </p:nvSpPr>
            <p:spPr>
              <a:xfrm rot="2880000">
                <a:off x="5763" y="4296"/>
                <a:ext cx="227" cy="227"/>
              </a:xfrm>
              <a:prstGeom prst="corner">
                <a:avLst>
                  <a:gd name="adj1" fmla="val 22679"/>
                  <a:gd name="adj2" fmla="val 24570"/>
                </a:avLst>
              </a:prstGeom>
              <a:solidFill>
                <a:srgbClr val="FFC000"/>
              </a:solidFill>
              <a:ln>
                <a:solidFill>
                  <a:srgbClr val="F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9" name="直接连接符 18"/>
            <p:cNvCxnSpPr/>
            <p:nvPr/>
          </p:nvCxnSpPr>
          <p:spPr>
            <a:xfrm flipV="1">
              <a:off x="9431" y="5584"/>
              <a:ext cx="598" cy="0"/>
            </a:xfrm>
            <a:prstGeom prst="line">
              <a:avLst/>
            </a:prstGeom>
            <a:ln w="60325" cmpd="sng">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9431" y="7489"/>
              <a:ext cx="598" cy="0"/>
            </a:xfrm>
            <a:prstGeom prst="line">
              <a:avLst/>
            </a:prstGeom>
            <a:ln w="60325" cmpd="sng">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flipH="1" flipV="1">
            <a:off x="6055360" y="4359910"/>
            <a:ext cx="708660" cy="0"/>
          </a:xfrm>
          <a:prstGeom prst="line">
            <a:avLst/>
          </a:prstGeom>
          <a:ln w="60325" cmpd="sng">
            <a:solidFill>
              <a:srgbClr val="B55E5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6057265" y="4855210"/>
            <a:ext cx="1336675" cy="0"/>
          </a:xfrm>
          <a:prstGeom prst="line">
            <a:avLst/>
          </a:prstGeom>
          <a:ln w="60325" cmpd="sng">
            <a:solidFill>
              <a:schemeClr val="accent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796280" y="4302125"/>
            <a:ext cx="360680" cy="593090"/>
            <a:chOff x="9984" y="5475"/>
            <a:chExt cx="568" cy="934"/>
          </a:xfrm>
        </p:grpSpPr>
        <p:grpSp>
          <p:nvGrpSpPr>
            <p:cNvPr id="25" name="组合 24"/>
            <p:cNvGrpSpPr/>
            <p:nvPr/>
          </p:nvGrpSpPr>
          <p:grpSpPr>
            <a:xfrm rot="180000">
              <a:off x="10252" y="6239"/>
              <a:ext cx="300" cy="170"/>
              <a:chOff x="3514" y="1996"/>
              <a:chExt cx="300" cy="170"/>
            </a:xfrm>
          </p:grpSpPr>
          <p:sp>
            <p:nvSpPr>
              <p:cNvPr id="22" name="半闭框 21"/>
              <p:cNvSpPr/>
              <p:nvPr/>
            </p:nvSpPr>
            <p:spPr>
              <a:xfrm rot="18780000">
                <a:off x="3514" y="1996"/>
                <a:ext cx="170" cy="170"/>
              </a:xfrm>
              <a:prstGeom prst="halfFrame">
                <a:avLst>
                  <a:gd name="adj1" fmla="val 14027"/>
                  <a:gd name="adj2" fmla="val 16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3" name="半闭框 22"/>
              <p:cNvSpPr/>
              <p:nvPr/>
            </p:nvSpPr>
            <p:spPr>
              <a:xfrm rot="18780000">
                <a:off x="3644" y="1996"/>
                <a:ext cx="170" cy="170"/>
              </a:xfrm>
              <a:prstGeom prst="halfFrame">
                <a:avLst>
                  <a:gd name="adj1" fmla="val 14027"/>
                  <a:gd name="adj2" fmla="val 16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26" name="组合 25"/>
            <p:cNvGrpSpPr/>
            <p:nvPr/>
          </p:nvGrpSpPr>
          <p:grpSpPr>
            <a:xfrm rot="0">
              <a:off x="10252" y="5475"/>
              <a:ext cx="300" cy="170"/>
              <a:chOff x="3514" y="1996"/>
              <a:chExt cx="300" cy="170"/>
            </a:xfrm>
          </p:grpSpPr>
          <p:sp>
            <p:nvSpPr>
              <p:cNvPr id="27" name="半闭框 26"/>
              <p:cNvSpPr/>
              <p:nvPr/>
            </p:nvSpPr>
            <p:spPr>
              <a:xfrm rot="18780000">
                <a:off x="3514" y="1996"/>
                <a:ext cx="170" cy="170"/>
              </a:xfrm>
              <a:prstGeom prst="halfFrame">
                <a:avLst>
                  <a:gd name="adj1" fmla="val 14027"/>
                  <a:gd name="adj2" fmla="val 16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9" name="半闭框 28"/>
              <p:cNvSpPr/>
              <p:nvPr/>
            </p:nvSpPr>
            <p:spPr>
              <a:xfrm rot="18780000">
                <a:off x="3644" y="1996"/>
                <a:ext cx="170" cy="170"/>
              </a:xfrm>
              <a:prstGeom prst="halfFrame">
                <a:avLst>
                  <a:gd name="adj1" fmla="val 14027"/>
                  <a:gd name="adj2" fmla="val 16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30" name="直接连接符 29"/>
            <p:cNvCxnSpPr/>
            <p:nvPr/>
          </p:nvCxnSpPr>
          <p:spPr>
            <a:xfrm>
              <a:off x="9984" y="5555"/>
              <a:ext cx="2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984" y="6328"/>
              <a:ext cx="2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984" y="5538"/>
              <a:ext cx="0" cy="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369175" y="2931160"/>
            <a:ext cx="0" cy="1911350"/>
            <a:chOff x="11605" y="3938"/>
            <a:chExt cx="0" cy="3010"/>
          </a:xfrm>
        </p:grpSpPr>
        <p:cxnSp>
          <p:nvCxnSpPr>
            <p:cNvPr id="35" name="直接连接符 34"/>
            <p:cNvCxnSpPr/>
            <p:nvPr/>
          </p:nvCxnSpPr>
          <p:spPr>
            <a:xfrm flipV="1">
              <a:off x="11605" y="3938"/>
              <a:ext cx="0" cy="3011"/>
            </a:xfrm>
            <a:prstGeom prst="line">
              <a:avLst/>
            </a:prstGeom>
            <a:ln w="60325" cmpd="sng">
              <a:solidFill>
                <a:schemeClr val="accent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11605" y="4161"/>
              <a:ext cx="0" cy="829"/>
            </a:xfrm>
            <a:prstGeom prst="line">
              <a:avLst/>
            </a:prstGeom>
            <a:ln w="60325" cmpd="sng">
              <a:solidFill>
                <a:schemeClr val="accent1">
                  <a:lumMod val="75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754495" y="2923540"/>
            <a:ext cx="12700" cy="1464310"/>
            <a:chOff x="10637" y="3926"/>
            <a:chExt cx="20" cy="2306"/>
          </a:xfrm>
        </p:grpSpPr>
        <p:cxnSp>
          <p:nvCxnSpPr>
            <p:cNvPr id="37" name="直接连接符 36"/>
            <p:cNvCxnSpPr/>
            <p:nvPr/>
          </p:nvCxnSpPr>
          <p:spPr>
            <a:xfrm flipH="1" flipV="1">
              <a:off x="10637" y="3926"/>
              <a:ext cx="20" cy="2307"/>
            </a:xfrm>
            <a:prstGeom prst="line">
              <a:avLst/>
            </a:prstGeom>
            <a:ln w="60325" cmpd="sng">
              <a:solidFill>
                <a:srgbClr val="B55E5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0647" y="4505"/>
              <a:ext cx="0" cy="1150"/>
            </a:xfrm>
            <a:prstGeom prst="line">
              <a:avLst/>
            </a:prstGeom>
            <a:ln w="60325" cmpd="sng">
              <a:solidFill>
                <a:srgbClr val="B55E54"/>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40" name="圆角矩形标注 39"/>
          <p:cNvSpPr/>
          <p:nvPr/>
        </p:nvSpPr>
        <p:spPr>
          <a:xfrm>
            <a:off x="4618990" y="4298950"/>
            <a:ext cx="749300" cy="353695"/>
          </a:xfrm>
          <a:prstGeom prst="wedgeRoundRectCallout">
            <a:avLst>
              <a:gd name="adj1" fmla="val 88559"/>
              <a:gd name="adj2" fmla="val 38330"/>
              <a:gd name="adj3" fmla="val 16667"/>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rPr>
              <a:t>高压互锁</a:t>
            </a:r>
            <a:endParaRPr lang="zh-CN" altLang="en-US" sz="1000" b="1">
              <a:solidFill>
                <a:schemeClr val="tx1"/>
              </a:solidFill>
            </a:endParaRPr>
          </a:p>
          <a:p>
            <a:pPr algn="ctr"/>
            <a:r>
              <a:rPr lang="zh-CN" altLang="en-US" sz="900" b="1">
                <a:solidFill>
                  <a:srgbClr val="7030A0"/>
                </a:solidFill>
              </a:rPr>
              <a:t>HVIL</a:t>
            </a:r>
            <a:endParaRPr lang="zh-CN" altLang="en-US" sz="900" b="1">
              <a:solidFill>
                <a:srgbClr val="7030A0"/>
              </a:solidFill>
            </a:endParaRPr>
          </a:p>
        </p:txBody>
      </p:sp>
      <p:cxnSp>
        <p:nvCxnSpPr>
          <p:cNvPr id="12" name="直接连接符 11"/>
          <p:cNvCxnSpPr/>
          <p:nvPr>
            <p:custDataLst>
              <p:tags r:id="rId1"/>
            </p:custDataLst>
          </p:nvPr>
        </p:nvCxnSpPr>
        <p:spPr>
          <a:xfrm>
            <a:off x="8378825" y="1603375"/>
            <a:ext cx="0" cy="2052000"/>
          </a:xfrm>
          <a:prstGeom prst="line">
            <a:avLst/>
          </a:prstGeom>
          <a:ln w="60325" cmpd="sng">
            <a:solidFill>
              <a:schemeClr val="accent3"/>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flipH="1">
            <a:off x="6069890" y="1634490"/>
            <a:ext cx="2302510" cy="0"/>
          </a:xfrm>
          <a:prstGeom prst="line">
            <a:avLst/>
          </a:prstGeom>
          <a:ln w="60325"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4628515" y="599440"/>
            <a:ext cx="1450975" cy="244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空调控制模块</a:t>
            </a:r>
            <a:endParaRPr lang="zh-CN" altLang="en-US" sz="2000"/>
          </a:p>
          <a:p>
            <a:pPr algn="ctr"/>
            <a:r>
              <a:rPr lang="zh-CN" altLang="en-US" sz="1000"/>
              <a:t>Air conditioning control module</a:t>
            </a:r>
            <a:endParaRPr lang="zh-CN" altLang="en-US" sz="1000"/>
          </a:p>
        </p:txBody>
      </p:sp>
      <p:sp>
        <p:nvSpPr>
          <p:cNvPr id="16" name="文本框 15"/>
          <p:cNvSpPr txBox="1"/>
          <p:nvPr/>
        </p:nvSpPr>
        <p:spPr>
          <a:xfrm>
            <a:off x="8963660" y="2653030"/>
            <a:ext cx="242570" cy="224155"/>
          </a:xfrm>
          <a:prstGeom prst="rect">
            <a:avLst/>
          </a:prstGeom>
          <a:noFill/>
        </p:spPr>
        <p:txBody>
          <a:bodyPr wrap="square" rtlCol="0">
            <a:noAutofit/>
          </a:bodyPr>
          <a:p>
            <a:r>
              <a:rPr lang="en-US" altLang="zh-CN" sz="1200">
                <a:solidFill>
                  <a:schemeClr val="tx1"/>
                </a:solidFill>
              </a:rPr>
              <a:t>1</a:t>
            </a:r>
            <a:endParaRPr lang="en-US" altLang="zh-CN" sz="1200">
              <a:solidFill>
                <a:schemeClr val="tx1"/>
              </a:solidFill>
            </a:endParaRPr>
          </a:p>
        </p:txBody>
      </p:sp>
      <p:sp>
        <p:nvSpPr>
          <p:cNvPr id="43" name="文本框 42"/>
          <p:cNvSpPr txBox="1"/>
          <p:nvPr/>
        </p:nvSpPr>
        <p:spPr>
          <a:xfrm>
            <a:off x="8642350" y="2653030"/>
            <a:ext cx="242570" cy="224155"/>
          </a:xfrm>
          <a:prstGeom prst="rect">
            <a:avLst/>
          </a:prstGeom>
          <a:noFill/>
        </p:spPr>
        <p:txBody>
          <a:bodyPr wrap="square" rtlCol="0">
            <a:noAutofit/>
          </a:bodyPr>
          <a:p>
            <a:r>
              <a:rPr lang="en-US" altLang="zh-CN" sz="1200">
                <a:solidFill>
                  <a:schemeClr val="tx1"/>
                </a:solidFill>
              </a:rPr>
              <a:t>2</a:t>
            </a:r>
            <a:endParaRPr lang="en-US" altLang="zh-CN" sz="1200">
              <a:solidFill>
                <a:schemeClr val="tx1"/>
              </a:solidFill>
            </a:endParaRPr>
          </a:p>
        </p:txBody>
      </p:sp>
      <p:sp>
        <p:nvSpPr>
          <p:cNvPr id="45" name="文本框 44"/>
          <p:cNvSpPr txBox="1"/>
          <p:nvPr/>
        </p:nvSpPr>
        <p:spPr>
          <a:xfrm>
            <a:off x="8343900" y="2653030"/>
            <a:ext cx="242570" cy="224155"/>
          </a:xfrm>
          <a:prstGeom prst="rect">
            <a:avLst/>
          </a:prstGeom>
          <a:noFill/>
        </p:spPr>
        <p:txBody>
          <a:bodyPr wrap="square" rtlCol="0">
            <a:noAutofit/>
          </a:bodyPr>
          <a:p>
            <a:r>
              <a:rPr lang="en-US" altLang="zh-CN" sz="1200">
                <a:solidFill>
                  <a:schemeClr val="tx1"/>
                </a:solidFill>
              </a:rPr>
              <a:t>4</a:t>
            </a:r>
            <a:endParaRPr lang="en-US" altLang="zh-CN" sz="1200">
              <a:solidFill>
                <a:schemeClr val="tx1"/>
              </a:solidFill>
            </a:endParaRPr>
          </a:p>
        </p:txBody>
      </p:sp>
      <p:sp>
        <p:nvSpPr>
          <p:cNvPr id="50" name="文本框 49"/>
          <p:cNvSpPr txBox="1"/>
          <p:nvPr/>
        </p:nvSpPr>
        <p:spPr>
          <a:xfrm>
            <a:off x="7936230" y="2653030"/>
            <a:ext cx="242570" cy="224155"/>
          </a:xfrm>
          <a:prstGeom prst="rect">
            <a:avLst/>
          </a:prstGeom>
          <a:noFill/>
        </p:spPr>
        <p:txBody>
          <a:bodyPr wrap="square" rtlCol="0">
            <a:noAutofit/>
          </a:bodyPr>
          <a:p>
            <a:r>
              <a:rPr lang="en-US" altLang="zh-CN" sz="1200">
                <a:solidFill>
                  <a:schemeClr val="tx1"/>
                </a:solidFill>
              </a:rPr>
              <a:t>5</a:t>
            </a:r>
            <a:endParaRPr lang="en-US" altLang="zh-CN" sz="1200">
              <a:solidFill>
                <a:schemeClr val="tx1"/>
              </a:solidFill>
            </a:endParaRPr>
          </a:p>
        </p:txBody>
      </p:sp>
      <p:sp>
        <p:nvSpPr>
          <p:cNvPr id="55" name="文本框 54"/>
          <p:cNvSpPr txBox="1"/>
          <p:nvPr/>
        </p:nvSpPr>
        <p:spPr>
          <a:xfrm>
            <a:off x="5515610" y="3761740"/>
            <a:ext cx="242570" cy="224155"/>
          </a:xfrm>
          <a:prstGeom prst="rect">
            <a:avLst/>
          </a:prstGeom>
          <a:noFill/>
        </p:spPr>
        <p:txBody>
          <a:bodyPr wrap="square" rtlCol="0">
            <a:noAutofit/>
          </a:bodyPr>
          <a:p>
            <a:r>
              <a:rPr lang="en-US" altLang="zh-CN" sz="1200">
                <a:solidFill>
                  <a:schemeClr val="tx1"/>
                </a:solidFill>
              </a:rPr>
              <a:t>1</a:t>
            </a:r>
            <a:endParaRPr lang="en-US" altLang="zh-CN" sz="1200">
              <a:solidFill>
                <a:schemeClr val="tx1"/>
              </a:solidFill>
            </a:endParaRPr>
          </a:p>
        </p:txBody>
      </p:sp>
      <p:sp>
        <p:nvSpPr>
          <p:cNvPr id="56" name="文本框 55"/>
          <p:cNvSpPr txBox="1"/>
          <p:nvPr/>
        </p:nvSpPr>
        <p:spPr>
          <a:xfrm>
            <a:off x="5515610" y="4952365"/>
            <a:ext cx="242570" cy="224155"/>
          </a:xfrm>
          <a:prstGeom prst="rect">
            <a:avLst/>
          </a:prstGeom>
          <a:noFill/>
        </p:spPr>
        <p:txBody>
          <a:bodyPr wrap="square" rtlCol="0">
            <a:noAutofit/>
          </a:bodyPr>
          <a:p>
            <a:r>
              <a:rPr lang="en-US" altLang="zh-CN" sz="1200">
                <a:solidFill>
                  <a:schemeClr val="tx1"/>
                </a:solidFill>
              </a:rPr>
              <a:t>2</a:t>
            </a:r>
            <a:endParaRPr lang="en-US" altLang="zh-CN" sz="1200">
              <a:solidFill>
                <a:schemeClr val="tx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500"/>
                                        <p:tgtEl>
                                          <p:spTgt spid="1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dissolve">
                                      <p:cBhvr>
                                        <p:cTn id="10" dur="500"/>
                                        <p:tgtEl>
                                          <p:spTgt spid="1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dissolve">
                                      <p:cBhvr>
                                        <p:cTn id="13" dur="500"/>
                                        <p:tgtEl>
                                          <p:spTgt spid="1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dissolve">
                                      <p:cBhvr>
                                        <p:cTn id="16" dur="500"/>
                                        <p:tgtEl>
                                          <p:spTgt spid="1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dissolve">
                                      <p:cBhvr>
                                        <p:cTn id="19" dur="500"/>
                                        <p:tgtEl>
                                          <p:spTgt spid="1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childTnLst>
                          </p:cTn>
                        </p:par>
                        <p:par>
                          <p:cTn id="36" fill="hold">
                            <p:stCondLst>
                              <p:cond delay="1500"/>
                            </p:stCondLst>
                            <p:childTnLst>
                              <p:par>
                                <p:cTn id="37" presetID="9"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dissolv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dissolve">
                                      <p:cBhvr>
                                        <p:cTn id="44" dur="500"/>
                                        <p:tgtEl>
                                          <p:spTgt spid="57"/>
                                        </p:tgtEl>
                                      </p:cBhvr>
                                    </p:animEffect>
                                  </p:childTnLst>
                                </p:cTn>
                              </p:par>
                              <p:par>
                                <p:cTn id="45" presetID="22" presetClass="entr" presetSubtype="1"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500"/>
                                        <p:tgtEl>
                                          <p:spTgt spid="130"/>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00"/>
                                        <p:tgtEl>
                                          <p:spTgt spid="51"/>
                                        </p:tgtEl>
                                      </p:cBhvr>
                                    </p:animEffect>
                                  </p:childTnLst>
                                </p:cTn>
                              </p:par>
                            </p:childTnLst>
                          </p:cTn>
                        </p:par>
                        <p:par>
                          <p:cTn id="56" fill="hold">
                            <p:stCondLst>
                              <p:cond delay="1500"/>
                            </p:stCondLst>
                            <p:childTnLst>
                              <p:par>
                                <p:cTn id="57" presetID="9"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dissolv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5"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wipe(left)">
                                      <p:cBhvr>
                                        <p:cTn id="69" dur="500"/>
                                        <p:tgtEl>
                                          <p:spTgt spid="132"/>
                                        </p:tgtEl>
                                      </p:cBhvr>
                                    </p:animEffect>
                                  </p:childTnLst>
                                </p:cTn>
                              </p:par>
                              <p:par>
                                <p:cTn id="70" presetID="22" presetClass="entr" presetSubtype="8"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par>
                                <p:cTn id="73" presetID="27" presetClass="entr" presetSubtype="0" fill="hold" grpId="0" nodeType="withEffect">
                                  <p:stCondLst>
                                    <p:cond delay="0"/>
                                  </p:stCondLst>
                                  <p:iterate type="lt">
                                    <p:tmPct val="50000"/>
                                  </p:iterate>
                                  <p:childTnLst>
                                    <p:set>
                                      <p:cBhvr>
                                        <p:cTn id="74" dur="1" fill="hold">
                                          <p:stCondLst>
                                            <p:cond delay="0"/>
                                          </p:stCondLst>
                                        </p:cTn>
                                        <p:tgtEl>
                                          <p:spTgt spid="138"/>
                                        </p:tgtEl>
                                        <p:attrNameLst>
                                          <p:attrName>style.visibility</p:attrName>
                                        </p:attrNameLst>
                                      </p:cBhvr>
                                      <p:to>
                                        <p:strVal val="visible"/>
                                      </p:to>
                                    </p:set>
                                    <p:anim calcmode="discrete" valueType="clr">
                                      <p:cBhvr override="childStyle">
                                        <p:cTn id="75" dur="80"/>
                                        <p:tgtEl>
                                          <p:spTgt spid="138"/>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38"/>
                                        </p:tgtEl>
                                        <p:attrNameLst>
                                          <p:attrName>fillcolor</p:attrName>
                                        </p:attrNameLst>
                                      </p:cBhvr>
                                      <p:tavLst>
                                        <p:tav tm="0">
                                          <p:val>
                                            <p:clrVal>
                                              <a:schemeClr val="accent2"/>
                                            </p:clrVal>
                                          </p:val>
                                        </p:tav>
                                        <p:tav tm="50000">
                                          <p:val>
                                            <p:clrVal>
                                              <a:schemeClr val="hlink"/>
                                            </p:clrVal>
                                          </p:val>
                                        </p:tav>
                                      </p:tavLst>
                                    </p:anim>
                                    <p:set>
                                      <p:cBhvr>
                                        <p:cTn id="77" dur="80"/>
                                        <p:tgtEl>
                                          <p:spTgt spid="138"/>
                                        </p:tgtEl>
                                        <p:attrNameLst>
                                          <p:attrName>fill.type</p:attrName>
                                        </p:attrNameLst>
                                      </p:cBhvr>
                                      <p:to>
                                        <p:strVal val="solid"/>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dissolve">
                                      <p:cBhvr>
                                        <p:cTn id="84" dur="500"/>
                                        <p:tgtEl>
                                          <p:spTgt spid="45"/>
                                        </p:tgtEl>
                                      </p:cBhvr>
                                    </p:animEffect>
                                  </p:childTnLst>
                                </p:cTn>
                              </p:par>
                              <p:par>
                                <p:cTn id="85" presetID="22" presetClass="entr" presetSubtype="1"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wipe(up)">
                                      <p:cBhvr>
                                        <p:cTn id="87" dur="500"/>
                                        <p:tgtEl>
                                          <p:spTgt spid="131"/>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dissolv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ipe(left)">
                                      <p:cBhvr>
                                        <p:cTn id="105" dur="500"/>
                                        <p:tgtEl>
                                          <p:spTgt spid="4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wipe(left)">
                                      <p:cBhvr>
                                        <p:cTn id="110" dur="5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left)">
                                      <p:cBhvr>
                                        <p:cTn id="115" dur="500"/>
                                        <p:tgtEl>
                                          <p:spTgt spid="33"/>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wipe(left)">
                                      <p:cBhvr>
                                        <p:cTn id="119" dur="500"/>
                                        <p:tgtEl>
                                          <p:spTgt spid="36"/>
                                        </p:tgtEl>
                                      </p:cBhvr>
                                    </p:animEffect>
                                  </p:childTnLst>
                                </p:cTn>
                              </p:par>
                              <p:par>
                                <p:cTn id="120" presetID="22" presetClass="entr" presetSubtype="8" fill="hold" nodeType="withEffect">
                                  <p:stCondLst>
                                    <p:cond delay="0"/>
                                  </p:stCondLst>
                                  <p:childTnLst>
                                    <p:set>
                                      <p:cBhvr>
                                        <p:cTn id="121" dur="1000" fill="hold">
                                          <p:stCondLst>
                                            <p:cond delay="0"/>
                                          </p:stCondLst>
                                        </p:cTn>
                                        <p:tgtEl>
                                          <p:spTgt spid="34"/>
                                        </p:tgtEl>
                                        <p:attrNameLst>
                                          <p:attrName>style.visibility</p:attrName>
                                        </p:attrNameLst>
                                      </p:cBhvr>
                                      <p:to>
                                        <p:strVal val="visible"/>
                                      </p:to>
                                    </p:set>
                                    <p:animEffect transition="in" filter="wipe(left)">
                                      <p:cBhvr>
                                        <p:cTn id="122" dur="1000"/>
                                        <p:tgtEl>
                                          <p:spTgt spid="34"/>
                                        </p:tgtEl>
                                      </p:cBhvr>
                                    </p:animEffect>
                                  </p:childTnLst>
                                </p:cTn>
                              </p:par>
                            </p:childTnLst>
                          </p:cTn>
                        </p:par>
                        <p:par>
                          <p:cTn id="123" fill="hold">
                            <p:stCondLst>
                              <p:cond delay="1000"/>
                            </p:stCondLst>
                            <p:childTnLst>
                              <p:par>
                                <p:cTn id="124" presetID="9" presetClass="entr" presetSubtype="0" fill="hold"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dissolve">
                                      <p:cBhvr>
                                        <p:cTn id="126" dur="500"/>
                                        <p:tgtEl>
                                          <p:spTgt spid="54"/>
                                        </p:tgtEl>
                                      </p:cBhvr>
                                    </p:animEffect>
                                  </p:childTnLst>
                                </p:cTn>
                              </p:par>
                              <p:par>
                                <p:cTn id="127" presetID="9" presetClass="entr" presetSubtype="0" fill="hold" nodeType="with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dissolve">
                                      <p:cBhvr>
                                        <p:cTn id="129" dur="500"/>
                                        <p:tgtEl>
                                          <p:spTgt spid="53"/>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dissolve">
                                      <p:cBhvr>
                                        <p:cTn id="1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ldLvl="0" animBg="1"/>
      <p:bldP spid="119" grpId="0"/>
      <p:bldP spid="120" grpId="0" bldLvl="0" animBg="1"/>
      <p:bldP spid="117" grpId="0" bldLvl="0" animBg="1"/>
      <p:bldP spid="118" grpId="0" bldLvl="0" animBg="1"/>
      <p:bldP spid="7" grpId="0" bldLvl="0" animBg="1"/>
      <p:bldP spid="24" grpId="0" bldLvl="0" animBg="1"/>
      <p:bldP spid="46" grpId="0" bldLvl="0" animBg="1"/>
      <p:bldP spid="47" grpId="0" bldLvl="0" animBg="1"/>
      <p:bldP spid="48" grpId="0" bldLvl="0" animBg="1"/>
      <p:bldP spid="49" grpId="0" bldLvl="0" animBg="1"/>
      <p:bldP spid="40" grpId="0" bldLvl="0" animBg="1"/>
      <p:bldP spid="138" grpId="0"/>
      <p:bldP spid="16" grpId="0"/>
      <p:bldP spid="43" grpId="0"/>
      <p:bldP spid="45" grpId="0"/>
      <p:bldP spid="50" grpId="0"/>
      <p:bldP spid="55" grpId="0"/>
      <p:bldP spid="56" grpId="0"/>
      <p:bldP spid="57" grpId="0" bldLvl="0" animBg="1"/>
      <p:bldP spid="5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故障分析</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2" name="文本框 1"/>
          <p:cNvSpPr txBox="1"/>
          <p:nvPr/>
        </p:nvSpPr>
        <p:spPr>
          <a:xfrm>
            <a:off x="590550" y="593725"/>
            <a:ext cx="10114280" cy="3046095"/>
          </a:xfrm>
          <a:prstGeom prst="rect">
            <a:avLst/>
          </a:prstGeom>
          <a:noFill/>
        </p:spPr>
        <p:txBody>
          <a:bodyPr wrap="square" rtlCol="0">
            <a:spAutoFit/>
          </a:bodyPr>
          <a:p>
            <a:r>
              <a:rPr lang="en-US" altLang="zh-CN">
                <a:solidFill>
                  <a:srgbClr val="FF0000"/>
                </a:solidFill>
                <a:sym typeface="+mn-ea"/>
              </a:rPr>
              <a:t>        </a:t>
            </a:r>
            <a:r>
              <a:rPr lang="en-US" altLang="zh-CN" b="1">
                <a:solidFill>
                  <a:srgbClr val="FF0000"/>
                </a:solidFill>
                <a:sym typeface="+mn-ea"/>
              </a:rPr>
              <a:t> </a:t>
            </a:r>
            <a:r>
              <a:rPr lang="zh-CN" altLang="en-US" sz="2400" b="1">
                <a:solidFill>
                  <a:srgbClr val="FF0000"/>
                </a:solidFill>
                <a:sym typeface="+mn-ea"/>
              </a:rPr>
              <a:t>故障分析：压缩机的故障有两方面的原因，第一</a:t>
            </a:r>
            <a:r>
              <a:rPr lang="en-US" altLang="zh-CN" sz="2400" b="1">
                <a:solidFill>
                  <a:srgbClr val="FF0000"/>
                </a:solidFill>
                <a:sym typeface="+mn-ea"/>
              </a:rPr>
              <a:t> </a:t>
            </a:r>
            <a:r>
              <a:rPr lang="zh-CN" altLang="en-US" sz="2400" b="1">
                <a:solidFill>
                  <a:srgbClr val="FF0000"/>
                </a:solidFill>
                <a:sym typeface="+mn-ea"/>
              </a:rPr>
              <a:t>机械部分，第二电路部分，机械部分故障会导致系统压力不足或是没有压力。</a:t>
            </a:r>
            <a:endParaRPr lang="zh-CN" altLang="en-US" b="1">
              <a:solidFill>
                <a:srgbClr val="FF0000"/>
              </a:solidFill>
              <a:sym typeface="+mn-ea"/>
            </a:endParaRPr>
          </a:p>
          <a:p>
            <a:r>
              <a:rPr lang="zh-CN" altLang="en-US">
                <a:solidFill>
                  <a:srgbClr val="FF0000"/>
                </a:solidFill>
                <a:sym typeface="+mn-ea"/>
              </a:rPr>
              <a:t> </a:t>
            </a:r>
            <a:r>
              <a:rPr lang="en-US" altLang="zh-CN">
                <a:solidFill>
                  <a:srgbClr val="FF0000"/>
                </a:solidFill>
                <a:sym typeface="+mn-ea"/>
              </a:rPr>
              <a:t>    </a:t>
            </a:r>
            <a:r>
              <a:rPr lang="en-US" altLang="zh-CN">
                <a:solidFill>
                  <a:schemeClr val="bg1"/>
                </a:solidFill>
                <a:sym typeface="+mn-ea"/>
              </a:rPr>
              <a:t> </a:t>
            </a:r>
            <a:r>
              <a:rPr lang="zh-CN" altLang="en-US">
                <a:solidFill>
                  <a:schemeClr val="bg1"/>
                </a:solidFill>
                <a:sym typeface="+mn-ea"/>
              </a:rPr>
              <a:t>一：</a:t>
            </a:r>
            <a:r>
              <a:rPr lang="zh-CN" altLang="en-US" sz="1800">
                <a:solidFill>
                  <a:schemeClr val="bg1"/>
                </a:solidFill>
                <a:sym typeface="+mn-ea"/>
              </a:rPr>
              <a:t>所以首先要判断系统中是否有制冷剂，可以使用压力表检测。没有制冷剂，那压缩机肯定不工作，证明管路泄露，需要打压测漏</a:t>
            </a:r>
            <a:endParaRPr lang="zh-CN" altLang="en-US" sz="1800">
              <a:solidFill>
                <a:schemeClr val="bg1"/>
              </a:solidFill>
              <a:sym typeface="+mn-ea"/>
            </a:endParaRPr>
          </a:p>
          <a:p>
            <a:r>
              <a:rPr lang="zh-CN" altLang="en-US" sz="1800">
                <a:solidFill>
                  <a:schemeClr val="bg1"/>
                </a:solidFill>
                <a:sym typeface="+mn-ea"/>
              </a:rPr>
              <a:t> </a:t>
            </a:r>
            <a:r>
              <a:rPr lang="en-US" altLang="zh-CN" sz="1800">
                <a:solidFill>
                  <a:schemeClr val="bg1"/>
                </a:solidFill>
                <a:sym typeface="+mn-ea"/>
              </a:rPr>
              <a:t>     1</a:t>
            </a:r>
            <a:r>
              <a:rPr lang="zh-CN" altLang="en-US" sz="1800">
                <a:solidFill>
                  <a:schemeClr val="bg1"/>
                </a:solidFill>
                <a:sym typeface="+mn-ea"/>
              </a:rPr>
              <a:t>：连接压力表</a:t>
            </a:r>
            <a:endParaRPr lang="zh-CN" altLang="en-US" sz="1800">
              <a:solidFill>
                <a:schemeClr val="bg1"/>
              </a:solidFill>
              <a:sym typeface="+mn-ea"/>
            </a:endParaRPr>
          </a:p>
          <a:p>
            <a:r>
              <a:rPr lang="zh-CN" altLang="en-US" sz="1800">
                <a:solidFill>
                  <a:schemeClr val="bg1"/>
                </a:solidFill>
                <a:sym typeface="+mn-ea"/>
              </a:rPr>
              <a:t> </a:t>
            </a:r>
            <a:r>
              <a:rPr lang="en-US" altLang="zh-CN" sz="1800">
                <a:solidFill>
                  <a:schemeClr val="bg1"/>
                </a:solidFill>
                <a:sym typeface="+mn-ea"/>
              </a:rPr>
              <a:t>     2</a:t>
            </a:r>
            <a:r>
              <a:rPr lang="zh-CN" altLang="en-US" sz="1800">
                <a:solidFill>
                  <a:schemeClr val="bg1"/>
                </a:solidFill>
                <a:sym typeface="+mn-ea"/>
              </a:rPr>
              <a:t>：读取压力表数值</a:t>
            </a:r>
            <a:endParaRPr lang="zh-CN" altLang="en-US" sz="1800">
              <a:solidFill>
                <a:schemeClr val="bg1"/>
              </a:solidFill>
              <a:sym typeface="+mn-ea"/>
            </a:endParaRPr>
          </a:p>
          <a:p>
            <a:r>
              <a:rPr lang="zh-CN" altLang="en-US" sz="1800">
                <a:solidFill>
                  <a:schemeClr val="bg1"/>
                </a:solidFill>
                <a:sym typeface="+mn-ea"/>
              </a:rPr>
              <a:t> </a:t>
            </a:r>
            <a:r>
              <a:rPr lang="en-US" altLang="zh-CN" sz="1800">
                <a:solidFill>
                  <a:schemeClr val="bg1"/>
                </a:solidFill>
                <a:sym typeface="+mn-ea"/>
              </a:rPr>
              <a:t>     3</a:t>
            </a:r>
            <a:r>
              <a:rPr lang="zh-CN" altLang="en-US" sz="1800">
                <a:solidFill>
                  <a:schemeClr val="bg1"/>
                </a:solidFill>
                <a:sym typeface="+mn-ea"/>
              </a:rPr>
              <a:t>：压力太低或者没有压力就是系统泄露（空调不工作时，正常压力</a:t>
            </a:r>
            <a:r>
              <a:rPr lang="en-US" altLang="zh-CN" sz="1800">
                <a:solidFill>
                  <a:schemeClr val="bg1"/>
                </a:solidFill>
                <a:sym typeface="+mn-ea"/>
              </a:rPr>
              <a:t>300kpa</a:t>
            </a:r>
            <a:r>
              <a:rPr lang="zh-CN" altLang="en-US" sz="1800">
                <a:solidFill>
                  <a:schemeClr val="bg1"/>
                </a:solidFill>
                <a:sym typeface="+mn-ea"/>
              </a:rPr>
              <a:t>以上）</a:t>
            </a:r>
            <a:endParaRPr lang="zh-CN" altLang="en-US" sz="1800">
              <a:solidFill>
                <a:schemeClr val="bg1"/>
              </a:solidFill>
              <a:sym typeface="+mn-ea"/>
            </a:endParaRPr>
          </a:p>
          <a:p>
            <a:endParaRPr lang="zh-CN" altLang="en-US" sz="1800">
              <a:solidFill>
                <a:schemeClr val="bg1"/>
              </a:solidFill>
              <a:sym typeface="+mn-ea"/>
            </a:endParaRPr>
          </a:p>
          <a:p>
            <a:r>
              <a:rPr lang="en-US" altLang="zh-CN">
                <a:solidFill>
                  <a:schemeClr val="bg1"/>
                </a:solidFill>
                <a:sym typeface="+mn-ea"/>
              </a:rPr>
              <a:t>      </a:t>
            </a:r>
            <a:r>
              <a:rPr lang="zh-CN" altLang="en-US">
                <a:solidFill>
                  <a:schemeClr val="bg1"/>
                </a:solidFill>
                <a:sym typeface="+mn-ea"/>
              </a:rPr>
              <a:t>如果有制冷剂压缩机还不工作，就需要详细的检测到底是压缩机故障还是控制系统的故障。</a:t>
            </a:r>
            <a:endParaRPr lang="zh-CN" altLang="en-US">
              <a:solidFill>
                <a:schemeClr val="bg1"/>
              </a:solidFill>
            </a:endParaRPr>
          </a:p>
          <a:p>
            <a:endParaRPr lang="zh-CN" altLang="en-US">
              <a:solidFill>
                <a:schemeClr val="bg1"/>
              </a:solidFill>
            </a:endParaRPr>
          </a:p>
        </p:txBody>
      </p:sp>
      <p:pic>
        <p:nvPicPr>
          <p:cNvPr id="3" name="图片 2" descr="84fc95998496d9174480cc8866a37a7"/>
          <p:cNvPicPr>
            <a:picLocks noChangeAspect="1"/>
          </p:cNvPicPr>
          <p:nvPr/>
        </p:nvPicPr>
        <p:blipFill>
          <a:blip r:embed="rId3"/>
          <a:stretch>
            <a:fillRect/>
          </a:stretch>
        </p:blipFill>
        <p:spPr>
          <a:xfrm>
            <a:off x="3166745" y="3501390"/>
            <a:ext cx="2635885" cy="287591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47517" y="-27009"/>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861695" y="680720"/>
            <a:ext cx="9267190" cy="3230245"/>
          </a:xfrm>
          <a:prstGeom prst="rect">
            <a:avLst/>
          </a:prstGeom>
          <a:noFill/>
        </p:spPr>
        <p:txBody>
          <a:bodyPr wrap="square" rtlCol="0">
            <a:spAutoFit/>
          </a:bodyPr>
          <a:p>
            <a:r>
              <a:rPr lang="zh-CN" altLang="en-US" sz="2400"/>
              <a:t>二：电动压缩线束测量</a:t>
            </a:r>
            <a:endParaRPr lang="zh-CN" altLang="en-US" sz="2400"/>
          </a:p>
          <a:p>
            <a:r>
              <a:rPr lang="en-US" altLang="zh-CN" sz="1800"/>
              <a:t> </a:t>
            </a:r>
            <a:endParaRPr lang="en-US" altLang="zh-CN" sz="1800"/>
          </a:p>
          <a:p>
            <a:r>
              <a:rPr lang="en-US" altLang="zh-CN" sz="1800"/>
              <a:t>1</a:t>
            </a:r>
            <a:r>
              <a:rPr lang="zh-CN" altLang="en-US" sz="1800"/>
              <a:t>：电压检测：电源线：</a:t>
            </a:r>
            <a:r>
              <a:rPr lang="en-US" altLang="zh-CN" sz="1800"/>
              <a:t>12V     </a:t>
            </a:r>
            <a:r>
              <a:rPr lang="zh-CN" altLang="en-US" sz="1800"/>
              <a:t>搭铁线：</a:t>
            </a:r>
            <a:r>
              <a:rPr lang="en-US" altLang="zh-CN" sz="1800"/>
              <a:t>0V       CAN</a:t>
            </a:r>
            <a:r>
              <a:rPr lang="zh-CN" altLang="en-US" sz="1800"/>
              <a:t>：</a:t>
            </a:r>
            <a:r>
              <a:rPr lang="en-US" altLang="zh-CN" sz="1800"/>
              <a:t>2.5V</a:t>
            </a:r>
            <a:r>
              <a:rPr lang="zh-CN" altLang="en-US" sz="1800"/>
              <a:t>左右</a:t>
            </a:r>
            <a:endParaRPr lang="zh-CN" altLang="en-US" sz="1800"/>
          </a:p>
          <a:p>
            <a:endParaRPr lang="zh-CN" altLang="en-US" sz="1800"/>
          </a:p>
          <a:p>
            <a:endParaRPr lang="zh-CN" altLang="en-US" sz="1800"/>
          </a:p>
          <a:p>
            <a:r>
              <a:rPr lang="en-US" altLang="zh-CN" sz="1800"/>
              <a:t>2</a:t>
            </a:r>
            <a:r>
              <a:rPr lang="zh-CN" altLang="en-US" sz="1800"/>
              <a:t>：仪器读取电动压缩机数据流</a:t>
            </a:r>
            <a:endParaRPr lang="zh-CN" altLang="en-US" sz="1800"/>
          </a:p>
          <a:p>
            <a:endParaRPr lang="zh-CN" altLang="en-US" sz="1800"/>
          </a:p>
          <a:p>
            <a:endParaRPr lang="zh-CN" altLang="en-US" sz="1800"/>
          </a:p>
          <a:p>
            <a:endParaRPr lang="zh-CN" altLang="en-US" sz="1800"/>
          </a:p>
          <a:p>
            <a:endParaRPr lang="zh-CN" altLang="en-US" sz="1800"/>
          </a:p>
          <a:p>
            <a:endParaRPr lang="zh-CN" altLang="en-US" sz="1800"/>
          </a:p>
        </p:txBody>
      </p:sp>
      <p:pic>
        <p:nvPicPr>
          <p:cNvPr id="3" name="图片 2" descr="4.24"/>
          <p:cNvPicPr>
            <a:picLocks noChangeAspect="1"/>
          </p:cNvPicPr>
          <p:nvPr/>
        </p:nvPicPr>
        <p:blipFill>
          <a:blip r:embed="rId3"/>
          <a:stretch>
            <a:fillRect/>
          </a:stretch>
        </p:blipFill>
        <p:spPr>
          <a:xfrm>
            <a:off x="6311900" y="1772920"/>
            <a:ext cx="4444365" cy="417322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23570" y="908685"/>
            <a:ext cx="3544570" cy="4430395"/>
          </a:xfrm>
          <a:prstGeom prst="rect">
            <a:avLst/>
          </a:prstGeom>
          <a:noFill/>
        </p:spPr>
        <p:txBody>
          <a:bodyPr wrap="square" rtlCol="0">
            <a:noAutofit/>
          </a:bodyPr>
          <a:p>
            <a:r>
              <a:rPr lang="zh-CN" altLang="en-US" sz="2400"/>
              <a:t>三：控制器检测</a:t>
            </a:r>
            <a:endParaRPr lang="zh-CN" altLang="en-US" sz="2400"/>
          </a:p>
          <a:p>
            <a:r>
              <a:rPr lang="en-US" altLang="zh-CN">
                <a:sym typeface="+mn-ea"/>
              </a:rPr>
              <a:t>       </a:t>
            </a:r>
            <a:r>
              <a:rPr lang="zh-CN" altLang="en-US">
                <a:sym typeface="+mn-ea"/>
              </a:rPr>
              <a:t>万用表压降检测测试控制器的管压降：管压降检测的是高压供电回路是否正常，可以使会用万用表二极管档检测。</a:t>
            </a:r>
            <a:endParaRPr lang="zh-CN" altLang="en-US">
              <a:sym typeface="+mn-ea"/>
            </a:endParaRPr>
          </a:p>
          <a:p>
            <a:r>
              <a:rPr lang="zh-CN" altLang="en-US">
                <a:sym typeface="+mn-ea"/>
              </a:rPr>
              <a:t>一表笔检测高压插头任一线束，另一表笔分别测量电动机供电线束。正反供电，一次通一次不同为正常。</a:t>
            </a:r>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en-US" altLang="zh-CN"/>
          </a:p>
        </p:txBody>
      </p:sp>
      <p:pic>
        <p:nvPicPr>
          <p:cNvPr id="8" name="图片 7" descr="659985e1c9e8ce3d920023bdfa45588"/>
          <p:cNvPicPr>
            <a:picLocks noChangeAspect="1"/>
          </p:cNvPicPr>
          <p:nvPr/>
        </p:nvPicPr>
        <p:blipFill>
          <a:blip r:embed="rId3"/>
          <a:stretch>
            <a:fillRect/>
          </a:stretch>
        </p:blipFill>
        <p:spPr>
          <a:xfrm>
            <a:off x="4594860" y="908685"/>
            <a:ext cx="6768465" cy="427799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TIMING" val="|1.2|0.9|0.8"/>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TIMING" val="|1.2|0.9|0.8"/>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TIMING" val="|1.2|0.9|0.8"/>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IMING" val="|1.2|0.9|0.8"/>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IMING" val="|1.2|0.9|0.8"/>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IMING" val="|1.2|0.9|0.8"/>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TIMING" val="|1.2|0.9|0.8"/>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1309</Words>
  <Application>WPS 演示</Application>
  <PresentationFormat>宽屏</PresentationFormat>
  <Paragraphs>127</Paragraphs>
  <Slides>11</Slides>
  <Notes>32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字魂105号-简雅黑</vt:lpstr>
      <vt:lpstr>黑体</vt:lpstr>
      <vt:lpstr>Tahoma</vt:lpstr>
      <vt:lpstr>微软雅黑</vt:lpstr>
      <vt:lpstr>隶书</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131</cp:revision>
  <dcterms:created xsi:type="dcterms:W3CDTF">2017-10-15T03:08:00Z</dcterms:created>
  <dcterms:modified xsi:type="dcterms:W3CDTF">2023-11-14T08:20:18Z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2052-12.1.0.15712</vt:lpwstr>
  </property>
</Properties>
</file>