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0"/>
  </p:handoutMasterIdLst>
  <p:sldIdLst>
    <p:sldId id="868" r:id="rId4"/>
    <p:sldId id="884" r:id="rId6"/>
    <p:sldId id="886" r:id="rId7"/>
    <p:sldId id="898" r:id="rId8"/>
    <p:sldId id="891" r:id="rId9"/>
    <p:sldId id="909" r:id="rId10"/>
    <p:sldId id="923" r:id="rId11"/>
    <p:sldId id="917" r:id="rId12"/>
    <p:sldId id="910" r:id="rId13"/>
    <p:sldId id="924" r:id="rId14"/>
    <p:sldId id="925" r:id="rId15"/>
    <p:sldId id="926" r:id="rId16"/>
    <p:sldId id="911" r:id="rId17"/>
    <p:sldId id="912" r:id="rId18"/>
    <p:sldId id="879" r:id="rId19"/>
  </p:sldIdLst>
  <p:sldSz cx="12192000" cy="6858000"/>
  <p:notesSz cx="7099300" cy="1023429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34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185"/>
        <p:guide pos="22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8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9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4.jpeg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5.xml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7.xml"/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33.xml"/><Relationship Id="rId2" Type="http://schemas.openxmlformats.org/officeDocument/2006/relationships/image" Target="../media/image4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9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4.jpeg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9.pn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image" Target="../media/image4.jpeg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image" Target="../media/image4.jpeg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9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电动空调供暖系统结构原理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" name="圆角矩形 60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5400000">
            <a:off x="2003150" y="2161335"/>
            <a:ext cx="1800000" cy="1800000"/>
          </a:xfrm>
          <a:prstGeom prst="ellipse">
            <a:avLst/>
          </a:prstGeom>
          <a:solidFill>
            <a:srgbClr val="6096E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825750" y="3930650"/>
            <a:ext cx="154800" cy="11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2825750" y="988060"/>
            <a:ext cx="154800" cy="12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 rot="5400000">
            <a:off x="6223000" y="-2258695"/>
            <a:ext cx="153670" cy="66465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圆角矩形 59"/>
          <p:cNvSpPr/>
          <p:nvPr/>
        </p:nvSpPr>
        <p:spPr>
          <a:xfrm>
            <a:off x="8915013" y="1967865"/>
            <a:ext cx="1268095" cy="2413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暖风水箱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471660" y="998855"/>
            <a:ext cx="154800" cy="9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 rot="5400000">
            <a:off x="7306063" y="3453377"/>
            <a:ext cx="154800" cy="448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626110" y="139700"/>
            <a:ext cx="2223770" cy="1003300"/>
            <a:chOff x="986" y="220"/>
            <a:chExt cx="3502" cy="1580"/>
          </a:xfrm>
        </p:grpSpPr>
        <p:grpSp>
          <p:nvGrpSpPr>
            <p:cNvPr id="98" name="组合 97"/>
            <p:cNvGrpSpPr/>
            <p:nvPr/>
          </p:nvGrpSpPr>
          <p:grpSpPr>
            <a:xfrm rot="0">
              <a:off x="986" y="220"/>
              <a:ext cx="1440" cy="964"/>
              <a:chOff x="927" y="1717"/>
              <a:chExt cx="1440" cy="964"/>
            </a:xfrm>
          </p:grpSpPr>
          <p:sp>
            <p:nvSpPr>
              <p:cNvPr id="96" name="同侧圆角矩形 95"/>
              <p:cNvSpPr/>
              <p:nvPr/>
            </p:nvSpPr>
            <p:spPr>
              <a:xfrm>
                <a:off x="927" y="1895"/>
                <a:ext cx="1440" cy="786"/>
              </a:xfrm>
              <a:prstGeom prst="round2SameRect">
                <a:avLst>
                  <a:gd name="adj1" fmla="val 38422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zh-CN" altLang="en-US" sz="1600" b="1"/>
                  <a:t>回水壶</a:t>
                </a:r>
                <a:endParaRPr lang="zh-CN" altLang="en-US" sz="1600" b="1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>
                <a:off x="1289" y="1717"/>
                <a:ext cx="716" cy="41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00" name="矩形 99"/>
            <p:cNvSpPr/>
            <p:nvPr/>
          </p:nvSpPr>
          <p:spPr>
            <a:xfrm rot="5400000">
              <a:off x="2929" y="241"/>
              <a:ext cx="244" cy="28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1569" y="1169"/>
              <a:ext cx="273" cy="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 rot="5400000">
            <a:off x="2003150" y="2161335"/>
            <a:ext cx="1800000" cy="1800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endParaRPr lang="zh-CN" altLang="en-US" sz="1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6" name="圆角矩形 115"/>
          <p:cNvSpPr/>
          <p:nvPr/>
        </p:nvSpPr>
        <p:spPr>
          <a:xfrm>
            <a:off x="2463483" y="5021263"/>
            <a:ext cx="2698115" cy="1293495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200">
              <a:solidFill>
                <a:schemeClr val="tx1"/>
              </a:solidFill>
            </a:endParaRPr>
          </a:p>
        </p:txBody>
      </p:sp>
      <p:grpSp>
        <p:nvGrpSpPr>
          <p:cNvPr id="132" name="组合 131"/>
          <p:cNvGrpSpPr/>
          <p:nvPr/>
        </p:nvGrpSpPr>
        <p:grpSpPr>
          <a:xfrm rot="0" flipH="1">
            <a:off x="7077212" y="2246852"/>
            <a:ext cx="1800000" cy="1800000"/>
            <a:chOff x="11695" y="4126"/>
            <a:chExt cx="2904" cy="2904"/>
          </a:xfrm>
          <a:solidFill>
            <a:schemeClr val="tx1"/>
          </a:solidFill>
        </p:grpSpPr>
        <p:sp>
          <p:nvSpPr>
            <p:cNvPr id="133" name="新月形 132"/>
            <p:cNvSpPr/>
            <p:nvPr/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新月形 133"/>
            <p:cNvSpPr/>
            <p:nvPr/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新月形 134"/>
            <p:cNvSpPr/>
            <p:nvPr/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新月形 135"/>
            <p:cNvSpPr/>
            <p:nvPr/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806700" y="5107305"/>
            <a:ext cx="2011680" cy="1121410"/>
            <a:chOff x="3019" y="7958"/>
            <a:chExt cx="3168" cy="1766"/>
          </a:xfrm>
        </p:grpSpPr>
        <p:grpSp>
          <p:nvGrpSpPr>
            <p:cNvPr id="16" name="组合 15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06700" y="5107305"/>
            <a:ext cx="2011680" cy="1121410"/>
            <a:chOff x="3019" y="7958"/>
            <a:chExt cx="3168" cy="176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19" y="7958"/>
              <a:ext cx="3168" cy="1766"/>
              <a:chOff x="2946" y="8040"/>
              <a:chExt cx="3168" cy="1766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94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34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73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13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4530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926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322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718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6114" y="8040"/>
                <a:ext cx="0" cy="1767"/>
              </a:xfrm>
              <a:prstGeom prst="line">
                <a:avLst/>
              </a:prstGeom>
              <a:ln w="1270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3521" y="8236"/>
              <a:ext cx="2163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400" b="1"/>
                <a:t>PTC</a:t>
              </a:r>
              <a:endParaRPr lang="en-US" altLang="zh-CN" sz="4400" b="1"/>
            </a:p>
          </p:txBody>
        </p:sp>
      </p:grpSp>
      <p:sp>
        <p:nvSpPr>
          <p:cNvPr id="33" name="圆角矩形标注 32"/>
          <p:cNvSpPr/>
          <p:nvPr/>
        </p:nvSpPr>
        <p:spPr>
          <a:xfrm>
            <a:off x="3507105" y="1411605"/>
            <a:ext cx="1633220" cy="611505"/>
          </a:xfrm>
          <a:prstGeom prst="wedgeRoundRectCallout">
            <a:avLst>
              <a:gd name="adj1" fmla="val -49066"/>
              <a:gd name="adj2" fmla="val 89771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循环水泵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6102350" y="1676400"/>
            <a:ext cx="1633220" cy="611505"/>
          </a:xfrm>
          <a:prstGeom prst="wedgeRoundRectCallout">
            <a:avLst>
              <a:gd name="adj1" fmla="val 52799"/>
              <a:gd name="adj2" fmla="val 14231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鼓风机</a:t>
            </a:r>
            <a:endParaRPr lang="zh-CN" altLang="en-US" sz="2400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57330" y="2215515"/>
            <a:ext cx="1691640" cy="1691640"/>
            <a:chOff x="6411" y="3889"/>
            <a:chExt cx="2664" cy="2664"/>
          </a:xfrm>
        </p:grpSpPr>
        <p:grpSp>
          <p:nvGrpSpPr>
            <p:cNvPr id="69" name="组合 68"/>
            <p:cNvGrpSpPr/>
            <p:nvPr/>
          </p:nvGrpSpPr>
          <p:grpSpPr>
            <a:xfrm rot="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77" name="新月形 7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8" name="新月形 77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9" name="新月形 78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0" name="新月形 79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2820000" flipH="1">
              <a:off x="6411" y="3889"/>
              <a:ext cx="2665" cy="2665"/>
              <a:chOff x="11695" y="4126"/>
              <a:chExt cx="2904" cy="2904"/>
            </a:xfrm>
            <a:solidFill>
              <a:schemeClr val="tx1"/>
            </a:solidFill>
          </p:grpSpPr>
          <p:sp>
            <p:nvSpPr>
              <p:cNvPr id="17" name="新月形 16"/>
              <p:cNvSpPr/>
              <p:nvPr/>
            </p:nvSpPr>
            <p:spPr>
              <a:xfrm>
                <a:off x="12759" y="412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新月形 28"/>
              <p:cNvSpPr/>
              <p:nvPr/>
            </p:nvSpPr>
            <p:spPr>
              <a:xfrm rot="10800000">
                <a:off x="13148" y="5578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新月形 31"/>
              <p:cNvSpPr/>
              <p:nvPr/>
            </p:nvSpPr>
            <p:spPr>
              <a:xfrm rot="5400000">
                <a:off x="13679" y="4657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新月形 34"/>
              <p:cNvSpPr/>
              <p:nvPr/>
            </p:nvSpPr>
            <p:spPr>
              <a:xfrm rot="16200000">
                <a:off x="12227" y="5046"/>
                <a:ext cx="389" cy="1452"/>
              </a:xfrm>
              <a:prstGeom prst="moon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19" name="圆角矩形 118"/>
          <p:cNvSpPr/>
          <p:nvPr/>
        </p:nvSpPr>
        <p:spPr>
          <a:xfrm>
            <a:off x="8915013" y="1967865"/>
            <a:ext cx="1268095" cy="2413000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>
                <a:solidFill>
                  <a:schemeClr val="tx1"/>
                </a:solidFill>
              </a:rPr>
              <a:t>暖风</a:t>
            </a:r>
            <a:r>
              <a:rPr lang="zh-CN" altLang="en-US" sz="4000">
                <a:solidFill>
                  <a:schemeClr val="tx1"/>
                </a:solidFill>
              </a:rPr>
              <a:t>水箱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471660" y="4363720"/>
            <a:ext cx="154800" cy="13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825750" y="3930650"/>
            <a:ext cx="154800" cy="11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825750" y="988060"/>
            <a:ext cx="154800" cy="122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5400000">
            <a:off x="6223000" y="-2258695"/>
            <a:ext cx="153670" cy="66465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9471660" y="998855"/>
            <a:ext cx="154800" cy="9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5400000">
            <a:off x="7306063" y="3453377"/>
            <a:ext cx="154800" cy="4486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9471660" y="4363720"/>
            <a:ext cx="154800" cy="133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燕尾形 52"/>
          <p:cNvSpPr/>
          <p:nvPr/>
        </p:nvSpPr>
        <p:spPr>
          <a:xfrm>
            <a:off x="8155940" y="23869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燕尾形 53"/>
          <p:cNvSpPr/>
          <p:nvPr/>
        </p:nvSpPr>
        <p:spPr>
          <a:xfrm>
            <a:off x="8156575" y="321119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燕尾形 54"/>
          <p:cNvSpPr/>
          <p:nvPr/>
        </p:nvSpPr>
        <p:spPr>
          <a:xfrm>
            <a:off x="8525510" y="23869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燕尾形 55"/>
          <p:cNvSpPr/>
          <p:nvPr/>
        </p:nvSpPr>
        <p:spPr>
          <a:xfrm>
            <a:off x="8526145" y="321119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燕尾形 57"/>
          <p:cNvSpPr/>
          <p:nvPr/>
        </p:nvSpPr>
        <p:spPr>
          <a:xfrm>
            <a:off x="8914765" y="2386965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燕尾形 58"/>
          <p:cNvSpPr/>
          <p:nvPr/>
        </p:nvSpPr>
        <p:spPr>
          <a:xfrm>
            <a:off x="8915400" y="3211195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燕尾形 61"/>
          <p:cNvSpPr/>
          <p:nvPr/>
        </p:nvSpPr>
        <p:spPr>
          <a:xfrm>
            <a:off x="9793605" y="2386965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燕尾形 62"/>
          <p:cNvSpPr/>
          <p:nvPr/>
        </p:nvSpPr>
        <p:spPr>
          <a:xfrm>
            <a:off x="9794240" y="3211195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燕尾形 63"/>
          <p:cNvSpPr/>
          <p:nvPr/>
        </p:nvSpPr>
        <p:spPr>
          <a:xfrm>
            <a:off x="10270490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燕尾形 64"/>
          <p:cNvSpPr/>
          <p:nvPr/>
        </p:nvSpPr>
        <p:spPr>
          <a:xfrm>
            <a:off x="10271125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燕尾形 65"/>
          <p:cNvSpPr/>
          <p:nvPr/>
        </p:nvSpPr>
        <p:spPr>
          <a:xfrm>
            <a:off x="10678795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燕尾形 66"/>
          <p:cNvSpPr/>
          <p:nvPr/>
        </p:nvSpPr>
        <p:spPr>
          <a:xfrm>
            <a:off x="10679430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燕尾形 69"/>
          <p:cNvSpPr/>
          <p:nvPr/>
        </p:nvSpPr>
        <p:spPr>
          <a:xfrm>
            <a:off x="11097260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燕尾形 70"/>
          <p:cNvSpPr/>
          <p:nvPr/>
        </p:nvSpPr>
        <p:spPr>
          <a:xfrm>
            <a:off x="11097895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燕尾形 71"/>
          <p:cNvSpPr/>
          <p:nvPr/>
        </p:nvSpPr>
        <p:spPr>
          <a:xfrm>
            <a:off x="11399520" y="23869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燕尾形 72"/>
          <p:cNvSpPr/>
          <p:nvPr/>
        </p:nvSpPr>
        <p:spPr>
          <a:xfrm>
            <a:off x="11399520" y="321119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116" grpId="0" bldLvl="0" animBg="1"/>
      <p:bldP spid="46" grpId="0" bldLvl="0" animBg="1"/>
      <p:bldP spid="88" grpId="0" bldLvl="0" animBg="1"/>
      <p:bldP spid="68" grpId="0" bldLvl="0" animBg="1"/>
      <p:bldP spid="115" grpId="0" bldLvl="0" animBg="1"/>
      <p:bldP spid="89" grpId="0" bldLvl="0" animBg="1"/>
      <p:bldP spid="47" grpId="0" bldLvl="0" animBg="1"/>
      <p:bldP spid="91" grpId="0" bldLvl="0" animBg="1"/>
      <p:bldP spid="48" grpId="0" bldLvl="0" animBg="1"/>
      <p:bldP spid="90" grpId="0" bldLvl="0" animBg="1"/>
      <p:bldP spid="49" grpId="0" bldLvl="0" animBg="1"/>
      <p:bldP spid="60" grpId="0" bldLvl="0" animBg="1"/>
      <p:bldP spid="119" grpId="0" bldLvl="0" animBg="1"/>
      <p:bldP spid="51" grpId="0" bldLvl="0" animBg="1"/>
      <p:bldP spid="39" grpId="0" bldLvl="0" animBg="1"/>
      <p:bldP spid="92" grpId="0" bldLvl="0" animBg="1"/>
      <p:bldP spid="50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59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34" grpId="0" bldLvl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同侧圆角矩形 2"/>
          <p:cNvSpPr/>
          <p:nvPr>
            <p:custDataLst>
              <p:tags r:id="rId1"/>
            </p:custDataLst>
          </p:nvPr>
        </p:nvSpPr>
        <p:spPr>
          <a:xfrm rot="5400000">
            <a:off x="5165090" y="4211320"/>
            <a:ext cx="824230" cy="76200"/>
          </a:xfrm>
          <a:prstGeom prst="round2Same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9" name="同侧圆角矩形 68"/>
          <p:cNvSpPr/>
          <p:nvPr>
            <p:custDataLst>
              <p:tags r:id="rId2"/>
            </p:custDataLst>
          </p:nvPr>
        </p:nvSpPr>
        <p:spPr>
          <a:xfrm>
            <a:off x="7851140" y="2873375"/>
            <a:ext cx="1250315" cy="76200"/>
          </a:xfrm>
          <a:prstGeom prst="round2Same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57020" y="3558540"/>
            <a:ext cx="1962150" cy="1437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</a:rPr>
              <a:t>动力电池</a:t>
            </a:r>
            <a:endParaRPr lang="zh-CN" altLang="en-US" sz="2800" b="1">
              <a:solidFill>
                <a:schemeClr val="tx1"/>
              </a:solidFill>
            </a:endParaRPr>
          </a:p>
          <a:p>
            <a:pPr algn="ctr"/>
            <a:r>
              <a:rPr lang="zh-CN" altLang="en-US" sz="2400" b="1">
                <a:solidFill>
                  <a:srgbClr val="7030A0"/>
                </a:solidFill>
                <a:sym typeface="+mn-ea"/>
              </a:rPr>
              <a:t>Battery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282440" y="642620"/>
            <a:ext cx="1610360" cy="221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/>
              <a:t>空调控制</a:t>
            </a:r>
            <a:r>
              <a:rPr lang="zh-CN" altLang="en-US" sz="2400"/>
              <a:t>模块</a:t>
            </a:r>
            <a:endParaRPr lang="zh-CN" altLang="en-US" sz="2400"/>
          </a:p>
          <a:p>
            <a:pPr algn="ctr"/>
            <a:r>
              <a:rPr lang="zh-CN" altLang="en-US" sz="1200">
                <a:sym typeface="+mn-ea"/>
              </a:rPr>
              <a:t>Air conditioning control module</a:t>
            </a:r>
            <a:endParaRPr lang="zh-CN" altLang="en-US" sz="1200"/>
          </a:p>
          <a:p>
            <a:pPr algn="ctr"/>
            <a:endParaRPr lang="zh-CN" altLang="en-US" sz="1200"/>
          </a:p>
        </p:txBody>
      </p:sp>
      <p:sp>
        <p:nvSpPr>
          <p:cNvPr id="116" name="圆角矩形 115"/>
          <p:cNvSpPr/>
          <p:nvPr/>
        </p:nvSpPr>
        <p:spPr>
          <a:xfrm>
            <a:off x="5619115" y="2951480"/>
            <a:ext cx="4242435" cy="25641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6490335" y="4504055"/>
            <a:ext cx="3185160" cy="1117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6000"/>
              <a:t>PTC</a:t>
            </a:r>
            <a:endParaRPr lang="en-US" altLang="zh-CN" sz="6000"/>
          </a:p>
        </p:txBody>
      </p:sp>
      <p:grpSp>
        <p:nvGrpSpPr>
          <p:cNvPr id="21" name="组合 20"/>
          <p:cNvGrpSpPr/>
          <p:nvPr/>
        </p:nvGrpSpPr>
        <p:grpSpPr>
          <a:xfrm>
            <a:off x="3520440" y="3651885"/>
            <a:ext cx="2411730" cy="975360"/>
            <a:chOff x="4824" y="4671"/>
            <a:chExt cx="6392" cy="208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824" y="5280"/>
              <a:ext cx="5487" cy="0"/>
            </a:xfrm>
            <a:prstGeom prst="line">
              <a:avLst/>
            </a:prstGeom>
            <a:ln w="6032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833" y="6643"/>
              <a:ext cx="5487" cy="0"/>
            </a:xfrm>
            <a:prstGeom prst="line">
              <a:avLst/>
            </a:prstGeom>
            <a:ln w="6032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十字形 13"/>
            <p:cNvSpPr/>
            <p:nvPr/>
          </p:nvSpPr>
          <p:spPr>
            <a:xfrm>
              <a:off x="7422" y="4671"/>
              <a:ext cx="504" cy="511"/>
            </a:xfrm>
            <a:prstGeom prst="plus">
              <a:avLst>
                <a:gd name="adj" fmla="val 4042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344" y="6268"/>
              <a:ext cx="662" cy="12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272" y="5167"/>
              <a:ext cx="370" cy="226"/>
              <a:chOff x="5619" y="4296"/>
              <a:chExt cx="370" cy="226"/>
            </a:xfrm>
          </p:grpSpPr>
          <p:sp>
            <p:nvSpPr>
              <p:cNvPr id="5" name="L 形 4"/>
              <p:cNvSpPr/>
              <p:nvPr/>
            </p:nvSpPr>
            <p:spPr>
              <a:xfrm rot="2880000">
                <a:off x="5619" y="4296"/>
                <a:ext cx="227" cy="227"/>
              </a:xfrm>
              <a:prstGeom prst="corner">
                <a:avLst>
                  <a:gd name="adj1" fmla="val 22679"/>
                  <a:gd name="adj2" fmla="val 24570"/>
                </a:avLst>
              </a:prstGeom>
              <a:solidFill>
                <a:srgbClr val="FFC000"/>
              </a:solidFill>
              <a:ln>
                <a:solidFill>
                  <a:srgbClr val="FF9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L 形 7"/>
              <p:cNvSpPr/>
              <p:nvPr/>
            </p:nvSpPr>
            <p:spPr>
              <a:xfrm rot="2880000">
                <a:off x="5763" y="4296"/>
                <a:ext cx="227" cy="227"/>
              </a:xfrm>
              <a:prstGeom prst="corner">
                <a:avLst>
                  <a:gd name="adj1" fmla="val 22679"/>
                  <a:gd name="adj2" fmla="val 24570"/>
                </a:avLst>
              </a:prstGeom>
              <a:solidFill>
                <a:srgbClr val="FFC000"/>
              </a:solidFill>
              <a:ln>
                <a:solidFill>
                  <a:srgbClr val="FF9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0344" y="6530"/>
              <a:ext cx="370" cy="226"/>
              <a:chOff x="5619" y="4296"/>
              <a:chExt cx="370" cy="226"/>
            </a:xfrm>
          </p:grpSpPr>
          <p:sp>
            <p:nvSpPr>
              <p:cNvPr id="11" name="L 形 10"/>
              <p:cNvSpPr/>
              <p:nvPr/>
            </p:nvSpPr>
            <p:spPr>
              <a:xfrm rot="2880000">
                <a:off x="5619" y="4296"/>
                <a:ext cx="227" cy="227"/>
              </a:xfrm>
              <a:prstGeom prst="corner">
                <a:avLst>
                  <a:gd name="adj1" fmla="val 22679"/>
                  <a:gd name="adj2" fmla="val 24570"/>
                </a:avLst>
              </a:prstGeom>
              <a:solidFill>
                <a:srgbClr val="FFC000"/>
              </a:solidFill>
              <a:ln>
                <a:solidFill>
                  <a:srgbClr val="FF9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L 形 17"/>
              <p:cNvSpPr/>
              <p:nvPr/>
            </p:nvSpPr>
            <p:spPr>
              <a:xfrm rot="2880000">
                <a:off x="5763" y="4296"/>
                <a:ext cx="227" cy="227"/>
              </a:xfrm>
              <a:prstGeom prst="corner">
                <a:avLst>
                  <a:gd name="adj1" fmla="val 22679"/>
                  <a:gd name="adj2" fmla="val 24570"/>
                </a:avLst>
              </a:prstGeom>
              <a:solidFill>
                <a:srgbClr val="FFC000"/>
              </a:solidFill>
              <a:ln>
                <a:solidFill>
                  <a:srgbClr val="FF9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 flipV="1">
              <a:off x="10456" y="5295"/>
              <a:ext cx="731" cy="0"/>
            </a:xfrm>
            <a:prstGeom prst="line">
              <a:avLst/>
            </a:prstGeom>
            <a:ln w="6032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10486" y="6630"/>
              <a:ext cx="731" cy="0"/>
            </a:xfrm>
            <a:prstGeom prst="line">
              <a:avLst/>
            </a:prstGeom>
            <a:ln w="6032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圆角矩形 119"/>
          <p:cNvSpPr/>
          <p:nvPr/>
        </p:nvSpPr>
        <p:spPr>
          <a:xfrm>
            <a:off x="7699375" y="3185795"/>
            <a:ext cx="2033270" cy="1386205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ym typeface="+mn-ea"/>
              </a:rPr>
              <a:t>控制器</a:t>
            </a:r>
            <a:endParaRPr lang="zh-CN" altLang="en-US" sz="2400" b="1"/>
          </a:p>
          <a:p>
            <a:pPr algn="ctr"/>
            <a:r>
              <a:rPr lang="zh-CN" altLang="en-US" sz="1400" b="1">
                <a:solidFill>
                  <a:schemeClr val="accent3"/>
                </a:solidFill>
                <a:sym typeface="+mn-ea"/>
              </a:rPr>
              <a:t>controller</a:t>
            </a:r>
            <a:endParaRPr lang="zh-CN" altLang="en-US" sz="1400"/>
          </a:p>
        </p:txBody>
      </p:sp>
      <p:grpSp>
        <p:nvGrpSpPr>
          <p:cNvPr id="57" name="组合 56"/>
          <p:cNvGrpSpPr/>
          <p:nvPr/>
        </p:nvGrpSpPr>
        <p:grpSpPr>
          <a:xfrm>
            <a:off x="8987155" y="1658620"/>
            <a:ext cx="752475" cy="1527175"/>
            <a:chOff x="13345" y="680"/>
            <a:chExt cx="1153" cy="5200"/>
          </a:xfrm>
        </p:grpSpPr>
        <p:sp>
          <p:nvSpPr>
            <p:cNvPr id="58" name="文本框 57"/>
            <p:cNvSpPr txBox="1"/>
            <p:nvPr>
              <p:custDataLst>
                <p:tags r:id="rId3"/>
              </p:custDataLst>
            </p:nvPr>
          </p:nvSpPr>
          <p:spPr>
            <a:xfrm>
              <a:off x="13360" y="680"/>
              <a:ext cx="1138" cy="4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+12V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cxnSp>
          <p:nvCxnSpPr>
            <p:cNvPr id="59" name="直接连接符 58"/>
            <p:cNvCxnSpPr/>
            <p:nvPr>
              <p:custDataLst>
                <p:tags r:id="rId4"/>
              </p:custDataLst>
            </p:nvPr>
          </p:nvCxnSpPr>
          <p:spPr>
            <a:xfrm>
              <a:off x="13345" y="800"/>
              <a:ext cx="0" cy="5080"/>
            </a:xfrm>
            <a:prstGeom prst="line">
              <a:avLst/>
            </a:prstGeom>
            <a:ln w="6032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8541385" y="2080895"/>
            <a:ext cx="280670" cy="1105535"/>
            <a:chOff x="14921" y="2692"/>
            <a:chExt cx="442" cy="1741"/>
          </a:xfrm>
        </p:grpSpPr>
        <p:grpSp>
          <p:nvGrpSpPr>
            <p:cNvPr id="61" name="组合 60"/>
            <p:cNvGrpSpPr/>
            <p:nvPr/>
          </p:nvGrpSpPr>
          <p:grpSpPr>
            <a:xfrm rot="0">
              <a:off x="14921" y="2692"/>
              <a:ext cx="443" cy="236"/>
              <a:chOff x="13385" y="3199"/>
              <a:chExt cx="570" cy="281"/>
            </a:xfrm>
          </p:grpSpPr>
          <p:cxnSp>
            <p:nvCxnSpPr>
              <p:cNvPr id="62" name="直接连接符 61"/>
              <p:cNvCxnSpPr/>
              <p:nvPr>
                <p:custDataLst>
                  <p:tags r:id="rId5"/>
                </p:custDataLst>
              </p:nvPr>
            </p:nvCxnSpPr>
            <p:spPr>
              <a:xfrm rot="10800000" flipH="1" flipV="1">
                <a:off x="13385" y="3480"/>
                <a:ext cx="570" cy="0"/>
              </a:xfrm>
              <a:prstGeom prst="line">
                <a:avLst/>
              </a:prstGeom>
              <a:ln w="6032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6"/>
                </p:custDataLst>
              </p:nvPr>
            </p:nvCxnSpPr>
            <p:spPr>
              <a:xfrm rot="10800000" flipH="1">
                <a:off x="13490" y="3341"/>
                <a:ext cx="361" cy="0"/>
              </a:xfrm>
              <a:prstGeom prst="line">
                <a:avLst/>
              </a:prstGeom>
              <a:ln w="6032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>
                <p:custDataLst>
                  <p:tags r:id="rId7"/>
                </p:custDataLst>
              </p:nvPr>
            </p:nvCxnSpPr>
            <p:spPr>
              <a:xfrm rot="10800000" flipH="1">
                <a:off x="13585" y="3199"/>
                <a:ext cx="170" cy="0"/>
              </a:xfrm>
              <a:prstGeom prst="line">
                <a:avLst/>
              </a:prstGeom>
              <a:ln w="60325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直接连接符 64"/>
            <p:cNvCxnSpPr/>
            <p:nvPr>
              <p:custDataLst>
                <p:tags r:id="rId8"/>
              </p:custDataLst>
            </p:nvPr>
          </p:nvCxnSpPr>
          <p:spPr>
            <a:xfrm rot="10800000">
              <a:off x="15137" y="2917"/>
              <a:ext cx="0" cy="1517"/>
            </a:xfrm>
            <a:prstGeom prst="line">
              <a:avLst/>
            </a:prstGeom>
            <a:ln w="6032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9"/>
            </p:custDataLst>
          </p:nvPr>
        </p:nvCxnSpPr>
        <p:spPr>
          <a:xfrm>
            <a:off x="8003540" y="1367155"/>
            <a:ext cx="0" cy="1820545"/>
          </a:xfrm>
          <a:prstGeom prst="line">
            <a:avLst/>
          </a:prstGeom>
          <a:ln w="60325" cmpd="sng">
            <a:solidFill>
              <a:srgbClr val="00B05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0"/>
            </p:custDataLst>
          </p:nvPr>
        </p:nvCxnSpPr>
        <p:spPr>
          <a:xfrm flipH="1">
            <a:off x="5890895" y="1393190"/>
            <a:ext cx="2124000" cy="0"/>
          </a:xfrm>
          <a:prstGeom prst="line">
            <a:avLst/>
          </a:prstGeom>
          <a:ln w="60325" cmpd="sng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6713220" y="785495"/>
            <a:ext cx="8128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CAN</a:t>
            </a:r>
            <a:r>
              <a:rPr lang="zh-CN" altLang="en-US"/>
              <a:t>线</a:t>
            </a:r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12"/>
            </p:custDataLst>
          </p:nvPr>
        </p:nvCxnSpPr>
        <p:spPr>
          <a:xfrm>
            <a:off x="8199755" y="1135380"/>
            <a:ext cx="0" cy="2052000"/>
          </a:xfrm>
          <a:prstGeom prst="line">
            <a:avLst/>
          </a:prstGeom>
          <a:ln w="60325" cmpd="sng">
            <a:solidFill>
              <a:schemeClr val="accent3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3"/>
            </p:custDataLst>
          </p:nvPr>
        </p:nvCxnSpPr>
        <p:spPr>
          <a:xfrm flipH="1">
            <a:off x="5890820" y="1166495"/>
            <a:ext cx="2302510" cy="0"/>
          </a:xfrm>
          <a:prstGeom prst="line">
            <a:avLst/>
          </a:prstGeom>
          <a:ln w="60325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9265" y="479425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控制原理：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ldLvl="0" animBg="1"/>
      <p:bldP spid="120" grpId="0" bldLvl="0" animBg="1"/>
      <p:bldP spid="7" grpId="0" bldLvl="0" animBg="1"/>
      <p:bldP spid="24" grpId="0" bldLvl="0" animBg="1"/>
      <p:bldP spid="6" grpId="0"/>
      <p:bldP spid="120" grpId="1" bldLvl="0" animBg="1"/>
      <p:bldP spid="69" grpId="0" bldLvl="0" animBg="1"/>
      <p:bldP spid="22" grpId="0"/>
      <p:bldP spid="116" grpId="1" bldLvl="0" animBg="1"/>
      <p:bldP spid="6" grpId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en-US" altLang="zh-CN" sz="4000">
                <a:sym typeface="+mn-ea"/>
              </a:rPr>
              <a:t>PTC</a:t>
            </a:r>
            <a:r>
              <a:rPr lang="zh-CN" altLang="en-US" sz="4000">
                <a:sym typeface="+mn-ea"/>
              </a:rPr>
              <a:t>加热器检测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621030"/>
            <a:ext cx="104933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加热器的教具模盒进行检测）分为两部分：控制器以及加热元件。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en-US" altLang="zh-CN" sz="2400">
                <a:sym typeface="+mn-ea"/>
              </a:rPr>
              <a:t>      1</a:t>
            </a:r>
            <a:r>
              <a:rPr lang="zh-CN" altLang="en-US" sz="2400">
                <a:sym typeface="+mn-ea"/>
              </a:rPr>
              <a:t>：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这是控制器的内部，只要拆开上盖就能看到它的内部，这是连接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加热元件的位置，可以看到有</a:t>
            </a: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组加热元件。使用万用表检测它们的阻值，可以检测出加热元件的好坏：将万用表打到</a:t>
            </a:r>
            <a:r>
              <a:rPr lang="en-US" altLang="zh-CN" sz="2400">
                <a:sym typeface="+mn-ea"/>
              </a:rPr>
              <a:t>2KΩ</a:t>
            </a:r>
            <a:r>
              <a:rPr lang="zh-CN" altLang="en-US" sz="2400">
                <a:sym typeface="+mn-ea"/>
              </a:rPr>
              <a:t>档位，分别测量五组加热元件阻值，如果阻值无限大或者每组阻值相差太大，为损坏。</a:t>
            </a:r>
            <a:endParaRPr lang="zh-CN" altLang="en-US" sz="2400">
              <a:sym typeface="+mn-ea"/>
            </a:endParaRPr>
          </a:p>
          <a:p>
            <a:endParaRPr lang="zh-CN" altLang="en-US" sz="2400"/>
          </a:p>
        </p:txBody>
      </p:sp>
      <p:pic>
        <p:nvPicPr>
          <p:cNvPr id="3" name="图片 2" descr="4d7f12a1474d1f0106941ed25d62c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685" y="2636520"/>
            <a:ext cx="5292090" cy="37198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115" y="525780"/>
            <a:ext cx="94246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</a:t>
            </a:r>
            <a:r>
              <a:rPr lang="en-US" altLang="zh-CN" sz="2400">
                <a:sym typeface="+mn-ea"/>
              </a:rPr>
              <a:t> 2</a:t>
            </a:r>
            <a:r>
              <a:rPr lang="zh-CN" altLang="en-US" sz="2400">
                <a:sym typeface="+mn-ea"/>
              </a:rPr>
              <a:t>：如果加热元件没有损坏那就是控制器损坏了，而控制器当中最容易损坏的部件就是</a:t>
            </a:r>
            <a:r>
              <a:rPr lang="en-US" altLang="zh-CN" sz="2400">
                <a:sym typeface="+mn-ea"/>
              </a:rPr>
              <a:t>IGBT</a:t>
            </a:r>
            <a:r>
              <a:rPr lang="zh-CN" altLang="en-US" sz="2400">
                <a:sym typeface="+mn-ea"/>
              </a:rPr>
              <a:t>，也就是控制这</a:t>
            </a: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组加热部件的五个</a:t>
            </a:r>
            <a:r>
              <a:rPr lang="en-US" altLang="zh-CN" sz="2400">
                <a:sym typeface="+mn-ea"/>
              </a:rPr>
              <a:t>MOS</a:t>
            </a:r>
            <a:r>
              <a:rPr lang="zh-CN" altLang="en-US" sz="2400">
                <a:sym typeface="+mn-ea"/>
              </a:rPr>
              <a:t>管。可以使用万用表的二极管档测量它们的管压降，就能够测试出它们的好坏：使用万用表二极管档测量</a:t>
            </a:r>
            <a:r>
              <a:rPr lang="en-US" altLang="zh-CN" sz="2400">
                <a:sym typeface="+mn-ea"/>
              </a:rPr>
              <a:t>MOS</a:t>
            </a:r>
            <a:r>
              <a:rPr lang="zh-CN" altLang="en-US" sz="2400">
                <a:sym typeface="+mn-ea"/>
              </a:rPr>
              <a:t>管的</a:t>
            </a:r>
            <a:r>
              <a:rPr lang="en-US" altLang="zh-CN" sz="2400">
                <a:sym typeface="+mn-ea"/>
              </a:rPr>
              <a:t>D</a:t>
            </a:r>
            <a:r>
              <a:rPr lang="zh-CN" altLang="en-US" sz="2400">
                <a:sym typeface="+mn-ea"/>
              </a:rPr>
              <a:t>极</a:t>
            </a:r>
            <a:r>
              <a:rPr lang="en-US" altLang="zh-CN" sz="2400">
                <a:sym typeface="+mn-ea"/>
              </a:rPr>
              <a:t>S</a:t>
            </a:r>
            <a:r>
              <a:rPr lang="zh-CN" altLang="en-US" sz="2400">
                <a:sym typeface="+mn-ea"/>
              </a:rPr>
              <a:t>极，应一次通一次不同。如果两次都通或者两次都不同为损坏</a:t>
            </a:r>
            <a:r>
              <a:rPr lang="en-US" altLang="zh-CN" sz="2400">
                <a:sym typeface="+mn-ea"/>
              </a:rPr>
              <a:t>  </a:t>
            </a:r>
            <a:endParaRPr lang="en-US" altLang="zh-CN" sz="2400">
              <a:sym typeface="+mn-ea"/>
            </a:endParaRPr>
          </a:p>
        </p:txBody>
      </p:sp>
      <p:pic>
        <p:nvPicPr>
          <p:cNvPr id="3" name="图片 2" descr="77b5946dafd9464c36241358b6b6d2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594610"/>
            <a:ext cx="5415280" cy="36220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104203" y="364633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水暖式空气加热器结构原理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2325346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algn="l" eaLnBrk="0" hangingPunct="0"/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空气加热器结构原理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885" y="1126490"/>
            <a:ext cx="3106420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algn="l" eaLnBrk="0" hangingPunct="0"/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加热器的分类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925477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217737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350102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83" y="4767210"/>
            <a:ext cx="1411635" cy="995673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9"/>
            </p:custDataLst>
          </p:nvPr>
        </p:nvSpPr>
        <p:spPr>
          <a:xfrm>
            <a:off x="5808244" y="4964592"/>
            <a:ext cx="674370" cy="598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0750" y="5032375"/>
            <a:ext cx="4225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PTC</a:t>
            </a:r>
            <a:r>
              <a:rPr lang="zh-CN" altLang="en-US" sz="2400"/>
              <a:t>加热器检测</a:t>
            </a:r>
            <a:endParaRPr lang="zh-CN" altLang="en-US" sz="2400"/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en-US" altLang="zh-CN" sz="5000">
                <a:sym typeface="+mn-ea"/>
              </a:rPr>
              <a:t>PTC</a:t>
            </a:r>
            <a:r>
              <a:rPr lang="zh-CN" altLang="en-US" sz="5000">
                <a:sym typeface="+mn-ea"/>
              </a:rPr>
              <a:t>加热器的分类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7095" y="697865"/>
            <a:ext cx="102495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取暖的方式有两种：一种是加热空气的，就像是吹风机，暖风机等电器。第二种是加热水的，比如家中的地暖，或者是暖气片。利用热水来升温，这样吹出来的风不干燥。这两种方式都是使用的高压电供电的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</p:txBody>
      </p:sp>
      <p:pic>
        <p:nvPicPr>
          <p:cNvPr id="3" name="图片 2" descr="c8c8b880d528b1f7d9fa4b8098006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715" y="2277745"/>
            <a:ext cx="3567430" cy="3609340"/>
          </a:xfrm>
          <a:prstGeom prst="rect">
            <a:avLst/>
          </a:prstGeom>
        </p:spPr>
      </p:pic>
      <p:pic>
        <p:nvPicPr>
          <p:cNvPr id="8" name="图片 7" descr="5ed3dd0ca82faf4da1b5f47231e4f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410" y="2276475"/>
            <a:ext cx="3597910" cy="3611245"/>
          </a:xfrm>
          <a:prstGeom prst="rect">
            <a:avLst/>
          </a:prstGeom>
        </p:spPr>
      </p:pic>
      <p:pic>
        <p:nvPicPr>
          <p:cNvPr id="10" name="图片 9" descr="2b408de12aca6d410053471b7c47db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860" y="2277110"/>
            <a:ext cx="3724275" cy="36112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 eaLnBrk="0" hangingPunct="0"/>
            <a:r>
              <a:rPr lang="en-US" altLang="zh-CN" sz="5000">
                <a:sym typeface="+mn-ea"/>
              </a:rPr>
              <a:t>PTC</a:t>
            </a:r>
            <a:r>
              <a:rPr lang="zh-CN" altLang="en-US" sz="5000">
                <a:sym typeface="+mn-ea"/>
              </a:rPr>
              <a:t>空气加热器结构原理</a:t>
            </a:r>
            <a:endParaRPr lang="en-US" altLang="zh-CN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5180" y="864235"/>
            <a:ext cx="9659620" cy="2141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（</a:t>
            </a:r>
            <a:r>
              <a:rPr lang="zh-CN" altLang="en-US" sz="2400">
                <a:solidFill>
                  <a:schemeClr val="accent1"/>
                </a:solidFill>
                <a:sym typeface="+mn-ea"/>
              </a:rPr>
              <a:t>比亚迪秦</a:t>
            </a:r>
            <a:r>
              <a:rPr lang="en-US" altLang="zh-CN" sz="2400">
                <a:solidFill>
                  <a:schemeClr val="accent1"/>
                </a:solidFill>
                <a:sym typeface="+mn-ea"/>
              </a:rPr>
              <a:t>DM-i</a:t>
            </a:r>
            <a:r>
              <a:rPr lang="zh-CN" altLang="en-US" sz="2400">
                <a:sym typeface="+mn-ea"/>
              </a:rPr>
              <a:t>）这是空调的风箱，这就是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加热器，这是线束插头，有</a:t>
            </a:r>
            <a:r>
              <a:rPr lang="en-US" altLang="zh-CN" sz="2400">
                <a:sym typeface="+mn-ea"/>
              </a:rPr>
              <a:t>4</a:t>
            </a:r>
            <a:r>
              <a:rPr lang="zh-CN" altLang="en-US" sz="2400">
                <a:sym typeface="+mn-ea"/>
              </a:rPr>
              <a:t>根线。当它通电产生热量之后，鼓风机吹过来的风经过它时就会被加热成为暖风，然后吹入到驾驶室的内部。这就是暖风的来源。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" name="圆角矩形 59"/>
          <p:cNvSpPr/>
          <p:nvPr/>
        </p:nvSpPr>
        <p:spPr>
          <a:xfrm>
            <a:off x="6309360" y="1283335"/>
            <a:ext cx="1268095" cy="44196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7200">
                <a:solidFill>
                  <a:schemeClr val="tx1"/>
                </a:solidFill>
              </a:rPr>
              <a:t>PTC</a:t>
            </a:r>
            <a:endParaRPr lang="en-US" altLang="zh-CN" sz="7200">
              <a:solidFill>
                <a:schemeClr val="tx1"/>
              </a:solidFill>
            </a:endParaRPr>
          </a:p>
        </p:txBody>
      </p:sp>
      <p:grpSp>
        <p:nvGrpSpPr>
          <p:cNvPr id="132" name="组合 131"/>
          <p:cNvGrpSpPr/>
          <p:nvPr/>
        </p:nvGrpSpPr>
        <p:grpSpPr>
          <a:xfrm rot="0" flipH="1">
            <a:off x="3279277" y="2043652"/>
            <a:ext cx="2880000" cy="2880000"/>
            <a:chOff x="11695" y="4126"/>
            <a:chExt cx="2904" cy="2904"/>
          </a:xfrm>
          <a:solidFill>
            <a:schemeClr val="tx1"/>
          </a:solidFill>
        </p:grpSpPr>
        <p:sp>
          <p:nvSpPr>
            <p:cNvPr id="133" name="新月形 132"/>
            <p:cNvSpPr/>
            <p:nvPr/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新月形 133"/>
            <p:cNvSpPr/>
            <p:nvPr/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新月形 134"/>
            <p:cNvSpPr/>
            <p:nvPr/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新月形 135"/>
            <p:cNvSpPr/>
            <p:nvPr/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4" name="圆角矩形标注 33"/>
          <p:cNvSpPr/>
          <p:nvPr/>
        </p:nvSpPr>
        <p:spPr>
          <a:xfrm>
            <a:off x="2252980" y="1283335"/>
            <a:ext cx="1633220" cy="611505"/>
          </a:xfrm>
          <a:prstGeom prst="wedgeRoundRectCallout">
            <a:avLst>
              <a:gd name="adj1" fmla="val 52799"/>
              <a:gd name="adj2" fmla="val 142315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/>
                </a:solidFill>
              </a:rPr>
              <a:t>鼓风机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290945" y="1283335"/>
            <a:ext cx="1268095" cy="4419600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7200">
                <a:solidFill>
                  <a:schemeClr val="tx1"/>
                </a:solidFill>
              </a:rPr>
              <a:t>PTC</a:t>
            </a:r>
            <a:endParaRPr lang="en-US" altLang="zh-CN" sz="7200">
              <a:solidFill>
                <a:schemeClr val="tx1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5449570" y="351853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5450205" y="43427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5838825" y="351853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燕尾形 7"/>
          <p:cNvSpPr/>
          <p:nvPr/>
        </p:nvSpPr>
        <p:spPr>
          <a:xfrm>
            <a:off x="5839460" y="4342765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6228080" y="3518535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燕尾形 9"/>
          <p:cNvSpPr/>
          <p:nvPr/>
        </p:nvSpPr>
        <p:spPr>
          <a:xfrm>
            <a:off x="6228715" y="4342765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7106920" y="3518535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燕尾形 11"/>
          <p:cNvSpPr/>
          <p:nvPr/>
        </p:nvSpPr>
        <p:spPr>
          <a:xfrm>
            <a:off x="7107555" y="4342765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燕尾形 12"/>
          <p:cNvSpPr/>
          <p:nvPr/>
        </p:nvSpPr>
        <p:spPr>
          <a:xfrm>
            <a:off x="7583805" y="351853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燕尾形 13"/>
          <p:cNvSpPr/>
          <p:nvPr/>
        </p:nvSpPr>
        <p:spPr>
          <a:xfrm>
            <a:off x="7584440" y="43427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燕尾形 14"/>
          <p:cNvSpPr/>
          <p:nvPr/>
        </p:nvSpPr>
        <p:spPr>
          <a:xfrm>
            <a:off x="7992110" y="351853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燕尾形 15"/>
          <p:cNvSpPr/>
          <p:nvPr/>
        </p:nvSpPr>
        <p:spPr>
          <a:xfrm>
            <a:off x="7992745" y="43427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燕尾形 16"/>
          <p:cNvSpPr/>
          <p:nvPr/>
        </p:nvSpPr>
        <p:spPr>
          <a:xfrm>
            <a:off x="8410575" y="351853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燕尾形 17"/>
          <p:cNvSpPr/>
          <p:nvPr/>
        </p:nvSpPr>
        <p:spPr>
          <a:xfrm>
            <a:off x="8411210" y="43427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燕尾形 18"/>
          <p:cNvSpPr/>
          <p:nvPr/>
        </p:nvSpPr>
        <p:spPr>
          <a:xfrm>
            <a:off x="8712835" y="351853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燕尾形 19"/>
          <p:cNvSpPr/>
          <p:nvPr/>
        </p:nvSpPr>
        <p:spPr>
          <a:xfrm>
            <a:off x="8712835" y="4342765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燕尾形 52"/>
          <p:cNvSpPr/>
          <p:nvPr/>
        </p:nvSpPr>
        <p:spPr>
          <a:xfrm>
            <a:off x="5440045" y="1939290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燕尾形 53"/>
          <p:cNvSpPr/>
          <p:nvPr/>
        </p:nvSpPr>
        <p:spPr>
          <a:xfrm>
            <a:off x="5440680" y="2763520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燕尾形 54"/>
          <p:cNvSpPr/>
          <p:nvPr/>
        </p:nvSpPr>
        <p:spPr>
          <a:xfrm>
            <a:off x="5829300" y="1939290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燕尾形 55"/>
          <p:cNvSpPr/>
          <p:nvPr/>
        </p:nvSpPr>
        <p:spPr>
          <a:xfrm>
            <a:off x="5829935" y="2763520"/>
            <a:ext cx="389255" cy="720090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燕尾形 57"/>
          <p:cNvSpPr/>
          <p:nvPr/>
        </p:nvSpPr>
        <p:spPr>
          <a:xfrm>
            <a:off x="6218555" y="1939290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燕尾形 58"/>
          <p:cNvSpPr/>
          <p:nvPr/>
        </p:nvSpPr>
        <p:spPr>
          <a:xfrm>
            <a:off x="6219190" y="2763520"/>
            <a:ext cx="389255" cy="72009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燕尾形 61"/>
          <p:cNvSpPr/>
          <p:nvPr/>
        </p:nvSpPr>
        <p:spPr>
          <a:xfrm>
            <a:off x="7097395" y="1939290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燕尾形 62"/>
          <p:cNvSpPr/>
          <p:nvPr/>
        </p:nvSpPr>
        <p:spPr>
          <a:xfrm>
            <a:off x="7098030" y="2763520"/>
            <a:ext cx="389255" cy="72009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4" name="燕尾形 63"/>
          <p:cNvSpPr/>
          <p:nvPr/>
        </p:nvSpPr>
        <p:spPr>
          <a:xfrm>
            <a:off x="7574280" y="193929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燕尾形 64"/>
          <p:cNvSpPr/>
          <p:nvPr/>
        </p:nvSpPr>
        <p:spPr>
          <a:xfrm>
            <a:off x="7574915" y="276352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6" name="燕尾形 65"/>
          <p:cNvSpPr/>
          <p:nvPr/>
        </p:nvSpPr>
        <p:spPr>
          <a:xfrm>
            <a:off x="7982585" y="193929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燕尾形 66"/>
          <p:cNvSpPr/>
          <p:nvPr/>
        </p:nvSpPr>
        <p:spPr>
          <a:xfrm>
            <a:off x="7983220" y="276352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燕尾形 69"/>
          <p:cNvSpPr/>
          <p:nvPr/>
        </p:nvSpPr>
        <p:spPr>
          <a:xfrm>
            <a:off x="8401050" y="193929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燕尾形 70"/>
          <p:cNvSpPr/>
          <p:nvPr/>
        </p:nvSpPr>
        <p:spPr>
          <a:xfrm>
            <a:off x="8401685" y="276352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燕尾形 71"/>
          <p:cNvSpPr/>
          <p:nvPr/>
        </p:nvSpPr>
        <p:spPr>
          <a:xfrm>
            <a:off x="8703310" y="193929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燕尾形 72"/>
          <p:cNvSpPr/>
          <p:nvPr/>
        </p:nvSpPr>
        <p:spPr>
          <a:xfrm>
            <a:off x="8703310" y="2763520"/>
            <a:ext cx="389255" cy="72009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8" grpId="0" bldLvl="0" animBg="1"/>
      <p:bldP spid="59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70" grpId="0" bldLvl="0" animBg="1"/>
      <p:bldP spid="71" grpId="0" bldLvl="0" animBg="1"/>
      <p:bldP spid="72" grpId="0" bldLvl="0" animBg="1"/>
      <p:bldP spid="7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水暖式空气加热器结构原理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3125" y="765810"/>
            <a:ext cx="93275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这就是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加热器，可以看到在上面连接着两根水管，这两根水管连接到风箱当中的暖风水箱。当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加热器加热内部的冷却液后，上面的水泵就会工作，将温暖的冷却液送入到暖风水箱当中，鼓风机吹出的风经过暖风水箱后就形成了暖风。而且为了防止冷却液加热后膨胀损伤连接的水管，在上端还连接着膨胀水壶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</a:t>
            </a:r>
            <a:r>
              <a:rPr lang="zh-CN" altLang="en-US" sz="2400">
                <a:sym typeface="+mn-ea"/>
              </a:rPr>
              <a:t>不管是</a:t>
            </a:r>
            <a:r>
              <a:rPr lang="en-US" altLang="zh-CN" sz="2400">
                <a:sym typeface="+mn-ea"/>
              </a:rPr>
              <a:t>PTC</a:t>
            </a:r>
            <a:r>
              <a:rPr lang="zh-CN" altLang="en-US" sz="2400">
                <a:sym typeface="+mn-ea"/>
              </a:rPr>
              <a:t>空气加热还是水暖加热，它们的控制原理几乎一样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TIMING" val="|1.2|0.9|0.8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TIMING" val="|1.2|0.9|0.8"/>
</p:tagLst>
</file>

<file path=ppt/tags/tag39.xml><?xml version="1.0" encoding="utf-8"?>
<p:tagLst xmlns:p="http://schemas.openxmlformats.org/presentationml/2006/main">
  <p:tag name="TIMING" val="|1.2|0.9|0.8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TIMING" val="|1.2|0.9|0.8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TIMING" val="|1.2|0.9|0.8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TIMING" val="|1.2|0.9|0.8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TIMING" val="|1.2|0.9|0.8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IMING" val="|1.2|0.9|0.8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TIMING" val="|1.2|0.9|0.8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Y5N2VlZDFlODk3ZDAwMDRmNGIxMjE1MmRlZWZiYT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1029</Words>
  <Application>WPS 演示</Application>
  <PresentationFormat>宽屏</PresentationFormat>
  <Paragraphs>99</Paragraphs>
  <Slides>15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午后普洱茶</cp:lastModifiedBy>
  <cp:revision>130</cp:revision>
  <dcterms:created xsi:type="dcterms:W3CDTF">2017-10-15T03:08:00Z</dcterms:created>
  <dcterms:modified xsi:type="dcterms:W3CDTF">2023-11-20T01:34:22Z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