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11090234" r:id="rId3"/>
    <p:sldId id="11090389" r:id="rId4"/>
    <p:sldId id="11090392" r:id="rId5"/>
    <p:sldId id="11090405" r:id="rId6"/>
    <p:sldId id="11090417" r:id="rId7"/>
    <p:sldId id="11090450" r:id="rId8"/>
    <p:sldId id="11090456" r:id="rId9"/>
    <p:sldId id="11090457" r:id="rId10"/>
    <p:sldId id="11090435" r:id="rId11"/>
    <p:sldId id="11090445" r:id="rId12"/>
    <p:sldId id="423" r:id="rId13"/>
    <p:sldId id="11090455" r:id="rId14"/>
    <p:sldId id="11090396" r:id="rId15"/>
    <p:sldId id="11090458" r:id="rId16"/>
    <p:sldId id="11090393"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97"/>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84.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3030" y="109220"/>
            <a:ext cx="12107545" cy="6746240"/>
            <a:chOff x="-178" y="-184"/>
            <a:chExt cx="19067" cy="10624"/>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33" y="-184"/>
              <a:ext cx="2680" cy="634"/>
              <a:chOff x="9763184" y="1562989"/>
              <a:chExt cx="2486690" cy="484881"/>
            </a:xfrm>
            <a:solidFill>
              <a:srgbClr val="D11019"/>
            </a:solidFill>
          </p:grpSpPr>
          <p:sp>
            <p:nvSpPr>
              <p:cNvPr id="66" name="Graphic 16"/>
              <p:cNvSpPr/>
              <p:nvPr/>
            </p:nvSpPr>
            <p:spPr>
              <a:xfrm>
                <a:off x="9763184" y="156638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10338688" y="1566047"/>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10914587" y="1563864"/>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11488894" y="1562989"/>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xml"/><Relationship Id="rId5" Type="http://schemas.openxmlformats.org/officeDocument/2006/relationships/image" Target="../media/image3.png"/><Relationship Id="rId4" Type="http://schemas.openxmlformats.org/officeDocument/2006/relationships/tags" Target="../tags/tag9.xml"/><Relationship Id="rId3"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9" Type="http://schemas.openxmlformats.org/officeDocument/2006/relationships/slideLayout" Target="../slideLayouts/slideLayout13.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4" Type="http://schemas.openxmlformats.org/officeDocument/2006/relationships/slideLayout" Target="../slideLayouts/slideLayout13.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73.xml"/><Relationship Id="rId3" Type="http://schemas.openxmlformats.org/officeDocument/2006/relationships/image" Target="../media/image6.png"/><Relationship Id="rId2" Type="http://schemas.openxmlformats.org/officeDocument/2006/relationships/tags" Target="../tags/tag72.xml"/><Relationship Id="rId1" Type="http://schemas.openxmlformats.org/officeDocument/2006/relationships/tags" Target="../tags/tag71.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76.xml"/><Relationship Id="rId3" Type="http://schemas.openxmlformats.org/officeDocument/2006/relationships/image" Target="../media/image6.png"/><Relationship Id="rId2" Type="http://schemas.openxmlformats.org/officeDocument/2006/relationships/tags" Target="../tags/tag75.xml"/><Relationship Id="rId1" Type="http://schemas.openxmlformats.org/officeDocument/2006/relationships/tags" Target="../tags/tag74.xml"/></Relationships>
</file>

<file path=ppt/slides/_rels/slide15.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media/image3.png"/><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image" Target="../media/image2.png"/><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slideLayout" Target="../slideLayouts/slideLayout7.xml"/><Relationship Id="rId1" Type="http://schemas.openxmlformats.org/officeDocument/2006/relationships/tags" Target="../tags/tag7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7.jpeg"/><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8.jpeg"/><Relationship Id="rId2" Type="http://schemas.openxmlformats.org/officeDocument/2006/relationships/tags" Target="../tags/tag19.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9.jpeg"/><Relationship Id="rId2" Type="http://schemas.openxmlformats.org/officeDocument/2006/relationships/tags" Target="../tags/tag23.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custDataLst>
              <p:tags r:id="rId1"/>
            </p:custDataLst>
          </p:nvPr>
        </p:nvSpPr>
        <p:spPr>
          <a:xfrm>
            <a:off x="-3746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custDataLst>
              <p:tags r:id="rId2"/>
            </p:custDataLst>
          </p:nvPr>
        </p:nvSpPr>
        <p:spPr>
          <a:xfrm>
            <a:off x="533400" y="3175978"/>
            <a:ext cx="8242300" cy="768350"/>
          </a:xfrm>
          <a:prstGeom prst="rect">
            <a:avLst/>
          </a:prstGeom>
          <a:noFill/>
        </p:spPr>
        <p:txBody>
          <a:bodyPr wrap="square" rtlCol="0">
            <a:spAutoFit/>
          </a:bodyPr>
          <a:lstStyle/>
          <a:p>
            <a:pPr lvl="0" algn="dist">
              <a:defRPr/>
            </a:pPr>
            <a:r>
              <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rPr>
              <a:t>制动踏板开关故障检修</a:t>
            </a:r>
            <a:endPar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3"/>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2134235" y="2027555"/>
            <a:ext cx="7025640" cy="645160"/>
          </a:xfrm>
          <a:prstGeom prst="rect">
            <a:avLst/>
          </a:prstGeom>
          <a:noFill/>
        </p:spPr>
        <p:txBody>
          <a:bodyPr wrap="square" rtlCol="0">
            <a:spAutoFit/>
          </a:bodyPr>
          <a:lstStyle/>
          <a:p>
            <a:r>
              <a:rPr sz="3600" dirty="0">
                <a:latin typeface="微软雅黑" panose="020B0503020204020204" charset="-122"/>
                <a:ea typeface="微软雅黑" panose="020B0503020204020204" charset="-122"/>
                <a:sym typeface="微软雅黑" panose="020B0503020204020204" charset="-122"/>
              </a:rPr>
              <a:t>制动踏板开关故障检修</a:t>
            </a:r>
            <a:endParaRPr sz="3600" dirty="0">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故障检修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4"/>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5"/>
          <a:stretch>
            <a:fillRect/>
          </a:stretch>
        </p:blipFill>
        <p:spPr>
          <a:xfrm>
            <a:off x="9500870" y="137795"/>
            <a:ext cx="532130" cy="58610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原理</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圆角矩形 2"/>
          <p:cNvSpPr/>
          <p:nvPr>
            <p:custDataLst>
              <p:tags r:id="rId2"/>
            </p:custDataLst>
          </p:nvPr>
        </p:nvSpPr>
        <p:spPr>
          <a:xfrm rot="5400000">
            <a:off x="4363085" y="1967230"/>
            <a:ext cx="2595880" cy="1615440"/>
          </a:xfrm>
          <a:prstGeom prst="roundRect">
            <a:avLst/>
          </a:prstGeom>
          <a:noFill/>
          <a:ln w="28575" cmpd="sng">
            <a:solidFill>
              <a:schemeClr val="accent5"/>
            </a:solidFill>
            <a:prstDash val="sysDot"/>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5" name="直接连接符 34"/>
          <p:cNvCxnSpPr/>
          <p:nvPr>
            <p:custDataLst>
              <p:tags r:id="rId3"/>
            </p:custDataLst>
          </p:nvPr>
        </p:nvCxnSpPr>
        <p:spPr>
          <a:xfrm rot="5400000">
            <a:off x="6480810" y="1436370"/>
            <a:ext cx="9525" cy="1476375"/>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4"/>
            </p:custDataLst>
          </p:nvPr>
        </p:nvCxnSpPr>
        <p:spPr>
          <a:xfrm rot="5400000">
            <a:off x="4671060" y="1436370"/>
            <a:ext cx="9525" cy="1476375"/>
          </a:xfrm>
          <a:prstGeom prst="line">
            <a:avLst/>
          </a:prstGeom>
          <a:ln w="38100"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5"/>
            </p:custDataLst>
          </p:nvPr>
        </p:nvCxnSpPr>
        <p:spPr>
          <a:xfrm rot="5400000">
            <a:off x="6490335" y="2741295"/>
            <a:ext cx="9525" cy="1476375"/>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6"/>
            </p:custDataLst>
          </p:nvPr>
        </p:nvCxnSpPr>
        <p:spPr>
          <a:xfrm rot="5400000">
            <a:off x="4680585" y="2741295"/>
            <a:ext cx="9525" cy="1476375"/>
          </a:xfrm>
          <a:prstGeom prst="line">
            <a:avLst/>
          </a:prstGeom>
          <a:ln w="38100"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rot="5400000">
            <a:off x="4872990" y="2702560"/>
            <a:ext cx="1438275" cy="392430"/>
            <a:chOff x="8303" y="5321"/>
            <a:chExt cx="2265" cy="618"/>
          </a:xfrm>
          <a:effectLst>
            <a:glow rad="63500">
              <a:schemeClr val="accent2">
                <a:satMod val="175000"/>
                <a:alpha val="40000"/>
              </a:schemeClr>
            </a:glow>
          </a:effectLst>
        </p:grpSpPr>
        <p:cxnSp>
          <p:nvCxnSpPr>
            <p:cNvPr id="41" name="直接连接符 40"/>
            <p:cNvCxnSpPr/>
            <p:nvPr>
              <p:custDataLst>
                <p:tags r:id="rId7"/>
              </p:custDataLst>
            </p:nvPr>
          </p:nvCxnSpPr>
          <p:spPr>
            <a:xfrm flipH="1">
              <a:off x="8303" y="5351"/>
              <a:ext cx="0" cy="559"/>
            </a:xfrm>
            <a:prstGeom prst="line">
              <a:avLst/>
            </a:prstGeom>
            <a:ln w="381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custDataLst>
                <p:tags r:id="rId8"/>
              </p:custDataLst>
            </p:nvPr>
          </p:nvCxnSpPr>
          <p:spPr>
            <a:xfrm>
              <a:off x="8318" y="5615"/>
              <a:ext cx="2250" cy="0"/>
            </a:xfrm>
            <a:prstGeom prst="line">
              <a:avLst/>
            </a:prstGeom>
            <a:ln w="381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custDataLst>
                <p:tags r:id="rId9"/>
              </p:custDataLst>
            </p:nvPr>
          </p:nvCxnSpPr>
          <p:spPr>
            <a:xfrm flipH="1">
              <a:off x="10553" y="5321"/>
              <a:ext cx="4" cy="619"/>
            </a:xfrm>
            <a:prstGeom prst="line">
              <a:avLst/>
            </a:prstGeom>
            <a:ln w="38100" cmpd="sng">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custDataLst>
              <p:tags r:id="rId10"/>
            </p:custDataLst>
          </p:nvPr>
        </p:nvSpPr>
        <p:spPr>
          <a:xfrm>
            <a:off x="6502400" y="1817370"/>
            <a:ext cx="301625" cy="368300"/>
          </a:xfrm>
          <a:prstGeom prst="rect">
            <a:avLst/>
          </a:prstGeom>
          <a:noFill/>
        </p:spPr>
        <p:txBody>
          <a:bodyPr wrap="square" rtlCol="0">
            <a:spAutoFit/>
          </a:bodyPr>
          <a:p>
            <a:r>
              <a:rPr lang="en-US" altLang="zh-CN"/>
              <a:t>2</a:t>
            </a:r>
            <a:endParaRPr lang="en-US" altLang="zh-CN"/>
          </a:p>
        </p:txBody>
      </p:sp>
      <p:sp>
        <p:nvSpPr>
          <p:cNvPr id="55" name="文本框 54"/>
          <p:cNvSpPr txBox="1"/>
          <p:nvPr>
            <p:custDataLst>
              <p:tags r:id="rId11"/>
            </p:custDataLst>
          </p:nvPr>
        </p:nvSpPr>
        <p:spPr>
          <a:xfrm>
            <a:off x="4454525" y="1788795"/>
            <a:ext cx="301625" cy="368300"/>
          </a:xfrm>
          <a:prstGeom prst="rect">
            <a:avLst/>
          </a:prstGeom>
          <a:noFill/>
        </p:spPr>
        <p:txBody>
          <a:bodyPr wrap="square" rtlCol="0">
            <a:spAutoFit/>
          </a:bodyPr>
          <a:p>
            <a:r>
              <a:rPr lang="en-US" altLang="zh-CN"/>
              <a:t>1</a:t>
            </a:r>
            <a:endParaRPr lang="en-US" altLang="zh-CN"/>
          </a:p>
        </p:txBody>
      </p:sp>
      <p:sp>
        <p:nvSpPr>
          <p:cNvPr id="56" name="文本框 55"/>
          <p:cNvSpPr txBox="1"/>
          <p:nvPr>
            <p:custDataLst>
              <p:tags r:id="rId12"/>
            </p:custDataLst>
          </p:nvPr>
        </p:nvSpPr>
        <p:spPr>
          <a:xfrm>
            <a:off x="6511925" y="3140075"/>
            <a:ext cx="301625" cy="368300"/>
          </a:xfrm>
          <a:prstGeom prst="rect">
            <a:avLst/>
          </a:prstGeom>
          <a:noFill/>
        </p:spPr>
        <p:txBody>
          <a:bodyPr wrap="square" rtlCol="0">
            <a:spAutoFit/>
          </a:bodyPr>
          <a:p>
            <a:r>
              <a:rPr lang="en-US" altLang="zh-CN"/>
              <a:t>4</a:t>
            </a:r>
            <a:endParaRPr lang="en-US" altLang="zh-CN"/>
          </a:p>
        </p:txBody>
      </p:sp>
      <p:sp>
        <p:nvSpPr>
          <p:cNvPr id="60" name="文本框 59"/>
          <p:cNvSpPr txBox="1"/>
          <p:nvPr>
            <p:custDataLst>
              <p:tags r:id="rId13"/>
            </p:custDataLst>
          </p:nvPr>
        </p:nvSpPr>
        <p:spPr>
          <a:xfrm>
            <a:off x="4518660" y="3149600"/>
            <a:ext cx="301625" cy="368300"/>
          </a:xfrm>
          <a:prstGeom prst="rect">
            <a:avLst/>
          </a:prstGeom>
          <a:noFill/>
        </p:spPr>
        <p:txBody>
          <a:bodyPr wrap="square" rtlCol="0">
            <a:spAutoFit/>
          </a:bodyPr>
          <a:p>
            <a:r>
              <a:rPr lang="en-US" altLang="zh-CN"/>
              <a:t>3</a:t>
            </a:r>
            <a:endParaRPr lang="en-US" altLang="zh-CN"/>
          </a:p>
        </p:txBody>
      </p:sp>
      <p:grpSp>
        <p:nvGrpSpPr>
          <p:cNvPr id="61" name="组合 60"/>
          <p:cNvGrpSpPr/>
          <p:nvPr/>
        </p:nvGrpSpPr>
        <p:grpSpPr>
          <a:xfrm rot="16200000" flipH="1">
            <a:off x="7123430" y="2080260"/>
            <a:ext cx="422910" cy="186690"/>
            <a:chOff x="7962" y="8235"/>
            <a:chExt cx="666" cy="294"/>
          </a:xfrm>
        </p:grpSpPr>
        <p:cxnSp>
          <p:nvCxnSpPr>
            <p:cNvPr id="62" name="直接连接符 61"/>
            <p:cNvCxnSpPr/>
            <p:nvPr>
              <p:custDataLst>
                <p:tags r:id="rId14"/>
              </p:custDataLst>
            </p:nvPr>
          </p:nvCxnSpPr>
          <p:spPr>
            <a:xfrm rot="5400000" flipV="1">
              <a:off x="8295" y="7902"/>
              <a:ext cx="0" cy="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15"/>
              </p:custDataLst>
            </p:nvPr>
          </p:nvCxnSpPr>
          <p:spPr>
            <a:xfrm rot="5400000" flipV="1">
              <a:off x="8295" y="8170"/>
              <a:ext cx="0" cy="4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16"/>
              </p:custDataLst>
            </p:nvPr>
          </p:nvCxnSpPr>
          <p:spPr>
            <a:xfrm rot="5400000" flipH="1" flipV="1">
              <a:off x="8289" y="8418"/>
              <a:ext cx="12" cy="21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custDataLst>
              <p:tags r:id="rId17"/>
            </p:custDataLst>
          </p:nvPr>
        </p:nvSpPr>
        <p:spPr>
          <a:xfrm>
            <a:off x="7204075" y="3290570"/>
            <a:ext cx="680720" cy="368300"/>
          </a:xfrm>
          <a:prstGeom prst="rect">
            <a:avLst/>
          </a:prstGeom>
          <a:noFill/>
        </p:spPr>
        <p:txBody>
          <a:bodyPr wrap="square" rtlCol="0">
            <a:spAutoFit/>
          </a:bodyPr>
          <a:p>
            <a:r>
              <a:rPr lang="en-US" altLang="zh-CN"/>
              <a:t>12V</a:t>
            </a:r>
            <a:endParaRPr lang="en-US" altLang="zh-CN"/>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dissolve">
                                      <p:cBhvr>
                                        <p:cTn id="11" dur="500"/>
                                        <p:tgtEl>
                                          <p:spTgt spid="5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dissolv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repeatCount="3000" fill="hold" grpId="1" nodeType="clickEffect">
                                  <p:stCondLst>
                                    <p:cond delay="0"/>
                                  </p:stCondLst>
                                  <p:childTnLst>
                                    <p:animEffect transition="out" filter="fade">
                                      <p:cBhvr>
                                        <p:cTn id="23" dur="500" tmFilter="0, 0; .2, .5; .8, .5; 1, 0"/>
                                        <p:tgtEl>
                                          <p:spTgt spid="55"/>
                                        </p:tgtEl>
                                      </p:cBhvr>
                                    </p:animEffect>
                                    <p:animScale>
                                      <p:cBhvr>
                                        <p:cTn id="24" dur="250" autoRev="1" fill="hold"/>
                                        <p:tgtEl>
                                          <p:spTgt spid="55"/>
                                        </p:tgtEl>
                                      </p:cBhvr>
                                      <p:by x="105000" y="105000"/>
                                    </p:animScale>
                                  </p:childTnLst>
                                </p:cTn>
                              </p:par>
                              <p:par>
                                <p:cTn id="25" presetID="26" presetClass="emph" presetSubtype="0" repeatCount="3000" fill="hold" grpId="1" nodeType="withEffect">
                                  <p:stCondLst>
                                    <p:cond delay="0"/>
                                  </p:stCondLst>
                                  <p:childTnLst>
                                    <p:animEffect transition="out" filter="fade">
                                      <p:cBhvr>
                                        <p:cTn id="26" dur="500" tmFilter="0, 0; .2, .5; .8, .5; 1, 0"/>
                                        <p:tgtEl>
                                          <p:spTgt spid="54"/>
                                        </p:tgtEl>
                                      </p:cBhvr>
                                    </p:animEffect>
                                    <p:animScale>
                                      <p:cBhvr>
                                        <p:cTn id="27" dur="250" autoRev="1" fill="hold"/>
                                        <p:tgtEl>
                                          <p:spTgt spid="5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repeatCount="3000" fill="hold" grpId="1" nodeType="clickEffect">
                                  <p:stCondLst>
                                    <p:cond delay="0"/>
                                  </p:stCondLst>
                                  <p:childTnLst>
                                    <p:animEffect transition="out" filter="fade">
                                      <p:cBhvr>
                                        <p:cTn id="31" dur="500" tmFilter="0, 0; .2, .5; .8, .5; 1, 0"/>
                                        <p:tgtEl>
                                          <p:spTgt spid="60"/>
                                        </p:tgtEl>
                                      </p:cBhvr>
                                    </p:animEffect>
                                    <p:animScale>
                                      <p:cBhvr>
                                        <p:cTn id="32" dur="250" autoRev="1" fill="hold"/>
                                        <p:tgtEl>
                                          <p:spTgt spid="60"/>
                                        </p:tgtEl>
                                      </p:cBhvr>
                                      <p:by x="105000" y="105000"/>
                                    </p:animScale>
                                  </p:childTnLst>
                                </p:cTn>
                              </p:par>
                              <p:par>
                                <p:cTn id="33" presetID="26" presetClass="emph" presetSubtype="0" repeatCount="3000" fill="hold" grpId="1" nodeType="withEffect">
                                  <p:stCondLst>
                                    <p:cond delay="0"/>
                                  </p:stCondLst>
                                  <p:childTnLst>
                                    <p:animEffect transition="out" filter="fade">
                                      <p:cBhvr>
                                        <p:cTn id="34" dur="500" tmFilter="0, 0; .2, .5; .8, .5; 1, 0"/>
                                        <p:tgtEl>
                                          <p:spTgt spid="56"/>
                                        </p:tgtEl>
                                      </p:cBhvr>
                                    </p:animEffect>
                                    <p:animScale>
                                      <p:cBhvr>
                                        <p:cTn id="35" dur="250" autoRev="1" fill="hold"/>
                                        <p:tgtEl>
                                          <p:spTgt spid="56"/>
                                        </p:tgtEl>
                                      </p:cBhvr>
                                      <p:by x="105000" y="105000"/>
                                    </p:animScale>
                                  </p:childTnLst>
                                </p:cTn>
                              </p:par>
                              <p:par>
                                <p:cTn id="36" presetID="64" presetClass="path" presetSubtype="0" accel="50000" decel="50000" fill="hold" nodeType="withEffect">
                                  <p:stCondLst>
                                    <p:cond delay="0"/>
                                  </p:stCondLst>
                                  <p:childTnLst>
                                    <p:animMotion origin="layout" path="M 0 0 L -0.000416667 -0.0210185 " pathEditMode="relative" rAng="0" ptsTypes="">
                                      <p:cBhvr>
                                        <p:cTn id="37" dur="2000" fill="hold"/>
                                        <p:tgtEl>
                                          <p:spTgt spid="40"/>
                                        </p:tgtEl>
                                        <p:attrNameLst>
                                          <p:attrName>ppt_x</p:attrName>
                                          <p:attrName>ppt_y</p:attrName>
                                        </p:attrNameLst>
                                      </p:cBhvr>
                                      <p:rCtr x="0" y="-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4" grpId="0"/>
      <p:bldP spid="60" grpId="0"/>
      <p:bldP spid="56" grpId="0"/>
      <p:bldP spid="55" grpId="1"/>
      <p:bldP spid="54" grpId="1"/>
      <p:bldP spid="60" grpId="1"/>
      <p:bldP spid="5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电路</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2" name="圆角矩形 1"/>
          <p:cNvSpPr/>
          <p:nvPr>
            <p:custDataLst>
              <p:tags r:id="rId2"/>
            </p:custDataLst>
          </p:nvPr>
        </p:nvSpPr>
        <p:spPr>
          <a:xfrm>
            <a:off x="1862455" y="1847850"/>
            <a:ext cx="1200150" cy="2029460"/>
          </a:xfrm>
          <a:prstGeom prst="roundRect">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车</a:t>
            </a:r>
            <a:endParaRPr lang="zh-CN" altLang="en-US">
              <a:solidFill>
                <a:schemeClr val="tx1"/>
              </a:solidFill>
            </a:endParaRPr>
          </a:p>
          <a:p>
            <a:pPr algn="ctr"/>
            <a:r>
              <a:rPr lang="zh-CN" altLang="en-US">
                <a:solidFill>
                  <a:schemeClr val="tx1"/>
                </a:solidFill>
              </a:rPr>
              <a:t>身</a:t>
            </a:r>
            <a:endParaRPr lang="zh-CN" altLang="en-US">
              <a:solidFill>
                <a:schemeClr val="tx1"/>
              </a:solidFill>
            </a:endParaRPr>
          </a:p>
          <a:p>
            <a:pPr algn="ctr"/>
            <a:r>
              <a:rPr lang="zh-CN" altLang="en-US">
                <a:solidFill>
                  <a:schemeClr val="tx1"/>
                </a:solidFill>
              </a:rPr>
              <a:t>控</a:t>
            </a:r>
            <a:endParaRPr lang="zh-CN" altLang="en-US">
              <a:solidFill>
                <a:schemeClr val="tx1"/>
              </a:solidFill>
            </a:endParaRPr>
          </a:p>
          <a:p>
            <a:pPr algn="ctr"/>
            <a:r>
              <a:rPr lang="zh-CN" altLang="en-US">
                <a:solidFill>
                  <a:schemeClr val="tx1"/>
                </a:solidFill>
              </a:rPr>
              <a:t>制</a:t>
            </a:r>
            <a:endParaRPr lang="zh-CN" altLang="en-US">
              <a:solidFill>
                <a:schemeClr val="tx1"/>
              </a:solidFill>
            </a:endParaRPr>
          </a:p>
          <a:p>
            <a:pPr algn="ctr"/>
            <a:r>
              <a:rPr lang="zh-CN" altLang="en-US">
                <a:solidFill>
                  <a:schemeClr val="tx1"/>
                </a:solidFill>
              </a:rPr>
              <a:t>器</a:t>
            </a:r>
            <a:endParaRPr lang="zh-CN" altLang="en-US">
              <a:solidFill>
                <a:schemeClr val="tx1"/>
              </a:solidFill>
            </a:endParaRPr>
          </a:p>
        </p:txBody>
      </p:sp>
      <p:sp>
        <p:nvSpPr>
          <p:cNvPr id="32" name="圆角矩形 31"/>
          <p:cNvSpPr/>
          <p:nvPr>
            <p:custDataLst>
              <p:tags r:id="rId3"/>
            </p:custDataLst>
          </p:nvPr>
        </p:nvSpPr>
        <p:spPr>
          <a:xfrm>
            <a:off x="4748530" y="1438275"/>
            <a:ext cx="1200150" cy="3790950"/>
          </a:xfrm>
          <a:prstGeom prst="roundRect">
            <a:avLst/>
          </a:prstGeom>
          <a:solidFill>
            <a:schemeClr val="accent4"/>
          </a:solidFill>
          <a:ln>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制</a:t>
            </a:r>
            <a:endParaRPr lang="zh-CN" altLang="en-US">
              <a:solidFill>
                <a:schemeClr val="tx1"/>
              </a:solidFill>
            </a:endParaRPr>
          </a:p>
          <a:p>
            <a:pPr algn="ctr"/>
            <a:r>
              <a:rPr lang="zh-CN" altLang="en-US">
                <a:solidFill>
                  <a:schemeClr val="tx1"/>
                </a:solidFill>
              </a:rPr>
              <a:t>动</a:t>
            </a:r>
            <a:endParaRPr lang="zh-CN" altLang="en-US">
              <a:solidFill>
                <a:schemeClr val="tx1"/>
              </a:solidFill>
            </a:endParaRPr>
          </a:p>
          <a:p>
            <a:pPr algn="ctr"/>
            <a:r>
              <a:rPr lang="zh-CN" altLang="en-US">
                <a:solidFill>
                  <a:schemeClr val="tx1"/>
                </a:solidFill>
              </a:rPr>
              <a:t>开</a:t>
            </a:r>
            <a:endParaRPr lang="zh-CN" altLang="en-US">
              <a:solidFill>
                <a:schemeClr val="tx1"/>
              </a:solidFill>
            </a:endParaRPr>
          </a:p>
          <a:p>
            <a:pPr algn="ctr"/>
            <a:r>
              <a:rPr lang="zh-CN" altLang="en-US">
                <a:solidFill>
                  <a:schemeClr val="tx1"/>
                </a:solidFill>
              </a:rPr>
              <a:t>关</a:t>
            </a:r>
            <a:endParaRPr lang="zh-CN" altLang="en-US">
              <a:solidFill>
                <a:schemeClr val="tx1"/>
              </a:solidFill>
            </a:endParaRPr>
          </a:p>
        </p:txBody>
      </p:sp>
      <p:sp>
        <p:nvSpPr>
          <p:cNvPr id="33" name="圆角矩形 32"/>
          <p:cNvSpPr/>
          <p:nvPr>
            <p:custDataLst>
              <p:tags r:id="rId4"/>
            </p:custDataLst>
          </p:nvPr>
        </p:nvSpPr>
        <p:spPr>
          <a:xfrm>
            <a:off x="8465820" y="2870200"/>
            <a:ext cx="1951990" cy="877570"/>
          </a:xfrm>
          <a:prstGeom prst="roundRect">
            <a:avLst/>
          </a:prstGeom>
          <a:solidFill>
            <a:schemeClr val="accent2"/>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整车控制器</a:t>
            </a:r>
            <a:endParaRPr lang="zh-CN" altLang="en-US">
              <a:solidFill>
                <a:schemeClr val="tx1"/>
              </a:solidFill>
            </a:endParaRPr>
          </a:p>
        </p:txBody>
      </p:sp>
      <p:cxnSp>
        <p:nvCxnSpPr>
          <p:cNvPr id="34" name="直接连接符 33"/>
          <p:cNvCxnSpPr/>
          <p:nvPr>
            <p:custDataLst>
              <p:tags r:id="rId5"/>
            </p:custDataLst>
          </p:nvPr>
        </p:nvCxnSpPr>
        <p:spPr>
          <a:xfrm>
            <a:off x="3062288" y="2279968"/>
            <a:ext cx="1685925" cy="0"/>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6"/>
            </p:custDataLst>
          </p:nvPr>
        </p:nvCxnSpPr>
        <p:spPr>
          <a:xfrm>
            <a:off x="3062288" y="3308668"/>
            <a:ext cx="168592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7"/>
            </p:custDataLst>
          </p:nvPr>
        </p:nvCxnSpPr>
        <p:spPr>
          <a:xfrm>
            <a:off x="5817553" y="3288983"/>
            <a:ext cx="2647315" cy="12065"/>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custDataLst>
              <p:tags r:id="rId8"/>
            </p:custDataLst>
          </p:nvPr>
        </p:nvCxnSpPr>
        <p:spPr>
          <a:xfrm>
            <a:off x="5948363" y="2279968"/>
            <a:ext cx="230632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custDataLst>
              <p:tags r:id="rId9"/>
            </p:custDataLst>
          </p:nvPr>
        </p:nvSpPr>
        <p:spPr>
          <a:xfrm>
            <a:off x="4361180" y="1911985"/>
            <a:ext cx="387350" cy="368300"/>
          </a:xfrm>
          <a:prstGeom prst="rect">
            <a:avLst/>
          </a:prstGeom>
          <a:noFill/>
        </p:spPr>
        <p:txBody>
          <a:bodyPr wrap="square" rtlCol="0">
            <a:spAutoFit/>
          </a:bodyPr>
          <a:p>
            <a:r>
              <a:rPr lang="en-US" altLang="zh-CN"/>
              <a:t>1</a:t>
            </a:r>
            <a:endParaRPr lang="en-US" altLang="zh-CN"/>
          </a:p>
        </p:txBody>
      </p:sp>
      <p:sp>
        <p:nvSpPr>
          <p:cNvPr id="39" name="文本框 38"/>
          <p:cNvSpPr txBox="1"/>
          <p:nvPr>
            <p:custDataLst>
              <p:tags r:id="rId10"/>
            </p:custDataLst>
          </p:nvPr>
        </p:nvSpPr>
        <p:spPr>
          <a:xfrm>
            <a:off x="4361180" y="2931160"/>
            <a:ext cx="387350" cy="368300"/>
          </a:xfrm>
          <a:prstGeom prst="rect">
            <a:avLst/>
          </a:prstGeom>
          <a:noFill/>
        </p:spPr>
        <p:txBody>
          <a:bodyPr wrap="square" rtlCol="0">
            <a:spAutoFit/>
          </a:bodyPr>
          <a:p>
            <a:r>
              <a:rPr lang="en-US" altLang="zh-CN"/>
              <a:t>4</a:t>
            </a:r>
            <a:endParaRPr lang="en-US" altLang="zh-CN"/>
          </a:p>
        </p:txBody>
      </p:sp>
      <p:sp>
        <p:nvSpPr>
          <p:cNvPr id="40" name="文本框 39"/>
          <p:cNvSpPr txBox="1"/>
          <p:nvPr>
            <p:custDataLst>
              <p:tags r:id="rId11"/>
            </p:custDataLst>
          </p:nvPr>
        </p:nvSpPr>
        <p:spPr>
          <a:xfrm>
            <a:off x="3062605" y="1911985"/>
            <a:ext cx="1033780" cy="368300"/>
          </a:xfrm>
          <a:prstGeom prst="rect">
            <a:avLst/>
          </a:prstGeom>
          <a:noFill/>
        </p:spPr>
        <p:txBody>
          <a:bodyPr wrap="square" rtlCol="0">
            <a:spAutoFit/>
          </a:bodyPr>
          <a:p>
            <a:r>
              <a:rPr lang="en-US" altLang="zh-CN"/>
              <a:t>G21/24</a:t>
            </a:r>
            <a:endParaRPr lang="en-US" altLang="zh-CN"/>
          </a:p>
        </p:txBody>
      </p:sp>
      <p:sp>
        <p:nvSpPr>
          <p:cNvPr id="41" name="文本框 40"/>
          <p:cNvSpPr txBox="1"/>
          <p:nvPr>
            <p:custDataLst>
              <p:tags r:id="rId12"/>
            </p:custDataLst>
          </p:nvPr>
        </p:nvSpPr>
        <p:spPr>
          <a:xfrm>
            <a:off x="2988945" y="2931160"/>
            <a:ext cx="925830" cy="368300"/>
          </a:xfrm>
          <a:prstGeom prst="rect">
            <a:avLst/>
          </a:prstGeom>
          <a:noFill/>
        </p:spPr>
        <p:txBody>
          <a:bodyPr wrap="square" rtlCol="0">
            <a:spAutoFit/>
          </a:bodyPr>
          <a:p>
            <a:r>
              <a:rPr lang="en-US" altLang="zh-CN"/>
              <a:t>G2E/36</a:t>
            </a:r>
            <a:endParaRPr lang="en-US" altLang="zh-CN"/>
          </a:p>
        </p:txBody>
      </p:sp>
      <p:sp>
        <p:nvSpPr>
          <p:cNvPr id="42" name="文本框 41"/>
          <p:cNvSpPr txBox="1"/>
          <p:nvPr>
            <p:custDataLst>
              <p:tags r:id="rId13"/>
            </p:custDataLst>
          </p:nvPr>
        </p:nvSpPr>
        <p:spPr>
          <a:xfrm>
            <a:off x="7567930" y="3963035"/>
            <a:ext cx="897890" cy="368300"/>
          </a:xfrm>
          <a:prstGeom prst="rect">
            <a:avLst/>
          </a:prstGeom>
          <a:noFill/>
        </p:spPr>
        <p:txBody>
          <a:bodyPr wrap="square" rtlCol="0">
            <a:spAutoFit/>
          </a:bodyPr>
          <a:p>
            <a:r>
              <a:rPr lang="en-US" altLang="zh-CN"/>
              <a:t>G2H/4</a:t>
            </a:r>
            <a:endParaRPr lang="zh-CN" altLang="en-US"/>
          </a:p>
        </p:txBody>
      </p:sp>
      <p:sp>
        <p:nvSpPr>
          <p:cNvPr id="43" name="文本框 42"/>
          <p:cNvSpPr txBox="1"/>
          <p:nvPr>
            <p:custDataLst>
              <p:tags r:id="rId14"/>
            </p:custDataLst>
          </p:nvPr>
        </p:nvSpPr>
        <p:spPr>
          <a:xfrm>
            <a:off x="7484110" y="2943860"/>
            <a:ext cx="1123950" cy="368300"/>
          </a:xfrm>
          <a:prstGeom prst="rect">
            <a:avLst/>
          </a:prstGeom>
          <a:noFill/>
        </p:spPr>
        <p:txBody>
          <a:bodyPr wrap="square" rtlCol="0" anchor="t">
            <a:spAutoFit/>
          </a:bodyPr>
          <a:p>
            <a:r>
              <a:rPr lang="en-US" altLang="zh-CN">
                <a:sym typeface="+mn-ea"/>
              </a:rPr>
              <a:t>GK49/15</a:t>
            </a:r>
            <a:endParaRPr lang="en-US" altLang="zh-CN">
              <a:sym typeface="+mn-ea"/>
            </a:endParaRPr>
          </a:p>
        </p:txBody>
      </p:sp>
      <p:sp>
        <p:nvSpPr>
          <p:cNvPr id="44" name="文本框 43"/>
          <p:cNvSpPr txBox="1"/>
          <p:nvPr>
            <p:custDataLst>
              <p:tags r:id="rId15"/>
            </p:custDataLst>
          </p:nvPr>
        </p:nvSpPr>
        <p:spPr>
          <a:xfrm>
            <a:off x="5922645" y="2934335"/>
            <a:ext cx="387350" cy="368300"/>
          </a:xfrm>
          <a:prstGeom prst="rect">
            <a:avLst/>
          </a:prstGeom>
          <a:noFill/>
        </p:spPr>
        <p:txBody>
          <a:bodyPr wrap="square" rtlCol="0">
            <a:spAutoFit/>
          </a:bodyPr>
          <a:p>
            <a:r>
              <a:rPr lang="en-US" altLang="zh-CN"/>
              <a:t>3</a:t>
            </a:r>
            <a:endParaRPr lang="en-US" altLang="zh-CN"/>
          </a:p>
        </p:txBody>
      </p:sp>
      <p:sp>
        <p:nvSpPr>
          <p:cNvPr id="45" name="文本框 44"/>
          <p:cNvSpPr txBox="1"/>
          <p:nvPr>
            <p:custDataLst>
              <p:tags r:id="rId16"/>
            </p:custDataLst>
          </p:nvPr>
        </p:nvSpPr>
        <p:spPr>
          <a:xfrm>
            <a:off x="5958205" y="1911985"/>
            <a:ext cx="387350" cy="368300"/>
          </a:xfrm>
          <a:prstGeom prst="rect">
            <a:avLst/>
          </a:prstGeom>
          <a:noFill/>
        </p:spPr>
        <p:txBody>
          <a:bodyPr wrap="square" rtlCol="0">
            <a:spAutoFit/>
          </a:bodyPr>
          <a:p>
            <a:r>
              <a:rPr lang="en-US" altLang="zh-CN"/>
              <a:t>2</a:t>
            </a:r>
            <a:endParaRPr lang="en-US" altLang="zh-CN"/>
          </a:p>
        </p:txBody>
      </p:sp>
      <p:cxnSp>
        <p:nvCxnSpPr>
          <p:cNvPr id="46" name="直接连接符 45"/>
          <p:cNvCxnSpPr/>
          <p:nvPr>
            <p:custDataLst>
              <p:tags r:id="rId17"/>
            </p:custDataLst>
          </p:nvPr>
        </p:nvCxnSpPr>
        <p:spPr>
          <a:xfrm>
            <a:off x="7151688" y="3301683"/>
            <a:ext cx="0" cy="1024890"/>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48" idx="1"/>
          </p:cNvCxnSpPr>
          <p:nvPr>
            <p:custDataLst>
              <p:tags r:id="rId18"/>
            </p:custDataLst>
          </p:nvPr>
        </p:nvCxnSpPr>
        <p:spPr>
          <a:xfrm>
            <a:off x="7142480" y="4312285"/>
            <a:ext cx="1323340" cy="635"/>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sp>
        <p:nvSpPr>
          <p:cNvPr id="48" name="圆角矩形 47"/>
          <p:cNvSpPr/>
          <p:nvPr>
            <p:custDataLst>
              <p:tags r:id="rId19"/>
            </p:custDataLst>
          </p:nvPr>
        </p:nvSpPr>
        <p:spPr>
          <a:xfrm>
            <a:off x="8465820" y="3873500"/>
            <a:ext cx="1951990" cy="877570"/>
          </a:xfrm>
          <a:prstGeom prst="roundRect">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车身控制器</a:t>
            </a:r>
            <a:endParaRPr lang="zh-CN" altLang="en-US">
              <a:solidFill>
                <a:schemeClr val="tx1"/>
              </a:solidFill>
            </a:endParaRPr>
          </a:p>
        </p:txBody>
      </p:sp>
      <p:grpSp>
        <p:nvGrpSpPr>
          <p:cNvPr id="49" name="组合 48"/>
          <p:cNvGrpSpPr/>
          <p:nvPr/>
        </p:nvGrpSpPr>
        <p:grpSpPr>
          <a:xfrm rot="5400000" flipH="1" flipV="1">
            <a:off x="8160385" y="2186940"/>
            <a:ext cx="422910" cy="186690"/>
            <a:chOff x="7962" y="8235"/>
            <a:chExt cx="666" cy="294"/>
          </a:xfrm>
        </p:grpSpPr>
        <p:cxnSp>
          <p:nvCxnSpPr>
            <p:cNvPr id="50" name="直接连接符 49"/>
            <p:cNvCxnSpPr/>
            <p:nvPr>
              <p:custDataLst>
                <p:tags r:id="rId20"/>
              </p:custDataLst>
            </p:nvPr>
          </p:nvCxnSpPr>
          <p:spPr>
            <a:xfrm rot="5400000" flipV="1">
              <a:off x="8295" y="7902"/>
              <a:ext cx="0" cy="66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21"/>
              </p:custDataLst>
            </p:nvPr>
          </p:nvCxnSpPr>
          <p:spPr>
            <a:xfrm rot="5400000" flipV="1">
              <a:off x="8295" y="8170"/>
              <a:ext cx="0" cy="4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22"/>
              </p:custDataLst>
            </p:nvPr>
          </p:nvCxnSpPr>
          <p:spPr>
            <a:xfrm rot="5400000" flipH="1" flipV="1">
              <a:off x="8289" y="8418"/>
              <a:ext cx="12" cy="211"/>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2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39"/>
                                        </p:tgtEl>
                                      </p:cBhvr>
                                    </p:animEffect>
                                    <p:animScale>
                                      <p:cBhvr>
                                        <p:cTn id="7" dur="250" autoRev="1" fill="hold"/>
                                        <p:tgtEl>
                                          <p:spTgt spid="39"/>
                                        </p:tgtEl>
                                      </p:cBhvr>
                                      <p:by x="105000" y="105000"/>
                                    </p:animScale>
                                  </p:childTnLst>
                                </p:cTn>
                              </p:par>
                              <p:par>
                                <p:cTn id="8" presetID="26" presetClass="emph" presetSubtype="0" repeatCount="3000" fill="hold" grpId="0" nodeType="withEffect">
                                  <p:stCondLst>
                                    <p:cond delay="0"/>
                                  </p:stCondLst>
                                  <p:childTnLst>
                                    <p:animEffect transition="out" filter="fade">
                                      <p:cBhvr>
                                        <p:cTn id="9" dur="500" tmFilter="0, 0; .2, .5; .8, .5; 1, 0"/>
                                        <p:tgtEl>
                                          <p:spTgt spid="45"/>
                                        </p:tgtEl>
                                      </p:cBhvr>
                                    </p:animEffect>
                                    <p:animScale>
                                      <p:cBhvr>
                                        <p:cTn id="10" dur="250" autoRev="1" fill="hold"/>
                                        <p:tgtEl>
                                          <p:spTgt spid="4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3000" fill="hold" grpId="0" nodeType="clickEffect">
                                  <p:stCondLst>
                                    <p:cond delay="0"/>
                                  </p:stCondLst>
                                  <p:childTnLst>
                                    <p:animEffect transition="out" filter="fade">
                                      <p:cBhvr>
                                        <p:cTn id="14" dur="500" tmFilter="0, 0; .2, .5; .8, .5; 1, 0"/>
                                        <p:tgtEl>
                                          <p:spTgt spid="41"/>
                                        </p:tgtEl>
                                      </p:cBhvr>
                                    </p:animEffect>
                                    <p:animScale>
                                      <p:cBhvr>
                                        <p:cTn id="15" dur="250" autoRev="1" fill="hold"/>
                                        <p:tgtEl>
                                          <p:spTgt spid="41"/>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repeatCount="3000" fill="hold" grpId="0" nodeType="clickEffect">
                                  <p:stCondLst>
                                    <p:cond delay="0"/>
                                  </p:stCondLst>
                                  <p:childTnLst>
                                    <p:animEffect transition="out" filter="fade">
                                      <p:cBhvr>
                                        <p:cTn id="19" dur="500" tmFilter="0, 0; .2, .5; .8, .5; 1, 0"/>
                                        <p:tgtEl>
                                          <p:spTgt spid="38"/>
                                        </p:tgtEl>
                                      </p:cBhvr>
                                    </p:animEffect>
                                    <p:animScale>
                                      <p:cBhvr>
                                        <p:cTn id="20" dur="250" autoRev="1" fill="hold"/>
                                        <p:tgtEl>
                                          <p:spTgt spid="38"/>
                                        </p:tgtEl>
                                      </p:cBhvr>
                                      <p:by x="105000" y="105000"/>
                                    </p:animScale>
                                  </p:childTnLst>
                                </p:cTn>
                              </p:par>
                              <p:par>
                                <p:cTn id="21" presetID="26" presetClass="emph" presetSubtype="0" repeatCount="3000" fill="hold" grpId="0" nodeType="withEffect">
                                  <p:stCondLst>
                                    <p:cond delay="0"/>
                                  </p:stCondLst>
                                  <p:childTnLst>
                                    <p:animEffect transition="out" filter="fade">
                                      <p:cBhvr>
                                        <p:cTn id="22" dur="500" tmFilter="0, 0; .2, .5; .8, .5; 1, 0"/>
                                        <p:tgtEl>
                                          <p:spTgt spid="44"/>
                                        </p:tgtEl>
                                      </p:cBhvr>
                                    </p:animEffect>
                                    <p:animScale>
                                      <p:cBhvr>
                                        <p:cTn id="23" dur="250" autoRev="1" fill="hold"/>
                                        <p:tgtEl>
                                          <p:spTgt spid="4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repeatCount="3000" fill="hold" grpId="0" nodeType="clickEffect">
                                  <p:stCondLst>
                                    <p:cond delay="0"/>
                                  </p:stCondLst>
                                  <p:childTnLst>
                                    <p:animEffect transition="out" filter="fade">
                                      <p:cBhvr>
                                        <p:cTn id="27" dur="500" tmFilter="0, 0; .2, .5; .8, .5; 1, 0"/>
                                        <p:tgtEl>
                                          <p:spTgt spid="40"/>
                                        </p:tgtEl>
                                      </p:cBhvr>
                                    </p:animEffect>
                                    <p:animScale>
                                      <p:cBhvr>
                                        <p:cTn id="28" dur="250" autoRev="1" fill="hold"/>
                                        <p:tgtEl>
                                          <p:spTgt spid="40"/>
                                        </p:tgtEl>
                                      </p:cBhvr>
                                      <p:by x="105000" y="105000"/>
                                    </p:animScale>
                                  </p:childTnLst>
                                </p:cTn>
                              </p:par>
                              <p:par>
                                <p:cTn id="29" presetID="26" presetClass="emph" presetSubtype="0" repeatCount="3000" fill="hold" grpId="0" nodeType="withEffect">
                                  <p:stCondLst>
                                    <p:cond delay="0"/>
                                  </p:stCondLst>
                                  <p:childTnLst>
                                    <p:animEffect transition="out" filter="fade">
                                      <p:cBhvr>
                                        <p:cTn id="30" dur="500" tmFilter="0, 0; .2, .5; .8, .5; 1, 0"/>
                                        <p:tgtEl>
                                          <p:spTgt spid="43"/>
                                        </p:tgtEl>
                                      </p:cBhvr>
                                    </p:animEffect>
                                    <p:animScale>
                                      <p:cBhvr>
                                        <p:cTn id="31" dur="250" autoRev="1" fill="hold"/>
                                        <p:tgtEl>
                                          <p:spTgt spid="43"/>
                                        </p:tgtEl>
                                      </p:cBhvr>
                                      <p:by x="105000" y="105000"/>
                                    </p:animScale>
                                  </p:childTnLst>
                                </p:cTn>
                              </p:par>
                              <p:par>
                                <p:cTn id="32" presetID="26" presetClass="emph" presetSubtype="0" repeatCount="3000" fill="hold" grpId="0" nodeType="withEffect">
                                  <p:stCondLst>
                                    <p:cond delay="0"/>
                                  </p:stCondLst>
                                  <p:childTnLst>
                                    <p:animEffect transition="out" filter="fade">
                                      <p:cBhvr>
                                        <p:cTn id="33" dur="500" tmFilter="0, 0; .2, .5; .8, .5; 1, 0"/>
                                        <p:tgtEl>
                                          <p:spTgt spid="42"/>
                                        </p:tgtEl>
                                      </p:cBhvr>
                                    </p:animEffect>
                                    <p:animScale>
                                      <p:cBhvr>
                                        <p:cTn id="34" dur="250" autoRev="1" fill="hold"/>
                                        <p:tgtEl>
                                          <p:spTgt spid="4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38" grpId="0"/>
      <p:bldP spid="44" grpId="0"/>
      <p:bldP spid="41" grpId="0"/>
      <p:bldP spid="40" grpId="0"/>
      <p:bldP spid="43"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PART-04</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2" name="文本框 1"/>
          <p:cNvSpPr txBox="1"/>
          <p:nvPr>
            <p:custDataLst>
              <p:tags r:id="rId1"/>
            </p:custDataLst>
          </p:nvPr>
        </p:nvSpPr>
        <p:spPr>
          <a:xfrm>
            <a:off x="2324100" y="3009900"/>
            <a:ext cx="7696200" cy="1106805"/>
          </a:xfrm>
          <a:prstGeom prst="rect">
            <a:avLst/>
          </a:prstGeom>
          <a:noFill/>
        </p:spPr>
        <p:txBody>
          <a:bodyPr wrap="square" rtlCol="0">
            <a:spAutoFit/>
          </a:bodyPr>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制动开关</a:t>
            </a: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检修</a:t>
            </a:r>
            <a:endPar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custDataLst>
              <p:tags r:id="rId2"/>
            </p:custDataLst>
          </p:nvPr>
        </p:nvSpPr>
        <p:spPr>
          <a:xfrm>
            <a:off x="3784600" y="4289425"/>
            <a:ext cx="4775200" cy="414020"/>
          </a:xfrm>
          <a:prstGeom prst="rect">
            <a:avLst/>
          </a:prstGeom>
          <a:noFill/>
        </p:spPr>
        <p:txBody>
          <a:bodyPr wrap="square" rtlCol="0">
            <a:spAutoFit/>
          </a:bodyPr>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Brake switch maintenance</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诊断流程</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376555" y="2047240"/>
            <a:ext cx="6229985" cy="2306955"/>
          </a:xfrm>
          <a:prstGeom prst="rect">
            <a:avLst/>
          </a:prstGeom>
          <a:noFill/>
        </p:spPr>
        <p:txBody>
          <a:bodyPr wrap="square" rtlCol="0">
            <a:spAutoFit/>
          </a:bodyPr>
          <a:p>
            <a:r>
              <a:rPr lang="en-US" altLang="zh-CN"/>
              <a:t>1</a:t>
            </a:r>
            <a:r>
              <a:rPr lang="zh-CN" altLang="en-US"/>
              <a:t>、制动开关本身故障检修</a:t>
            </a:r>
            <a:endParaRPr lang="zh-CN" altLang="en-US"/>
          </a:p>
          <a:p>
            <a:endParaRPr lang="zh-CN" altLang="en-US"/>
          </a:p>
          <a:p>
            <a:r>
              <a:rPr lang="en-US" altLang="zh-CN">
                <a:solidFill>
                  <a:schemeClr val="tx1"/>
                </a:solidFill>
                <a:sym typeface="+mn-ea"/>
              </a:rPr>
              <a:t>1</a:t>
            </a:r>
            <a:r>
              <a:rPr lang="zh-CN" altLang="en-US">
                <a:solidFill>
                  <a:schemeClr val="tx1"/>
                </a:solidFill>
                <a:sym typeface="+mn-ea"/>
              </a:rPr>
              <a:t>）使用万用表二极管档位，当未踩下制动踏板时，</a:t>
            </a:r>
            <a:r>
              <a:rPr lang="en-US" altLang="zh-CN">
                <a:solidFill>
                  <a:schemeClr val="tx1"/>
                </a:solidFill>
                <a:sym typeface="+mn-ea"/>
              </a:rPr>
              <a:t>1</a:t>
            </a:r>
            <a:r>
              <a:rPr lang="zh-CN" altLang="en-US">
                <a:solidFill>
                  <a:schemeClr val="tx1"/>
                </a:solidFill>
                <a:sym typeface="+mn-ea"/>
              </a:rPr>
              <a:t>号与</a:t>
            </a:r>
            <a:r>
              <a:rPr lang="en-US" altLang="zh-CN">
                <a:solidFill>
                  <a:schemeClr val="tx1"/>
                </a:solidFill>
                <a:sym typeface="+mn-ea"/>
              </a:rPr>
              <a:t>2</a:t>
            </a:r>
            <a:r>
              <a:rPr lang="zh-CN" altLang="en-US">
                <a:solidFill>
                  <a:schemeClr val="tx1"/>
                </a:solidFill>
                <a:sym typeface="+mn-ea"/>
              </a:rPr>
              <a:t>号脚应处于导通状态，</a:t>
            </a:r>
            <a:r>
              <a:rPr lang="en-US" altLang="zh-CN">
                <a:solidFill>
                  <a:schemeClr val="tx1"/>
                </a:solidFill>
                <a:sym typeface="+mn-ea"/>
              </a:rPr>
              <a:t>3</a:t>
            </a:r>
            <a:r>
              <a:rPr lang="zh-CN" altLang="en-US">
                <a:solidFill>
                  <a:schemeClr val="tx1"/>
                </a:solidFill>
                <a:sym typeface="+mn-ea"/>
              </a:rPr>
              <a:t>号与</a:t>
            </a:r>
            <a:r>
              <a:rPr lang="en-US" altLang="zh-CN">
                <a:solidFill>
                  <a:schemeClr val="tx1"/>
                </a:solidFill>
                <a:sym typeface="+mn-ea"/>
              </a:rPr>
              <a:t>4</a:t>
            </a:r>
            <a:r>
              <a:rPr lang="zh-CN" altLang="en-US">
                <a:solidFill>
                  <a:schemeClr val="tx1"/>
                </a:solidFill>
                <a:sym typeface="+mn-ea"/>
              </a:rPr>
              <a:t>号脚应处于截止状态。</a:t>
            </a:r>
            <a:endParaRPr lang="zh-CN" altLang="en-US">
              <a:solidFill>
                <a:schemeClr val="tx1"/>
              </a:solidFill>
              <a:sym typeface="+mn-ea"/>
            </a:endParaRPr>
          </a:p>
          <a:p>
            <a:endParaRPr lang="zh-CN" altLang="en-US">
              <a:solidFill>
                <a:schemeClr val="tx1"/>
              </a:solidFill>
              <a:sym typeface="+mn-ea"/>
            </a:endParaRPr>
          </a:p>
          <a:p>
            <a:r>
              <a:rPr lang="en-US" altLang="zh-CN">
                <a:solidFill>
                  <a:schemeClr val="tx1"/>
                </a:solidFill>
                <a:sym typeface="+mn-ea"/>
              </a:rPr>
              <a:t>2</a:t>
            </a:r>
            <a:r>
              <a:rPr lang="zh-CN" altLang="en-US">
                <a:solidFill>
                  <a:schemeClr val="tx1"/>
                </a:solidFill>
                <a:sym typeface="+mn-ea"/>
              </a:rPr>
              <a:t>）</a:t>
            </a:r>
            <a:r>
              <a:rPr lang="zh-CN" altLang="en-US">
                <a:sym typeface="+mn-ea"/>
              </a:rPr>
              <a:t>使用万用表二极管档位，当踩下制动踏板时，</a:t>
            </a:r>
            <a:r>
              <a:rPr lang="en-US" altLang="zh-CN">
                <a:sym typeface="+mn-ea"/>
              </a:rPr>
              <a:t>1</a:t>
            </a:r>
            <a:r>
              <a:rPr lang="zh-CN" altLang="en-US">
                <a:sym typeface="+mn-ea"/>
              </a:rPr>
              <a:t>号与</a:t>
            </a:r>
            <a:r>
              <a:rPr lang="en-US" altLang="zh-CN">
                <a:sym typeface="+mn-ea"/>
              </a:rPr>
              <a:t>2</a:t>
            </a:r>
            <a:r>
              <a:rPr lang="zh-CN" altLang="en-US">
                <a:sym typeface="+mn-ea"/>
              </a:rPr>
              <a:t>号脚应处于截止状态，</a:t>
            </a:r>
            <a:r>
              <a:rPr lang="en-US" altLang="zh-CN">
                <a:sym typeface="+mn-ea"/>
              </a:rPr>
              <a:t>3</a:t>
            </a:r>
            <a:r>
              <a:rPr lang="zh-CN" altLang="en-US">
                <a:sym typeface="+mn-ea"/>
              </a:rPr>
              <a:t>号与</a:t>
            </a:r>
            <a:r>
              <a:rPr lang="en-US" altLang="zh-CN">
                <a:sym typeface="+mn-ea"/>
              </a:rPr>
              <a:t>4</a:t>
            </a:r>
            <a:r>
              <a:rPr lang="zh-CN" altLang="en-US">
                <a:sym typeface="+mn-ea"/>
              </a:rPr>
              <a:t>号脚应处于导通状态。</a:t>
            </a:r>
            <a:endParaRPr lang="zh-CN" altLang="en-US">
              <a:solidFill>
                <a:schemeClr val="tx1"/>
              </a:solidFill>
              <a:sym typeface="+mn-ea"/>
            </a:endParaRPr>
          </a:p>
          <a:p>
            <a:endParaRPr lang="zh-CN" altLang="en-US">
              <a:solidFill>
                <a:schemeClr val="tx1"/>
              </a:solidFill>
              <a:sym typeface="+mn-ea"/>
            </a:endParaRPr>
          </a:p>
        </p:txBody>
      </p:sp>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诊断流程</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376555" y="1301750"/>
            <a:ext cx="6229985" cy="3692525"/>
          </a:xfrm>
          <a:prstGeom prst="rect">
            <a:avLst/>
          </a:prstGeom>
          <a:noFill/>
        </p:spPr>
        <p:txBody>
          <a:bodyPr wrap="square" rtlCol="0">
            <a:spAutoFit/>
          </a:bodyPr>
          <a:p>
            <a:r>
              <a:rPr lang="en-US"/>
              <a:t>2</a:t>
            </a:r>
            <a:r>
              <a:rPr lang="zh-CN" altLang="en-US"/>
              <a:t>、电路检修</a:t>
            </a:r>
            <a:endParaRPr lang="zh-CN" altLang="en-US"/>
          </a:p>
          <a:p>
            <a:endParaRPr lang="zh-CN" altLang="en-US"/>
          </a:p>
          <a:p>
            <a:r>
              <a:rPr lang="en-US" altLang="zh-CN">
                <a:solidFill>
                  <a:schemeClr val="tx1"/>
                </a:solidFill>
                <a:sym typeface="+mn-ea"/>
              </a:rPr>
              <a:t>1</a:t>
            </a:r>
            <a:r>
              <a:rPr lang="zh-CN" altLang="en-US">
                <a:solidFill>
                  <a:schemeClr val="tx1"/>
                </a:solidFill>
                <a:sym typeface="+mn-ea"/>
              </a:rPr>
              <a:t>）使用万用表</a:t>
            </a:r>
            <a:r>
              <a:rPr lang="en-US" altLang="zh-CN">
                <a:solidFill>
                  <a:schemeClr val="tx1"/>
                </a:solidFill>
                <a:sym typeface="+mn-ea"/>
              </a:rPr>
              <a:t>60</a:t>
            </a:r>
            <a:r>
              <a:rPr lang="zh-CN" altLang="en-US">
                <a:solidFill>
                  <a:schemeClr val="tx1"/>
                </a:solidFill>
                <a:sym typeface="+mn-ea"/>
              </a:rPr>
              <a:t>伏直流电压档位，测量制动开关</a:t>
            </a:r>
            <a:r>
              <a:rPr lang="en-US" altLang="zh-CN">
                <a:solidFill>
                  <a:schemeClr val="tx1"/>
                </a:solidFill>
                <a:sym typeface="+mn-ea"/>
              </a:rPr>
              <a:t>1</a:t>
            </a:r>
            <a:r>
              <a:rPr lang="zh-CN" altLang="en-US">
                <a:solidFill>
                  <a:schemeClr val="tx1"/>
                </a:solidFill>
                <a:sym typeface="+mn-ea"/>
              </a:rPr>
              <a:t>号针脚，不踩踏板时电压应为</a:t>
            </a:r>
            <a:r>
              <a:rPr lang="en-US" altLang="zh-CN">
                <a:solidFill>
                  <a:schemeClr val="tx1"/>
                </a:solidFill>
                <a:sym typeface="+mn-ea"/>
              </a:rPr>
              <a:t>0</a:t>
            </a:r>
            <a:r>
              <a:rPr lang="zh-CN" altLang="en-US">
                <a:solidFill>
                  <a:schemeClr val="tx1"/>
                </a:solidFill>
                <a:sym typeface="+mn-ea"/>
              </a:rPr>
              <a:t>伏，踩下制动踏板后，电压为</a:t>
            </a:r>
            <a:r>
              <a:rPr lang="en-US" altLang="zh-CN">
                <a:solidFill>
                  <a:schemeClr val="tx1"/>
                </a:solidFill>
                <a:sym typeface="+mn-ea"/>
              </a:rPr>
              <a:t>12</a:t>
            </a:r>
            <a:r>
              <a:rPr lang="zh-CN" altLang="en-US">
                <a:solidFill>
                  <a:schemeClr val="tx1"/>
                </a:solidFill>
                <a:sym typeface="+mn-ea"/>
              </a:rPr>
              <a:t>伏为正常。</a:t>
            </a:r>
            <a:endParaRPr lang="zh-CN" altLang="en-US">
              <a:solidFill>
                <a:schemeClr val="tx1"/>
              </a:solidFill>
              <a:sym typeface="+mn-ea"/>
            </a:endParaRPr>
          </a:p>
          <a:p>
            <a:endParaRPr lang="zh-CN" altLang="en-US">
              <a:solidFill>
                <a:schemeClr val="tx1"/>
              </a:solidFill>
              <a:sym typeface="+mn-ea"/>
            </a:endParaRPr>
          </a:p>
          <a:p>
            <a:r>
              <a:rPr lang="en-US" altLang="zh-CN">
                <a:solidFill>
                  <a:schemeClr val="tx1"/>
                </a:solidFill>
                <a:sym typeface="+mn-ea"/>
              </a:rPr>
              <a:t>2</a:t>
            </a:r>
            <a:r>
              <a:rPr lang="zh-CN" altLang="en-US">
                <a:solidFill>
                  <a:schemeClr val="tx1"/>
                </a:solidFill>
                <a:sym typeface="+mn-ea"/>
              </a:rPr>
              <a:t>）</a:t>
            </a:r>
            <a:r>
              <a:rPr lang="zh-CN" altLang="en-US">
                <a:sym typeface="+mn-ea"/>
              </a:rPr>
              <a:t>使用万用表</a:t>
            </a:r>
            <a:r>
              <a:rPr lang="en-US" altLang="zh-CN">
                <a:sym typeface="+mn-ea"/>
              </a:rPr>
              <a:t>60</a:t>
            </a:r>
            <a:r>
              <a:rPr lang="zh-CN" altLang="en-US">
                <a:sym typeface="+mn-ea"/>
              </a:rPr>
              <a:t>伏直流电压档位，测量制动开关</a:t>
            </a:r>
            <a:r>
              <a:rPr lang="en-US" altLang="zh-CN">
                <a:sym typeface="+mn-ea"/>
              </a:rPr>
              <a:t>3</a:t>
            </a:r>
            <a:r>
              <a:rPr lang="zh-CN" altLang="en-US">
                <a:sym typeface="+mn-ea"/>
              </a:rPr>
              <a:t>号针脚，不踩踏板时电压应为</a:t>
            </a:r>
            <a:r>
              <a:rPr lang="en-US" altLang="zh-CN">
                <a:sym typeface="+mn-ea"/>
              </a:rPr>
              <a:t>0</a:t>
            </a:r>
            <a:r>
              <a:rPr lang="zh-CN" altLang="en-US">
                <a:sym typeface="+mn-ea"/>
              </a:rPr>
              <a:t>伏，踩下制动踏板后，电压为</a:t>
            </a:r>
            <a:r>
              <a:rPr lang="en-US" altLang="zh-CN">
                <a:sym typeface="+mn-ea"/>
              </a:rPr>
              <a:t>12</a:t>
            </a:r>
            <a:r>
              <a:rPr lang="zh-CN" altLang="en-US">
                <a:sym typeface="+mn-ea"/>
              </a:rPr>
              <a:t>伏为正常。</a:t>
            </a:r>
            <a:endParaRPr lang="zh-CN" altLang="en-US">
              <a:solidFill>
                <a:schemeClr val="tx1"/>
              </a:solidFill>
              <a:sym typeface="+mn-ea"/>
            </a:endParaRPr>
          </a:p>
          <a:p>
            <a:endParaRPr lang="zh-CN" altLang="en-US">
              <a:solidFill>
                <a:schemeClr val="tx1"/>
              </a:solidFill>
              <a:sym typeface="+mn-ea"/>
            </a:endParaRPr>
          </a:p>
          <a:p>
            <a:r>
              <a:rPr lang="en-US" altLang="zh-CN">
                <a:solidFill>
                  <a:schemeClr val="tx1"/>
                </a:solidFill>
                <a:sym typeface="+mn-ea"/>
              </a:rPr>
              <a:t>3</a:t>
            </a:r>
            <a:r>
              <a:rPr lang="zh-CN" altLang="en-US">
                <a:solidFill>
                  <a:schemeClr val="tx1"/>
                </a:solidFill>
                <a:sym typeface="+mn-ea"/>
              </a:rPr>
              <a:t>）</a:t>
            </a:r>
            <a:r>
              <a:rPr lang="zh-CN" altLang="en-US">
                <a:sym typeface="+mn-ea"/>
              </a:rPr>
              <a:t>使用万用表</a:t>
            </a:r>
            <a:r>
              <a:rPr lang="en-US" altLang="zh-CN">
                <a:sym typeface="+mn-ea"/>
              </a:rPr>
              <a:t>60</a:t>
            </a:r>
            <a:r>
              <a:rPr lang="zh-CN" altLang="en-US">
                <a:sym typeface="+mn-ea"/>
              </a:rPr>
              <a:t>伏直流电压档位，测量制动开关</a:t>
            </a:r>
            <a:r>
              <a:rPr lang="en-US" altLang="zh-CN">
                <a:sym typeface="+mn-ea"/>
              </a:rPr>
              <a:t>4</a:t>
            </a:r>
            <a:r>
              <a:rPr lang="zh-CN" altLang="en-US">
                <a:sym typeface="+mn-ea"/>
              </a:rPr>
              <a:t>号针脚，应有</a:t>
            </a:r>
            <a:r>
              <a:rPr lang="en-US" altLang="zh-CN">
                <a:sym typeface="+mn-ea"/>
              </a:rPr>
              <a:t>12</a:t>
            </a:r>
            <a:r>
              <a:rPr lang="zh-CN" altLang="en-US">
                <a:sym typeface="+mn-ea"/>
              </a:rPr>
              <a:t>伏电源，如没有证明车身控制器故障。</a:t>
            </a:r>
            <a:endParaRPr lang="zh-CN" altLang="en-US">
              <a:solidFill>
                <a:schemeClr val="tx1"/>
              </a:solidFill>
              <a:sym typeface="+mn-ea"/>
            </a:endParaRPr>
          </a:p>
          <a:p>
            <a:endParaRPr lang="zh-CN" altLang="en-US">
              <a:solidFill>
                <a:schemeClr val="tx1"/>
              </a:solidFill>
              <a:sym typeface="+mn-ea"/>
            </a:endParaRPr>
          </a:p>
        </p:txBody>
      </p:sp>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444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1724660" y="1989455"/>
            <a:ext cx="8137525" cy="768350"/>
          </a:xfrm>
          <a:prstGeom prst="rect">
            <a:avLst/>
          </a:prstGeom>
          <a:noFill/>
        </p:spPr>
        <p:txBody>
          <a:bodyPr wrap="square" rtlCol="0">
            <a:spAutoFit/>
          </a:bodyPr>
          <a:p>
            <a:r>
              <a:rPr sz="4400" dirty="0">
                <a:latin typeface="微软雅黑" panose="020B0503020204020204" charset="-122"/>
                <a:ea typeface="微软雅黑" panose="020B0503020204020204" charset="-122"/>
                <a:sym typeface="微软雅黑" panose="020B0503020204020204" charset="-122"/>
              </a:rPr>
              <a:t>制动踏板开关故障检修</a:t>
            </a:r>
            <a:endParaRPr sz="4400" dirty="0">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661035" y="4686300"/>
            <a:ext cx="3620770" cy="368300"/>
          </a:xfrm>
          <a:prstGeom prst="rect">
            <a:avLst/>
          </a:prstGeom>
          <a:noFill/>
        </p:spPr>
        <p:txBody>
          <a:bodyPr wrap="square" rtlCol="0">
            <a:spAutoFit/>
          </a:bodyPr>
          <a:p>
            <a:pPr lvl="0" algn="dist">
              <a:buClrTx/>
              <a:buSzTx/>
              <a:buFontTx/>
              <a:defRPr/>
            </a:pPr>
            <a:r>
              <a:rPr dirty="0">
                <a:latin typeface="微软雅黑" panose="020B0503020204020204" charset="-122"/>
                <a:ea typeface="微软雅黑" panose="020B0503020204020204" charset="-122"/>
                <a:sym typeface="微软雅黑" panose="020B0503020204020204" charset="-122"/>
              </a:rPr>
              <a:t>制动踏板开关故障检修</a:t>
            </a:r>
            <a:endParaRPr dirty="0">
              <a:latin typeface="微软雅黑" panose="020B0503020204020204" charset="-122"/>
              <a:ea typeface="微软雅黑" panose="020B0503020204020204" charset="-122"/>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7062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556019"/>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5145621" y="2561099"/>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制动开关</a:t>
              </a:r>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类型</a:t>
              </a:r>
              <a:endPar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5145567" y="4203209"/>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a:t>
              </a:r>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开关检修</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4933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grpSp>
        <p:nvGrpSpPr>
          <p:cNvPr id="5" name="组合 4"/>
          <p:cNvGrpSpPr/>
          <p:nvPr/>
        </p:nvGrpSpPr>
        <p:grpSpPr>
          <a:xfrm>
            <a:off x="1556547" y="4203209"/>
            <a:ext cx="4777326" cy="640080"/>
            <a:chOff x="6866033" y="2775094"/>
            <a:chExt cx="4777326" cy="640080"/>
          </a:xfrm>
        </p:grpSpPr>
        <p:sp>
          <p:nvSpPr>
            <p:cNvPr id="10" name="文本框 9"/>
            <p:cNvSpPr txBox="1"/>
            <p:nvPr/>
          </p:nvSpPr>
          <p:spPr>
            <a:xfrm>
              <a:off x="7704758" y="2833524"/>
              <a:ext cx="3938601" cy="521970"/>
            </a:xfrm>
            <a:prstGeom prst="rect">
              <a:avLst/>
            </a:prstGeom>
            <a:noFill/>
          </p:spPr>
          <p:txBody>
            <a:bodyPr wrap="square">
              <a:spAutoFit/>
            </a:bodyPr>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制动开关原</a:t>
              </a:r>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理</a:t>
              </a:r>
              <a:endPar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3"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753870" y="81280"/>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文本框 3"/>
          <p:cNvSpPr txBox="1"/>
          <p:nvPr/>
        </p:nvSpPr>
        <p:spPr>
          <a:xfrm>
            <a:off x="937260" y="1035050"/>
            <a:ext cx="9841230" cy="1198880"/>
          </a:xfrm>
          <a:prstGeom prst="rect">
            <a:avLst/>
          </a:prstGeom>
          <a:noFill/>
        </p:spPr>
        <p:txBody>
          <a:bodyPr wrap="square" rtlCol="0">
            <a:spAutoFit/>
          </a:bodyPr>
          <a:p>
            <a:r>
              <a:rPr lang="en-US" altLang="zh-CN">
                <a:sym typeface="+mn-ea"/>
              </a:rPr>
              <a:t>      </a:t>
            </a:r>
            <a:r>
              <a:rPr lang="zh-CN">
                <a:sym typeface="+mn-ea"/>
              </a:rPr>
              <a:t>制动灯开关</a:t>
            </a:r>
            <a:r>
              <a:rPr lang="zh-CN">
                <a:sym typeface="+mn-ea"/>
              </a:rPr>
              <a:t>(又名</a:t>
            </a:r>
            <a:r>
              <a:rPr lang="zh-CN">
                <a:sym typeface="+mn-ea"/>
              </a:rPr>
              <a:t>刹车灯开关</a:t>
            </a:r>
            <a:r>
              <a:rPr lang="zh-CN">
                <a:sym typeface="+mn-ea"/>
              </a:rPr>
              <a:t>)，依据不同车型设计，在车辆上的主要作用常表现为：较常见的刹车灯开关通过自身通断发出电平信号提示相关系统动作或控制刹车灯电源通断功能。工作时，通过接通或断开，也即踩下制动踏板和放开制动踏板的瞬间控制刹车灯的点亮与熄灭，当点亮时可以提示后车：前车进入制动状态，减速或保持一定安全车距。</a:t>
            </a:r>
            <a:endParaRPr lang="zh-CN">
              <a:sym typeface="+mn-ea"/>
            </a:endParaRPr>
          </a:p>
        </p:txBody>
      </p:sp>
      <p:pic>
        <p:nvPicPr>
          <p:cNvPr id="5" name="图片 4" descr="2"/>
          <p:cNvPicPr>
            <a:picLocks noChangeAspect="1"/>
          </p:cNvPicPr>
          <p:nvPr/>
        </p:nvPicPr>
        <p:blipFill>
          <a:blip r:embed="rId2"/>
          <a:stretch>
            <a:fillRect/>
          </a:stretch>
        </p:blipFill>
        <p:spPr>
          <a:xfrm>
            <a:off x="1035050" y="2644140"/>
            <a:ext cx="5484495" cy="3281045"/>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制动开关</a:t>
            </a: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类型</a:t>
            </a:r>
            <a:endPar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Brake switch type</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类型</a:t>
            </a:r>
            <a:endParaRPr lang="zh-CN" altLang="en-US" sz="3200">
              <a:sym typeface="+mn-ea"/>
            </a:endParaRPr>
          </a:p>
        </p:txBody>
      </p:sp>
      <p:sp>
        <p:nvSpPr>
          <p:cNvPr id="2" name="文本框 1"/>
          <p:cNvSpPr txBox="1"/>
          <p:nvPr/>
        </p:nvSpPr>
        <p:spPr>
          <a:xfrm>
            <a:off x="577215" y="897890"/>
            <a:ext cx="4064000" cy="3138170"/>
          </a:xfrm>
          <a:prstGeom prst="rect">
            <a:avLst/>
          </a:prstGeom>
          <a:noFill/>
        </p:spPr>
        <p:txBody>
          <a:bodyPr wrap="square" rtlCol="0">
            <a:spAutoFit/>
          </a:bodyPr>
          <a:p>
            <a:r>
              <a:rPr lang="en-US" altLang="zh-CN"/>
              <a:t>1</a:t>
            </a:r>
            <a:r>
              <a:rPr lang="zh-CN" altLang="en-US"/>
              <a:t>、液压式制动灯开关</a:t>
            </a:r>
            <a:endParaRPr lang="zh-CN" altLang="en-US"/>
          </a:p>
          <a:p>
            <a:endParaRPr lang="zh-CN" altLang="en-US"/>
          </a:p>
          <a:p>
            <a:r>
              <a:rPr lang="zh-CN" altLang="en-US"/>
              <a:t>如图所示为液压式制动灯开关，用于采用液压制动系统的汽车上，装在液压制动主缸的前端或制动管路中。当踩下制动踏板时，由于制动系统的压力增大，膜片2向上弯曲，接触桥3同时接通接线柱6和接线柱7，使制动灯通电发亮。松开制动踏板时，制动系统压力降低，接触桥3在回位弹簧4的作用下复位，制动灯电路被切断。</a:t>
            </a:r>
            <a:endParaRPr lang="zh-CN" altLang="en-US"/>
          </a:p>
        </p:txBody>
      </p:sp>
      <p:grpSp>
        <p:nvGrpSpPr>
          <p:cNvPr id="6" name="组合 5"/>
          <p:cNvGrpSpPr/>
          <p:nvPr/>
        </p:nvGrpSpPr>
        <p:grpSpPr>
          <a:xfrm>
            <a:off x="6736080" y="1421130"/>
            <a:ext cx="2686050" cy="3508375"/>
            <a:chOff x="10608" y="2238"/>
            <a:chExt cx="4230" cy="5525"/>
          </a:xfrm>
        </p:grpSpPr>
        <p:pic>
          <p:nvPicPr>
            <p:cNvPr id="4" name="图片 3"/>
            <p:cNvPicPr/>
            <p:nvPr>
              <p:custDataLst>
                <p:tags r:id="rId2"/>
              </p:custDataLst>
            </p:nvPr>
          </p:nvPicPr>
          <p:blipFill>
            <a:blip r:embed="rId3"/>
            <a:srcRect b="27119"/>
            <a:stretch>
              <a:fillRect/>
            </a:stretch>
          </p:blipFill>
          <p:spPr>
            <a:xfrm>
              <a:off x="10608" y="2238"/>
              <a:ext cx="4230" cy="4351"/>
            </a:xfrm>
            <a:prstGeom prst="rect">
              <a:avLst/>
            </a:prstGeom>
            <a:noFill/>
            <a:ln w="9525">
              <a:noFill/>
            </a:ln>
          </p:spPr>
        </p:pic>
        <p:pic>
          <p:nvPicPr>
            <p:cNvPr id="5" name="图片 4"/>
            <p:cNvPicPr/>
            <p:nvPr>
              <p:custDataLst>
                <p:tags r:id="rId4"/>
              </p:custDataLst>
            </p:nvPr>
          </p:nvPicPr>
          <p:blipFill>
            <a:blip r:embed="rId3"/>
            <a:srcRect t="79883" b="452"/>
            <a:stretch>
              <a:fillRect/>
            </a:stretch>
          </p:blipFill>
          <p:spPr>
            <a:xfrm>
              <a:off x="10608" y="6589"/>
              <a:ext cx="4230" cy="1174"/>
            </a:xfrm>
            <a:prstGeom prst="rect">
              <a:avLst/>
            </a:prstGeom>
            <a:noFill/>
            <a:ln w="9525">
              <a:noFill/>
            </a:ln>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类型</a:t>
            </a:r>
            <a:endParaRPr lang="zh-CN" altLang="en-US" sz="3200">
              <a:sym typeface="+mn-ea"/>
            </a:endParaRPr>
          </a:p>
        </p:txBody>
      </p:sp>
      <p:sp>
        <p:nvSpPr>
          <p:cNvPr id="2" name="文本框 1"/>
          <p:cNvSpPr txBox="1"/>
          <p:nvPr/>
        </p:nvSpPr>
        <p:spPr>
          <a:xfrm>
            <a:off x="577215" y="897890"/>
            <a:ext cx="4064000" cy="2030095"/>
          </a:xfrm>
          <a:prstGeom prst="rect">
            <a:avLst/>
          </a:prstGeom>
          <a:noFill/>
        </p:spPr>
        <p:txBody>
          <a:bodyPr wrap="square" rtlCol="0">
            <a:spAutoFit/>
          </a:bodyPr>
          <a:p>
            <a:r>
              <a:rPr lang="en-US"/>
              <a:t>2</a:t>
            </a:r>
            <a:r>
              <a:rPr lang="zh-CN" altLang="en-US"/>
              <a:t>、气压式制动灯开关</a:t>
            </a:r>
            <a:endParaRPr lang="zh-CN" altLang="en-US"/>
          </a:p>
          <a:p>
            <a:endParaRPr lang="zh-CN" altLang="en-US"/>
          </a:p>
          <a:p>
            <a:r>
              <a:rPr lang="zh-CN" altLang="en-US"/>
              <a:t>如图所示为气压式制动灯开关，用于采用气压制动系统的汽车，通常被安装在制动系统的气压管路上。制动时，制动压缩空气推动橡胶膜片向上弯曲，使触点闭合，接通制动灯电路。</a:t>
            </a:r>
            <a:endParaRPr lang="zh-CN" altLang="en-US"/>
          </a:p>
        </p:txBody>
      </p:sp>
      <p:grpSp>
        <p:nvGrpSpPr>
          <p:cNvPr id="8" name="组合 7"/>
          <p:cNvGrpSpPr/>
          <p:nvPr/>
        </p:nvGrpSpPr>
        <p:grpSpPr>
          <a:xfrm>
            <a:off x="6523355" y="1741805"/>
            <a:ext cx="2832100" cy="2883535"/>
            <a:chOff x="11230" y="1677"/>
            <a:chExt cx="4460" cy="4541"/>
          </a:xfrm>
        </p:grpSpPr>
        <p:pic>
          <p:nvPicPr>
            <p:cNvPr id="101" name="图片 100"/>
            <p:cNvPicPr/>
            <p:nvPr>
              <p:custDataLst>
                <p:tags r:id="rId2"/>
              </p:custDataLst>
            </p:nvPr>
          </p:nvPicPr>
          <p:blipFill>
            <a:blip r:embed="rId3"/>
            <a:srcRect t="2698" b="32375"/>
            <a:stretch>
              <a:fillRect/>
            </a:stretch>
          </p:blipFill>
          <p:spPr>
            <a:xfrm>
              <a:off x="11230" y="1677"/>
              <a:ext cx="4260" cy="3321"/>
            </a:xfrm>
            <a:prstGeom prst="rect">
              <a:avLst/>
            </a:prstGeom>
            <a:noFill/>
            <a:ln w="9525">
              <a:noFill/>
            </a:ln>
          </p:spPr>
        </p:pic>
        <p:pic>
          <p:nvPicPr>
            <p:cNvPr id="3" name="图片 2"/>
            <p:cNvPicPr/>
            <p:nvPr>
              <p:custDataLst>
                <p:tags r:id="rId4"/>
              </p:custDataLst>
            </p:nvPr>
          </p:nvPicPr>
          <p:blipFill>
            <a:blip r:embed="rId3"/>
            <a:srcRect t="83344" b="664"/>
            <a:stretch>
              <a:fillRect/>
            </a:stretch>
          </p:blipFill>
          <p:spPr>
            <a:xfrm>
              <a:off x="11430" y="5400"/>
              <a:ext cx="4260" cy="818"/>
            </a:xfrm>
            <a:prstGeom prst="rect">
              <a:avLst/>
            </a:prstGeom>
            <a:noFill/>
            <a:ln w="9525">
              <a:noFill/>
            </a:ln>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类型</a:t>
            </a:r>
            <a:endParaRPr lang="zh-CN" altLang="en-US" sz="3200">
              <a:sym typeface="+mn-ea"/>
            </a:endParaRPr>
          </a:p>
        </p:txBody>
      </p:sp>
      <p:sp>
        <p:nvSpPr>
          <p:cNvPr id="2" name="文本框 1"/>
          <p:cNvSpPr txBox="1"/>
          <p:nvPr/>
        </p:nvSpPr>
        <p:spPr>
          <a:xfrm>
            <a:off x="577215" y="897890"/>
            <a:ext cx="4064000" cy="2030095"/>
          </a:xfrm>
          <a:prstGeom prst="rect">
            <a:avLst/>
          </a:prstGeom>
          <a:noFill/>
        </p:spPr>
        <p:txBody>
          <a:bodyPr wrap="square" rtlCol="0">
            <a:spAutoFit/>
          </a:bodyPr>
          <a:p>
            <a:r>
              <a:rPr lang="en-US"/>
              <a:t>3</a:t>
            </a:r>
            <a:r>
              <a:rPr lang="zh-CN" altLang="en-US"/>
              <a:t>、</a:t>
            </a:r>
            <a:r>
              <a:t>弹簧式制动灯开关</a:t>
            </a:r>
          </a:p>
          <a:p/>
          <a:p>
            <a:r>
              <a:t>弹簧式制动灯开关是一种较为常用的制动开关，装在制动踏板的后面，如图所示。当踏下制动踏板时，开关闭合，制动灯亮。</a:t>
            </a:r>
          </a:p>
          <a:p>
            <a:endParaRPr lang="zh-CN" altLang="en-US"/>
          </a:p>
        </p:txBody>
      </p:sp>
      <p:grpSp>
        <p:nvGrpSpPr>
          <p:cNvPr id="8" name="组合 7"/>
          <p:cNvGrpSpPr/>
          <p:nvPr/>
        </p:nvGrpSpPr>
        <p:grpSpPr>
          <a:xfrm>
            <a:off x="7172325" y="1433830"/>
            <a:ext cx="3075940" cy="3406775"/>
            <a:chOff x="11295" y="2258"/>
            <a:chExt cx="4844" cy="5365"/>
          </a:xfrm>
        </p:grpSpPr>
        <p:pic>
          <p:nvPicPr>
            <p:cNvPr id="102" name="图片 101"/>
            <p:cNvPicPr/>
            <p:nvPr>
              <p:custDataLst>
                <p:tags r:id="rId2"/>
              </p:custDataLst>
            </p:nvPr>
          </p:nvPicPr>
          <p:blipFill>
            <a:blip r:embed="rId3"/>
            <a:srcRect b="25058"/>
            <a:stretch>
              <a:fillRect/>
            </a:stretch>
          </p:blipFill>
          <p:spPr>
            <a:xfrm>
              <a:off x="11295" y="2258"/>
              <a:ext cx="4845" cy="3867"/>
            </a:xfrm>
            <a:prstGeom prst="rect">
              <a:avLst/>
            </a:prstGeom>
            <a:noFill/>
            <a:ln w="9525">
              <a:noFill/>
            </a:ln>
          </p:spPr>
        </p:pic>
        <p:pic>
          <p:nvPicPr>
            <p:cNvPr id="3" name="图片 2"/>
            <p:cNvPicPr/>
            <p:nvPr>
              <p:custDataLst>
                <p:tags r:id="rId4"/>
              </p:custDataLst>
            </p:nvPr>
          </p:nvPicPr>
          <p:blipFill>
            <a:blip r:embed="rId3"/>
            <a:srcRect t="83043" b="-116"/>
            <a:stretch>
              <a:fillRect/>
            </a:stretch>
          </p:blipFill>
          <p:spPr>
            <a:xfrm>
              <a:off x="11295" y="6743"/>
              <a:ext cx="4845" cy="881"/>
            </a:xfrm>
            <a:prstGeom prst="rect">
              <a:avLst/>
            </a:prstGeom>
            <a:noFill/>
            <a:ln w="9525">
              <a:noFill/>
            </a:ln>
          </p:spPr>
        </p:pic>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2" name="文本框 1"/>
          <p:cNvSpPr txBox="1"/>
          <p:nvPr>
            <p:custDataLst>
              <p:tags r:id="rId1"/>
            </p:custDataLst>
          </p:nvPr>
        </p:nvSpPr>
        <p:spPr>
          <a:xfrm>
            <a:off x="2324100" y="3009900"/>
            <a:ext cx="7696200" cy="1106805"/>
          </a:xfrm>
          <a:prstGeom prst="rect">
            <a:avLst/>
          </a:prstGeom>
          <a:noFill/>
        </p:spPr>
        <p:txBody>
          <a:bodyPr wrap="square" rtlCol="0">
            <a:spAutoFit/>
          </a:bodyPr>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制动开关</a:t>
            </a: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原理</a:t>
            </a:r>
            <a:endPar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custDataLst>
              <p:tags r:id="rId2"/>
            </p:custDataLst>
          </p:nvPr>
        </p:nvSpPr>
        <p:spPr>
          <a:xfrm>
            <a:off x="3784600" y="4289425"/>
            <a:ext cx="4775200" cy="414020"/>
          </a:xfrm>
          <a:prstGeom prst="rect">
            <a:avLst/>
          </a:prstGeom>
          <a:noFill/>
        </p:spPr>
        <p:txBody>
          <a:bodyPr wrap="square" rtlCol="0">
            <a:spAutoFit/>
          </a:bodyPr>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Principle of brake switch</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ISLIDE.ICON" val="#393842;"/>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wm#"/>
  <p:tag name="KSO_WM_TEMPLATE_CATEGORY" val="custom"/>
  <p:tag name="KSO_WM_TEMPLATE_INDEX" val="20205081"/>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8280,&quot;width&quot;:1920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PLACING_PICTURE_USER_VIEWPORT" val="{&quot;height&quot;:1210,&quot;width&quot;:1298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ISLIDE.ICON" val="#393842;"/>
</p:tagLst>
</file>

<file path=ppt/tags/tag84.xml><?xml version="1.0" encoding="utf-8"?>
<p:tagLst xmlns:p="http://schemas.openxmlformats.org/presentationml/2006/main">
  <p:tag name="KSO_WPP_MARK_KEY" val="d323b08a-72da-420c-a5f9-38001ee621a0"/>
  <p:tag name="COMMONDATA" val="eyJoZGlkIjoiM2IyNGM0ZjdjZTNmODI0YTQ1YjExN2U3OGQ1NDcwNzcifQ=="/>
  <p:tag name="commondata" val="eyJoZGlkIjoiMzMxN2VlZTUzMzU0MDIzMDIxZjIxZDQ4MzdlYzczMzc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WPS 演示</Application>
  <PresentationFormat>宽屏</PresentationFormat>
  <Paragraphs>148</Paragraphs>
  <Slides>15</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北方职业教育 岳群</cp:lastModifiedBy>
  <cp:revision>104</cp:revision>
  <dcterms:created xsi:type="dcterms:W3CDTF">2023-05-05T14:56:00Z</dcterms:created>
  <dcterms:modified xsi:type="dcterms:W3CDTF">2024-02-03T01:41:56Z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A8E16A9687A240DB96F20A95C8285BCE_12</vt:lpwstr>
  </property>
  <property fmtid="{D5CDD505-2E9C-101B-9397-08002B2CF9AE}" pid="3" name="KSOProductBuildVer">
    <vt:lpwstr>2052-11.1.0.14309</vt:lpwstr>
  </property>
</Properties>
</file>