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090234" r:id="rId3"/>
    <p:sldId id="11090389" r:id="rId4"/>
    <p:sldId id="11090392" r:id="rId5"/>
    <p:sldId id="11090405" r:id="rId6"/>
    <p:sldId id="11090417" r:id="rId7"/>
    <p:sldId id="11090445" r:id="rId8"/>
    <p:sldId id="11090450" r:id="rId9"/>
    <p:sldId id="11090435" r:id="rId10"/>
    <p:sldId id="423" r:id="rId11"/>
    <p:sldId id="11090393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97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3030" y="109220"/>
            <a:ext cx="12107545" cy="6746240"/>
            <a:chOff x="-178" y="-184"/>
            <a:chExt cx="19067" cy="10624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33" y="-184"/>
              <a:ext cx="2680" cy="634"/>
              <a:chOff x="9763184" y="1562989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9763184" y="156638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10338688" y="1566047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10914587" y="1563864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11488894" y="1562989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tags" Target="../tags/tag9.xm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3.png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2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tags" Target="../tags/tag13.xml"/><Relationship Id="rId3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0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9" Type="http://schemas.openxmlformats.org/officeDocument/2006/relationships/tags" Target="../tags/tag63.xml"/><Relationship Id="rId48" Type="http://schemas.openxmlformats.org/officeDocument/2006/relationships/tags" Target="../tags/tag62.xml"/><Relationship Id="rId47" Type="http://schemas.openxmlformats.org/officeDocument/2006/relationships/tags" Target="../tags/tag61.xml"/><Relationship Id="rId46" Type="http://schemas.openxmlformats.org/officeDocument/2006/relationships/tags" Target="../tags/tag60.xml"/><Relationship Id="rId45" Type="http://schemas.openxmlformats.org/officeDocument/2006/relationships/tags" Target="../tags/tag59.xml"/><Relationship Id="rId44" Type="http://schemas.openxmlformats.org/officeDocument/2006/relationships/tags" Target="../tags/tag58.xml"/><Relationship Id="rId43" Type="http://schemas.openxmlformats.org/officeDocument/2006/relationships/tags" Target="../tags/tag57.xml"/><Relationship Id="rId42" Type="http://schemas.openxmlformats.org/officeDocument/2006/relationships/tags" Target="../tags/tag56.xml"/><Relationship Id="rId41" Type="http://schemas.openxmlformats.org/officeDocument/2006/relationships/tags" Target="../tags/tag55.xml"/><Relationship Id="rId40" Type="http://schemas.openxmlformats.org/officeDocument/2006/relationships/tags" Target="../tags/tag54.xml"/><Relationship Id="rId4" Type="http://schemas.openxmlformats.org/officeDocument/2006/relationships/tags" Target="../tags/tag18.xml"/><Relationship Id="rId39" Type="http://schemas.openxmlformats.org/officeDocument/2006/relationships/tags" Target="../tags/tag53.xml"/><Relationship Id="rId38" Type="http://schemas.openxmlformats.org/officeDocument/2006/relationships/tags" Target="../tags/tag52.xml"/><Relationship Id="rId37" Type="http://schemas.openxmlformats.org/officeDocument/2006/relationships/tags" Target="../tags/tag51.xml"/><Relationship Id="rId36" Type="http://schemas.openxmlformats.org/officeDocument/2006/relationships/tags" Target="../tags/tag50.xml"/><Relationship Id="rId35" Type="http://schemas.openxmlformats.org/officeDocument/2006/relationships/tags" Target="../tags/tag49.xml"/><Relationship Id="rId34" Type="http://schemas.openxmlformats.org/officeDocument/2006/relationships/tags" Target="../tags/tag48.xml"/><Relationship Id="rId33" Type="http://schemas.openxmlformats.org/officeDocument/2006/relationships/tags" Target="../tags/tag47.xml"/><Relationship Id="rId32" Type="http://schemas.openxmlformats.org/officeDocument/2006/relationships/tags" Target="../tags/tag46.xml"/><Relationship Id="rId31" Type="http://schemas.openxmlformats.org/officeDocument/2006/relationships/tags" Target="../tags/tag45.xml"/><Relationship Id="rId30" Type="http://schemas.openxmlformats.org/officeDocument/2006/relationships/tags" Target="../tags/tag44.xml"/><Relationship Id="rId3" Type="http://schemas.openxmlformats.org/officeDocument/2006/relationships/tags" Target="../tags/tag17.xml"/><Relationship Id="rId29" Type="http://schemas.openxmlformats.org/officeDocument/2006/relationships/tags" Target="../tags/tag43.xml"/><Relationship Id="rId28" Type="http://schemas.openxmlformats.org/officeDocument/2006/relationships/tags" Target="../tags/tag42.xml"/><Relationship Id="rId27" Type="http://schemas.openxmlformats.org/officeDocument/2006/relationships/tags" Target="../tags/tag41.xml"/><Relationship Id="rId26" Type="http://schemas.openxmlformats.org/officeDocument/2006/relationships/tags" Target="../tags/tag40.xml"/><Relationship Id="rId25" Type="http://schemas.openxmlformats.org/officeDocument/2006/relationships/tags" Target="../tags/tag39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tags" Target="../tags/tag16.xml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3746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33400" y="3175978"/>
            <a:ext cx="8242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44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冷却风扇控制电路原理及检修</a:t>
            </a:r>
            <a:endParaRPr lang="zh-CN" altLang="en-US" sz="4400" spc="-15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1219835" y="2027555"/>
            <a:ext cx="702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冷却风扇控制电路原理及检修</a:t>
            </a:r>
            <a:endParaRPr sz="3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风扇原理及检修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9760" y="1989455"/>
            <a:ext cx="8137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冷却风扇控制电路原理及检修</a:t>
            </a:r>
            <a:endParaRPr sz="44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冷却风扇控制电路原理及检修</a:t>
            </a:r>
            <a:endParaRPr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7062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556019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3670444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风扇控制电路原理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5912" y="4784869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故障检修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4933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753870" y="8128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37260" y="1035050"/>
            <a:ext cx="9841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</a:t>
            </a:r>
            <a:r>
              <a:rPr lang="zh-CN">
                <a:sym typeface="+mn-ea"/>
              </a:rPr>
              <a:t>冷却风扇是车辆冷却系统的重要组成部分，风扇的性能直接影响着散热效果，进而影响车辆的性能。若风扇选取不当，则会导致高压部件冷却不足或冷却过度，造成工作环境恶化，进而影响高压部件的性能和使用寿命。</a:t>
            </a:r>
            <a:endParaRPr lang="zh-CN"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2644140"/>
            <a:ext cx="5484495" cy="328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5" y="1035050"/>
            <a:ext cx="5777865" cy="57778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风扇控制电路原理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Principle of Fan Control Circuit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ym typeface="+mn-ea"/>
              </a:rPr>
              <a:t>电路原理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5400000">
            <a:off x="4142105" y="2115820"/>
            <a:ext cx="266065" cy="318135"/>
            <a:chOff x="9180" y="3300"/>
            <a:chExt cx="526" cy="631"/>
          </a:xfrm>
        </p:grpSpPr>
        <p:sp>
          <p:nvSpPr>
            <p:cNvPr id="35" name="矩形 34"/>
            <p:cNvSpPr/>
            <p:nvPr>
              <p:custDataLst>
                <p:tags r:id="rId2"/>
              </p:custDataLst>
            </p:nvPr>
          </p:nvSpPr>
          <p:spPr>
            <a:xfrm>
              <a:off x="9180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>
              <a:off x="9180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4823460" y="346075"/>
            <a:ext cx="0" cy="18084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>
            <p:custDataLst>
              <p:tags r:id="rId5"/>
            </p:custDataLst>
          </p:nvPr>
        </p:nvSpPr>
        <p:spPr>
          <a:xfrm>
            <a:off x="4693920" y="813435"/>
            <a:ext cx="243840" cy="60198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>
            <p:custDataLst>
              <p:tags r:id="rId6"/>
            </p:custDataLst>
          </p:nvPr>
        </p:nvCxnSpPr>
        <p:spPr>
          <a:xfrm>
            <a:off x="4823460" y="2322195"/>
            <a:ext cx="0" cy="17354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>
            <p:custDataLst>
              <p:tags r:id="rId7"/>
            </p:custDataLst>
          </p:nvPr>
        </p:nvSpPr>
        <p:spPr>
          <a:xfrm rot="5400000">
            <a:off x="4215765" y="1707515"/>
            <a:ext cx="697865" cy="1122045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8"/>
            </p:custDataLst>
          </p:nvPr>
        </p:nvSpPr>
        <p:spPr>
          <a:xfrm>
            <a:off x="4011295" y="990600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F1/40</a:t>
            </a:r>
            <a:endParaRPr lang="en-US" altLang="zh-CN"/>
          </a:p>
        </p:txBody>
      </p:sp>
      <p:sp>
        <p:nvSpPr>
          <p:cNvPr id="43" name="椭圆 42"/>
          <p:cNvSpPr/>
          <p:nvPr>
            <p:custDataLst>
              <p:tags r:id="rId9"/>
            </p:custDataLst>
          </p:nvPr>
        </p:nvSpPr>
        <p:spPr>
          <a:xfrm>
            <a:off x="5859780" y="4708525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u="sng">
                <a:solidFill>
                  <a:schemeClr val="tx1"/>
                </a:solidFill>
              </a:rPr>
              <a:t>M</a:t>
            </a:r>
            <a:endParaRPr lang="en-US" altLang="zh-CN" u="sng">
              <a:solidFill>
                <a:schemeClr val="tx1"/>
              </a:solidFill>
            </a:endParaRPr>
          </a:p>
        </p:txBody>
      </p:sp>
      <p:cxnSp>
        <p:nvCxnSpPr>
          <p:cNvPr id="54" name="直接连接符 53"/>
          <p:cNvCxnSpPr/>
          <p:nvPr>
            <p:custDataLst>
              <p:tags r:id="rId10"/>
            </p:custDataLst>
          </p:nvPr>
        </p:nvCxnSpPr>
        <p:spPr>
          <a:xfrm>
            <a:off x="4275455" y="1522095"/>
            <a:ext cx="0" cy="6197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1"/>
            </p:custDataLst>
          </p:nvPr>
        </p:nvCxnSpPr>
        <p:spPr>
          <a:xfrm>
            <a:off x="4260215" y="1535430"/>
            <a:ext cx="54864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>
            <p:custDataLst>
              <p:tags r:id="rId12"/>
            </p:custDataLst>
          </p:nvPr>
        </p:nvSpPr>
        <p:spPr>
          <a:xfrm>
            <a:off x="4551680" y="20955"/>
            <a:ext cx="59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12V</a:t>
            </a:r>
            <a:endParaRPr lang="en-US" altLang="zh-CN"/>
          </a:p>
        </p:txBody>
      </p:sp>
      <p:cxnSp>
        <p:nvCxnSpPr>
          <p:cNvPr id="60" name="直接连接符 59"/>
          <p:cNvCxnSpPr/>
          <p:nvPr>
            <p:custDataLst>
              <p:tags r:id="rId13"/>
            </p:custDataLst>
          </p:nvPr>
        </p:nvCxnSpPr>
        <p:spPr>
          <a:xfrm>
            <a:off x="4260215" y="2398395"/>
            <a:ext cx="0" cy="368109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4"/>
            </p:custDataLst>
          </p:nvPr>
        </p:nvCxnSpPr>
        <p:spPr>
          <a:xfrm>
            <a:off x="6356350" y="4208145"/>
            <a:ext cx="0" cy="49593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7062470" y="5332095"/>
            <a:ext cx="427990" cy="227965"/>
            <a:chOff x="1838" y="1621"/>
            <a:chExt cx="674" cy="359"/>
          </a:xfrm>
        </p:grpSpPr>
        <p:cxnSp>
          <p:nvCxnSpPr>
            <p:cNvPr id="63" name="直接连接符 62"/>
            <p:cNvCxnSpPr/>
            <p:nvPr>
              <p:custDataLst>
                <p:tags r:id="rId15"/>
              </p:custDataLst>
            </p:nvPr>
          </p:nvCxnSpPr>
          <p:spPr>
            <a:xfrm flipV="1">
              <a:off x="1838" y="1621"/>
              <a:ext cx="67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16"/>
              </p:custDataLst>
            </p:nvPr>
          </p:nvCxnSpPr>
          <p:spPr>
            <a:xfrm flipV="1">
              <a:off x="1928" y="1801"/>
              <a:ext cx="49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17"/>
              </p:custDataLst>
            </p:nvPr>
          </p:nvCxnSpPr>
          <p:spPr>
            <a:xfrm flipV="1">
              <a:off x="1973" y="1966"/>
              <a:ext cx="40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 rot="16200000">
            <a:off x="8529320" y="2118995"/>
            <a:ext cx="266065" cy="317500"/>
            <a:chOff x="8955" y="3300"/>
            <a:chExt cx="526" cy="630"/>
          </a:xfrm>
        </p:grpSpPr>
        <p:sp>
          <p:nvSpPr>
            <p:cNvPr id="67" name="矩形 66"/>
            <p:cNvSpPr/>
            <p:nvPr>
              <p:custDataLst>
                <p:tags r:id="rId18"/>
              </p:custDataLst>
            </p:nvPr>
          </p:nvSpPr>
          <p:spPr>
            <a:xfrm>
              <a:off x="8955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8" name="直接连接符 67"/>
            <p:cNvCxnSpPr/>
            <p:nvPr>
              <p:custDataLst>
                <p:tags r:id="rId19"/>
              </p:custDataLst>
            </p:nvPr>
          </p:nvCxnSpPr>
          <p:spPr>
            <a:xfrm>
              <a:off x="8955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圆角矩形 68"/>
          <p:cNvSpPr/>
          <p:nvPr>
            <p:custDataLst>
              <p:tags r:id="rId20"/>
            </p:custDataLst>
          </p:nvPr>
        </p:nvSpPr>
        <p:spPr>
          <a:xfrm rot="16200000">
            <a:off x="8030845" y="1665605"/>
            <a:ext cx="697865" cy="1205230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0" name="直接连接符 69"/>
          <p:cNvCxnSpPr/>
          <p:nvPr>
            <p:custDataLst>
              <p:tags r:id="rId21"/>
            </p:custDataLst>
          </p:nvPr>
        </p:nvCxnSpPr>
        <p:spPr>
          <a:xfrm>
            <a:off x="4831715" y="2847340"/>
            <a:ext cx="273939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>
            <p:custDataLst>
              <p:tags r:id="rId22"/>
            </p:custDataLst>
          </p:nvPr>
        </p:nvCxnSpPr>
        <p:spPr>
          <a:xfrm flipH="1">
            <a:off x="8662670" y="1425575"/>
            <a:ext cx="0" cy="7194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>
            <p:custDataLst>
              <p:tags r:id="rId23"/>
            </p:custDataLst>
          </p:nvPr>
        </p:nvCxnSpPr>
        <p:spPr>
          <a:xfrm>
            <a:off x="7545070" y="1425575"/>
            <a:ext cx="113665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>
            <p:custDataLst>
              <p:tags r:id="rId24"/>
            </p:custDataLst>
          </p:nvPr>
        </p:nvCxnSpPr>
        <p:spPr>
          <a:xfrm flipV="1">
            <a:off x="6086158" y="4061778"/>
            <a:ext cx="0" cy="64643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25"/>
            </p:custDataLst>
          </p:nvPr>
        </p:nvCxnSpPr>
        <p:spPr>
          <a:xfrm>
            <a:off x="8175625" y="2374900"/>
            <a:ext cx="0" cy="16922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26"/>
            </p:custDataLst>
          </p:nvPr>
        </p:nvCxnSpPr>
        <p:spPr>
          <a:xfrm>
            <a:off x="8173085" y="1415415"/>
            <a:ext cx="0" cy="7651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>
            <p:custDataLst>
              <p:tags r:id="rId27"/>
            </p:custDataLst>
          </p:nvPr>
        </p:nvCxnSpPr>
        <p:spPr>
          <a:xfrm>
            <a:off x="4822190" y="4052570"/>
            <a:ext cx="336804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28"/>
            </p:custDataLst>
          </p:nvPr>
        </p:nvCxnSpPr>
        <p:spPr>
          <a:xfrm>
            <a:off x="8658860" y="2398395"/>
            <a:ext cx="0" cy="367157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29"/>
            </p:custDataLst>
          </p:nvPr>
        </p:nvCxnSpPr>
        <p:spPr>
          <a:xfrm>
            <a:off x="7561580" y="1425575"/>
            <a:ext cx="0" cy="14217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>
            <p:custDataLst>
              <p:tags r:id="rId30"/>
            </p:custDataLst>
          </p:nvPr>
        </p:nvSpPr>
        <p:spPr>
          <a:xfrm>
            <a:off x="3895725" y="5572125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19</a:t>
            </a:r>
            <a:endParaRPr lang="en-US" altLang="zh-CN"/>
          </a:p>
        </p:txBody>
      </p:sp>
      <p:sp>
        <p:nvSpPr>
          <p:cNvPr id="80" name="文本框 79"/>
          <p:cNvSpPr txBox="1"/>
          <p:nvPr>
            <p:custDataLst>
              <p:tags r:id="rId31"/>
            </p:custDataLst>
          </p:nvPr>
        </p:nvSpPr>
        <p:spPr>
          <a:xfrm>
            <a:off x="8267700" y="5572125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32</a:t>
            </a:r>
            <a:endParaRPr lang="en-US" altLang="zh-CN"/>
          </a:p>
        </p:txBody>
      </p:sp>
      <p:sp>
        <p:nvSpPr>
          <p:cNvPr id="81" name="文本框 80"/>
          <p:cNvSpPr txBox="1"/>
          <p:nvPr>
            <p:custDataLst>
              <p:tags r:id="rId32"/>
            </p:custDataLst>
          </p:nvPr>
        </p:nvSpPr>
        <p:spPr>
          <a:xfrm>
            <a:off x="4801235" y="3557270"/>
            <a:ext cx="325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82" name="文本框 81"/>
          <p:cNvSpPr txBox="1"/>
          <p:nvPr>
            <p:custDataLst>
              <p:tags r:id="rId33"/>
            </p:custDataLst>
          </p:nvPr>
        </p:nvSpPr>
        <p:spPr>
          <a:xfrm>
            <a:off x="7865110" y="3557270"/>
            <a:ext cx="325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83" name="圆角矩形 82"/>
          <p:cNvSpPr/>
          <p:nvPr>
            <p:custDataLst>
              <p:tags r:id="rId34"/>
            </p:custDataLst>
          </p:nvPr>
        </p:nvSpPr>
        <p:spPr>
          <a:xfrm>
            <a:off x="2971800" y="715645"/>
            <a:ext cx="7365365" cy="232473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矩形 83"/>
          <p:cNvSpPr/>
          <p:nvPr>
            <p:custDataLst>
              <p:tags r:id="rId35"/>
            </p:custDataLst>
          </p:nvPr>
        </p:nvSpPr>
        <p:spPr>
          <a:xfrm>
            <a:off x="5103495" y="3947160"/>
            <a:ext cx="575310" cy="201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R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>
            <p:custDataLst>
              <p:tags r:id="rId36"/>
            </p:custDataLst>
          </p:nvPr>
        </p:nvSpPr>
        <p:spPr>
          <a:xfrm>
            <a:off x="4694555" y="3895725"/>
            <a:ext cx="3573145" cy="4730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>
            <p:custDataLst>
              <p:tags r:id="rId37"/>
            </p:custDataLst>
          </p:nvPr>
        </p:nvSpPr>
        <p:spPr>
          <a:xfrm>
            <a:off x="4937760" y="998855"/>
            <a:ext cx="60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40A</a:t>
            </a:r>
            <a:endParaRPr lang="en-US" altLang="zh-CN"/>
          </a:p>
        </p:txBody>
      </p:sp>
      <p:cxnSp>
        <p:nvCxnSpPr>
          <p:cNvPr id="87" name="直接连接符 86"/>
          <p:cNvCxnSpPr/>
          <p:nvPr>
            <p:custDataLst>
              <p:tags r:id="rId38"/>
            </p:custDataLst>
          </p:nvPr>
        </p:nvCxnSpPr>
        <p:spPr>
          <a:xfrm>
            <a:off x="6347778" y="4224973"/>
            <a:ext cx="93789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>
            <p:custDataLst>
              <p:tags r:id="rId39"/>
            </p:custDataLst>
          </p:nvPr>
        </p:nvCxnSpPr>
        <p:spPr>
          <a:xfrm>
            <a:off x="7277100" y="4207510"/>
            <a:ext cx="0" cy="112395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>
            <p:custDataLst>
              <p:tags r:id="rId40"/>
            </p:custDataLst>
          </p:nvPr>
        </p:nvSpPr>
        <p:spPr>
          <a:xfrm>
            <a:off x="7250430" y="4297680"/>
            <a:ext cx="325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90" name="文本框 89"/>
          <p:cNvSpPr txBox="1"/>
          <p:nvPr>
            <p:custDataLst>
              <p:tags r:id="rId41"/>
            </p:custDataLst>
          </p:nvPr>
        </p:nvSpPr>
        <p:spPr>
          <a:xfrm>
            <a:off x="5111115" y="1919605"/>
            <a:ext cx="123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低速</a:t>
            </a:r>
            <a:endParaRPr lang="zh-CN" altLang="en-US"/>
          </a:p>
          <a:p>
            <a:pPr algn="ctr"/>
            <a:r>
              <a:rPr lang="zh-CN" altLang="en-US"/>
              <a:t>low speed</a:t>
            </a:r>
            <a:endParaRPr lang="zh-CN" altLang="en-US"/>
          </a:p>
        </p:txBody>
      </p:sp>
      <p:sp>
        <p:nvSpPr>
          <p:cNvPr id="91" name="文本框 90"/>
          <p:cNvSpPr txBox="1"/>
          <p:nvPr>
            <p:custDataLst>
              <p:tags r:id="rId42"/>
            </p:custDataLst>
          </p:nvPr>
        </p:nvSpPr>
        <p:spPr>
          <a:xfrm>
            <a:off x="8982710" y="1972310"/>
            <a:ext cx="123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高速</a:t>
            </a:r>
            <a:endParaRPr lang="zh-CN" altLang="en-US"/>
          </a:p>
          <a:p>
            <a:pPr algn="ctr"/>
            <a:r>
              <a:rPr lang="zh-CN" altLang="en-US"/>
              <a:t>high speed</a:t>
            </a:r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4731385" y="1964690"/>
            <a:ext cx="190500" cy="364490"/>
            <a:chOff x="6386" y="3349"/>
            <a:chExt cx="300" cy="574"/>
          </a:xfrm>
        </p:grpSpPr>
        <p:cxnSp>
          <p:nvCxnSpPr>
            <p:cNvPr id="93" name="直接连接符 92"/>
            <p:cNvCxnSpPr/>
            <p:nvPr>
              <p:custDataLst>
                <p:tags r:id="rId43"/>
              </p:custDataLst>
            </p:nvPr>
          </p:nvCxnSpPr>
          <p:spPr>
            <a:xfrm>
              <a:off x="6526" y="3628"/>
              <a:ext cx="160" cy="295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>
              <p:custDataLst>
                <p:tags r:id="rId44"/>
              </p:custDataLst>
            </p:nvPr>
          </p:nvCxnSpPr>
          <p:spPr>
            <a:xfrm>
              <a:off x="6386" y="3349"/>
              <a:ext cx="160" cy="295"/>
            </a:xfrm>
            <a:prstGeom prst="line">
              <a:avLst/>
            </a:prstGeom>
            <a:ln w="28575" cmpd="sng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组合 102"/>
          <p:cNvGrpSpPr/>
          <p:nvPr/>
        </p:nvGrpSpPr>
        <p:grpSpPr>
          <a:xfrm>
            <a:off x="8074660" y="1996440"/>
            <a:ext cx="198755" cy="351790"/>
            <a:chOff x="11651" y="3399"/>
            <a:chExt cx="313" cy="554"/>
          </a:xfrm>
        </p:grpSpPr>
        <p:cxnSp>
          <p:nvCxnSpPr>
            <p:cNvPr id="104" name="直接连接符 103"/>
            <p:cNvCxnSpPr/>
            <p:nvPr>
              <p:custDataLst>
                <p:tags r:id="rId45"/>
              </p:custDataLst>
            </p:nvPr>
          </p:nvCxnSpPr>
          <p:spPr>
            <a:xfrm flipH="1">
              <a:off x="11651" y="3659"/>
              <a:ext cx="159" cy="295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>
              <p:custDataLst>
                <p:tags r:id="rId46"/>
              </p:custDataLst>
            </p:nvPr>
          </p:nvCxnSpPr>
          <p:spPr>
            <a:xfrm flipH="1">
              <a:off x="11806" y="3399"/>
              <a:ext cx="159" cy="295"/>
            </a:xfrm>
            <a:prstGeom prst="line">
              <a:avLst/>
            </a:prstGeom>
            <a:ln w="28575" cmpd="sng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文本框 107"/>
          <p:cNvSpPr txBox="1"/>
          <p:nvPr>
            <p:custDataLst>
              <p:tags r:id="rId47"/>
            </p:custDataLst>
          </p:nvPr>
        </p:nvSpPr>
        <p:spPr>
          <a:xfrm>
            <a:off x="5541645" y="70485"/>
            <a:ext cx="2396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机舱配电盒</a:t>
            </a:r>
            <a:endParaRPr lang="zh-CN" altLang="en-US"/>
          </a:p>
          <a:p>
            <a:pPr algn="ctr"/>
            <a:r>
              <a:rPr lang="zh-CN" altLang="en-US"/>
              <a:t>Cabin distribution box</a:t>
            </a:r>
            <a:endParaRPr lang="zh-CN" altLang="en-US"/>
          </a:p>
        </p:txBody>
      </p:sp>
      <p:sp>
        <p:nvSpPr>
          <p:cNvPr id="109" name="矩形 108"/>
          <p:cNvSpPr/>
          <p:nvPr>
            <p:custDataLst>
              <p:tags r:id="rId48"/>
            </p:custDataLst>
          </p:nvPr>
        </p:nvSpPr>
        <p:spPr>
          <a:xfrm>
            <a:off x="3656965" y="5905500"/>
            <a:ext cx="5517515" cy="5143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VCU</a:t>
            </a:r>
            <a:endParaRPr lang="en-US" altLang="zh-CN">
              <a:solidFill>
                <a:schemeClr val="tx1"/>
              </a:solidFill>
            </a:endParaRPr>
          </a:p>
        </p:txBody>
      </p:sp>
    </p:spTree>
    <p:custDataLst>
      <p:tags r:id="rId4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109" grpId="1" bldLvl="0" animBg="1"/>
      <p:bldP spid="83" grpId="0" bldLvl="0" animBg="1"/>
      <p:bldP spid="39" grpId="1" bldLvl="0" animBg="1"/>
      <p:bldP spid="56" grpId="0"/>
      <p:bldP spid="53" grpId="0" bldLvl="0" animBg="1"/>
      <p:bldP spid="90" grpId="0"/>
      <p:bldP spid="69" grpId="0" bldLvl="0" animBg="1"/>
      <p:bldP spid="91" grpId="0"/>
      <p:bldP spid="41" grpId="0"/>
      <p:bldP spid="86" grpId="0"/>
      <p:bldP spid="80" grpId="0"/>
      <p:bldP spid="79" grpId="0"/>
      <p:bldP spid="84" grpId="0" bldLvl="0" animBg="1"/>
      <p:bldP spid="79" grpId="1"/>
      <p:bldP spid="8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ym typeface="+mn-ea"/>
              </a:rPr>
              <a:t>高低速控制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786890"/>
            <a:ext cx="11037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、低速控制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在低速电源电路当中，串联电阻。通过电阻进行分压，进而控制风扇电机的转速。更换不同阻值的电阻可以改变转速的高低。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0680" y="3288030"/>
            <a:ext cx="11037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、高速控制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在高速电源电路当中，取消串联电阻。电源直接提供给风扇电机，相较于低速工作时，电机的供电电压较高，实现高速旋转的状态。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故障检修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Troubleshooting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7055" y="1780540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、故障现象：只有低速没有高速</a:t>
            </a:r>
            <a:endParaRPr lang="zh-CN" altLang="en-US"/>
          </a:p>
          <a:p>
            <a:r>
              <a:rPr lang="en-US" altLang="zh-CN"/>
              <a:t>     </a:t>
            </a:r>
            <a:r>
              <a:rPr lang="zh-CN" altLang="en-US"/>
              <a:t>故障原因：</a:t>
            </a:r>
            <a:r>
              <a:rPr lang="en-US" altLang="zh-CN"/>
              <a:t>1</a:t>
            </a:r>
            <a:r>
              <a:rPr lang="zh-CN" altLang="en-US"/>
              <a:t>）高速继电器故障</a:t>
            </a:r>
            <a:endParaRPr lang="zh-CN" altLang="en-US"/>
          </a:p>
          <a:p>
            <a:r>
              <a:rPr lang="en-US" altLang="zh-CN"/>
              <a:t>                       2</a:t>
            </a:r>
            <a:r>
              <a:rPr lang="zh-CN" altLang="en-US"/>
              <a:t>）线路故障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、故障现象：高低速都不工作</a:t>
            </a:r>
            <a:endParaRPr lang="zh-CN" altLang="en-US"/>
          </a:p>
          <a:p>
            <a:r>
              <a:rPr lang="en-US" altLang="zh-CN"/>
              <a:t>     </a:t>
            </a:r>
            <a:r>
              <a:rPr lang="zh-CN" altLang="en-US"/>
              <a:t>故障原因：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40</a:t>
            </a:r>
            <a:r>
              <a:rPr lang="zh-CN" altLang="en-US"/>
              <a:t>号保险损坏</a:t>
            </a:r>
            <a:endParaRPr lang="zh-CN" altLang="en-US"/>
          </a:p>
          <a:p>
            <a:r>
              <a:rPr lang="en-US" altLang="zh-CN"/>
              <a:t>                       2</a:t>
            </a:r>
            <a:r>
              <a:rPr lang="zh-CN" altLang="en-US"/>
              <a:t>）低速继电器故障</a:t>
            </a:r>
            <a:endParaRPr lang="zh-CN" altLang="en-US"/>
          </a:p>
          <a:p>
            <a:r>
              <a:rPr lang="en-US" altLang="zh-CN"/>
              <a:t>                       3</a:t>
            </a:r>
            <a:r>
              <a:rPr lang="zh-CN" altLang="en-US"/>
              <a:t>）风扇电机本身故障</a:t>
            </a:r>
            <a:endParaRPr lang="zh-CN" altLang="en-US"/>
          </a:p>
          <a:p>
            <a:r>
              <a:rPr lang="en-US" altLang="zh-CN"/>
              <a:t>                       4</a:t>
            </a:r>
            <a:r>
              <a:rPr lang="zh-CN" altLang="en-US"/>
              <a:t>）线路故障</a:t>
            </a:r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15" y="645795"/>
            <a:ext cx="5777865" cy="5777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ISLIDE.ICON" val="#393842;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1452,&quot;width&quot;:15498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8280,&quot;width&quot;:19200}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ISLIDE.ICON" val="#393842;"/>
</p:tagLst>
</file>

<file path=ppt/tags/tag78.xml><?xml version="1.0" encoding="utf-8"?>
<p:tagLst xmlns:p="http://schemas.openxmlformats.org/presentationml/2006/main">
  <p:tag name="KSO_WPP_MARK_KEY" val="d323b08a-72da-420c-a5f9-38001ee621a0"/>
  <p:tag name="COMMONDATA" val="eyJoZGlkIjoiM2IyNGM0ZjdjZTNmODI0YTQ1YjExN2U3OGQ1NDcwNzcifQ=="/>
  <p:tag name="commondata" val="eyJoZGlkIjoiMzMxN2VlZTUzMzU0MDIzMDIxZjIxZDQ4MzdlYzczMzcifQ=="/>
</p:tagLst>
</file>

<file path=ppt/tags/tag8.xml><?xml version="1.0" encoding="utf-8"?>
<p:tagLst xmlns:p="http://schemas.openxmlformats.org/presentationml/2006/main">
  <p:tag name="KSO_WM_UNIT_PLACING_PICTURE_USER_VIEWPORT" val="{&quot;height&quot;:1210,&quot;width&quot;:12980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WPS 演示</Application>
  <PresentationFormat>宽屏</PresentationFormat>
  <Paragraphs>107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北方职业教育 岳群</cp:lastModifiedBy>
  <cp:revision>105</cp:revision>
  <dcterms:created xsi:type="dcterms:W3CDTF">2023-05-05T14:56:00Z</dcterms:created>
  <dcterms:modified xsi:type="dcterms:W3CDTF">2024-02-19T02:03:54Z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24BDB12CABC947F8BD35D83F5604E23A_12</vt:lpwstr>
  </property>
  <property fmtid="{D5CDD505-2E9C-101B-9397-08002B2CF9AE}" pid="3" name="KSOProductBuildVer">
    <vt:lpwstr>2052-11.1.0.14309</vt:lpwstr>
  </property>
</Properties>
</file>