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mp4" ContentType="video/mp4"/>
  <Default Extension="rels" ContentType="application/vnd.openxmlformats-package.relationships+xml"/>
  <Override PartName="/customXml/itemProps145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6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11090234" r:id="rId3"/>
    <p:sldId id="11090389" r:id="rId4"/>
    <p:sldId id="11090392" r:id="rId5"/>
    <p:sldId id="11090405" r:id="rId6"/>
    <p:sldId id="11090417" r:id="rId7"/>
    <p:sldId id="11090445" r:id="rId8"/>
    <p:sldId id="11090450" r:id="rId9"/>
    <p:sldId id="11090455" r:id="rId10"/>
    <p:sldId id="11090456" r:id="rId11"/>
    <p:sldId id="11090457" r:id="rId12"/>
    <p:sldId id="11090435" r:id="rId13"/>
    <p:sldId id="423" r:id="rId14"/>
    <p:sldId id="11090396" r:id="rId15"/>
    <p:sldId id="11090393" r:id="rId16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5" userDrawn="1">
          <p15:clr>
            <a:srgbClr val="A4A3A4"/>
          </p15:clr>
        </p15:guide>
        <p15:guide id="2" pos="379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00B0F0"/>
    <a:srgbClr val="07C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 showGuides="1">
      <p:cViewPr>
        <p:scale>
          <a:sx n="25" d="100"/>
          <a:sy n="25" d="100"/>
        </p:scale>
        <p:origin x="2376" y="1002"/>
      </p:cViewPr>
      <p:guideLst>
        <p:guide orient="horz" pos="2235"/>
        <p:guide pos="379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146.xml"/><Relationship Id="rId23" Type="http://schemas.openxmlformats.org/officeDocument/2006/relationships/customXml" Target="../customXml/item1.xml"/><Relationship Id="rId22" Type="http://schemas.openxmlformats.org/officeDocument/2006/relationships/customXmlProps" Target="../customXml/itemProps145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9B378-C07E-4A15-B7AD-225D695BCC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3E488-F6BA-4C83-A745-03272BA3B83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000"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 userDrawn="1"/>
        </p:nvGrpSpPr>
        <p:grpSpPr>
          <a:xfrm>
            <a:off x="-113030" y="109220"/>
            <a:ext cx="12107545" cy="6746240"/>
            <a:chOff x="-178" y="-184"/>
            <a:chExt cx="19067" cy="10624"/>
          </a:xfrm>
        </p:grpSpPr>
        <p:grpSp>
          <p:nvGrpSpPr>
            <p:cNvPr id="30" name="Group 7"/>
            <p:cNvGrpSpPr/>
            <p:nvPr/>
          </p:nvGrpSpPr>
          <p:grpSpPr>
            <a:xfrm>
              <a:off x="16919" y="9806"/>
              <a:ext cx="1970" cy="628"/>
              <a:chOff x="8340407" y="1877155"/>
              <a:chExt cx="2487489" cy="793801"/>
            </a:xfrm>
            <a:solidFill>
              <a:srgbClr val="D11019"/>
            </a:solidFill>
          </p:grpSpPr>
          <p:sp>
            <p:nvSpPr>
              <p:cNvPr id="71" name="Graphic 16"/>
              <p:cNvSpPr/>
              <p:nvPr/>
            </p:nvSpPr>
            <p:spPr>
              <a:xfrm flipH="1" flipV="1">
                <a:off x="8340407" y="1878419"/>
                <a:ext cx="761399" cy="792537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72" name="Graphic 16"/>
              <p:cNvSpPr/>
              <p:nvPr/>
            </p:nvSpPr>
            <p:spPr>
              <a:xfrm flipH="1" flipV="1">
                <a:off x="8916191" y="1878419"/>
                <a:ext cx="761399" cy="791273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73" name="Graphic 16"/>
              <p:cNvSpPr/>
              <p:nvPr/>
            </p:nvSpPr>
            <p:spPr>
              <a:xfrm flipH="1" flipV="1">
                <a:off x="9491976" y="1878419"/>
                <a:ext cx="761399" cy="791273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74" name="Graphic 16"/>
              <p:cNvSpPr/>
              <p:nvPr/>
            </p:nvSpPr>
            <p:spPr>
              <a:xfrm flipH="1" flipV="1">
                <a:off x="10066497" y="1877155"/>
                <a:ext cx="761399" cy="791273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</p:grpSp>
        <p:sp>
          <p:nvSpPr>
            <p:cNvPr id="31" name="任意多边形 2"/>
            <p:cNvSpPr/>
            <p:nvPr/>
          </p:nvSpPr>
          <p:spPr>
            <a:xfrm flipH="1" flipV="1">
              <a:off x="-178" y="9807"/>
              <a:ext cx="17079" cy="633"/>
            </a:xfrm>
            <a:custGeom>
              <a:avLst/>
              <a:gdLst>
                <a:gd name="connsiteX0" fmla="*/ 0 w 17079"/>
                <a:gd name="connsiteY0" fmla="*/ 200 h 200"/>
                <a:gd name="connsiteX1" fmla="*/ 50 w 17079"/>
                <a:gd name="connsiteY1" fmla="*/ 0 h 200"/>
                <a:gd name="connsiteX2" fmla="*/ 17079 w 17079"/>
                <a:gd name="connsiteY2" fmla="*/ 0 h 200"/>
                <a:gd name="connsiteX3" fmla="*/ 16908 w 17079"/>
                <a:gd name="connsiteY3" fmla="*/ 199 h 200"/>
                <a:gd name="connsiteX4" fmla="*/ 0 w 17079"/>
                <a:gd name="connsiteY4" fmla="*/ 200 h 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79" h="200">
                  <a:moveTo>
                    <a:pt x="0" y="200"/>
                  </a:moveTo>
                  <a:lnTo>
                    <a:pt x="50" y="0"/>
                  </a:lnTo>
                  <a:lnTo>
                    <a:pt x="17079" y="0"/>
                  </a:lnTo>
                  <a:lnTo>
                    <a:pt x="16908" y="199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字魂58号-创中黑" panose="00000500000000000000" pitchFamily="2" charset="-122"/>
              </a:endParaRPr>
            </a:p>
          </p:txBody>
        </p:sp>
        <p:grpSp>
          <p:nvGrpSpPr>
            <p:cNvPr id="64" name="Group 7"/>
            <p:cNvGrpSpPr/>
            <p:nvPr/>
          </p:nvGrpSpPr>
          <p:grpSpPr>
            <a:xfrm>
              <a:off x="33" y="-184"/>
              <a:ext cx="2680" cy="634"/>
              <a:chOff x="9763184" y="1562989"/>
              <a:chExt cx="2486690" cy="484881"/>
            </a:xfrm>
            <a:solidFill>
              <a:srgbClr val="D11019"/>
            </a:solidFill>
          </p:grpSpPr>
          <p:sp>
            <p:nvSpPr>
              <p:cNvPr id="66" name="Graphic 16"/>
              <p:cNvSpPr/>
              <p:nvPr/>
            </p:nvSpPr>
            <p:spPr>
              <a:xfrm>
                <a:off x="9763184" y="1566381"/>
                <a:ext cx="760980" cy="481489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67" name="Graphic 16"/>
              <p:cNvSpPr/>
              <p:nvPr/>
            </p:nvSpPr>
            <p:spPr>
              <a:xfrm>
                <a:off x="10338688" y="1566047"/>
                <a:ext cx="760980" cy="481489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68" name="Graphic 16"/>
              <p:cNvSpPr/>
              <p:nvPr/>
            </p:nvSpPr>
            <p:spPr>
              <a:xfrm>
                <a:off x="10914587" y="1563864"/>
                <a:ext cx="760980" cy="481489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70" name="Graphic 16"/>
              <p:cNvSpPr/>
              <p:nvPr/>
            </p:nvSpPr>
            <p:spPr>
              <a:xfrm>
                <a:off x="11488894" y="1562989"/>
                <a:ext cx="760980" cy="481490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</p:grpSp>
        <p:sp>
          <p:nvSpPr>
            <p:cNvPr id="65" name="图形"/>
            <p:cNvSpPr txBox="1"/>
            <p:nvPr/>
          </p:nvSpPr>
          <p:spPr>
            <a:xfrm>
              <a:off x="1168" y="454"/>
              <a:ext cx="484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dist">
                <a:buNone/>
              </a:pPr>
              <a:endParaRPr lang="zh-CN" altLang="en-US" sz="3600">
                <a:latin typeface="思源黑体 CN Bold" panose="020B0800000000000000" charset="-122"/>
                <a:ea typeface="思源黑体 CN Bold" panose="020B0800000000000000" charset="-122"/>
                <a:cs typeface="字魂58号-创中黑" panose="00000500000000000000" pitchFamily="2" charset="-122"/>
                <a:sym typeface="+mn-ea"/>
              </a:endParaRPr>
            </a:p>
          </p:txBody>
        </p:sp>
      </p:grpSp>
      <p:grpSp>
        <p:nvGrpSpPr>
          <p:cNvPr id="13" name="组合 12"/>
          <p:cNvGrpSpPr/>
          <p:nvPr userDrawn="1"/>
        </p:nvGrpSpPr>
        <p:grpSpPr>
          <a:xfrm>
            <a:off x="309245" y="6487795"/>
            <a:ext cx="1933575" cy="361950"/>
            <a:chOff x="567" y="10238"/>
            <a:chExt cx="3045" cy="570"/>
          </a:xfrm>
        </p:grpSpPr>
        <p:sp>
          <p:nvSpPr>
            <p:cNvPr id="2" name="矩形 1"/>
            <p:cNvSpPr/>
            <p:nvPr userDrawn="1">
              <p:custDataLst>
                <p:tags r:id="rId2"/>
              </p:custDataLst>
            </p:nvPr>
          </p:nvSpPr>
          <p:spPr>
            <a:xfrm>
              <a:off x="889" y="10262"/>
              <a:ext cx="2723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400" b="1">
                  <a:solidFill>
                    <a:schemeClr val="bg1">
                      <a:lumMod val="85000"/>
                    </a:schemeClr>
                  </a:solidFill>
                  <a:sym typeface="+mn-ea"/>
                </a:rPr>
                <a:t>北方国际教育集团</a:t>
              </a:r>
              <a:endParaRPr lang="zh-CN" altLang="en-US" sz="1400" b="1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3" name="图片 2" descr="C:\Users\HH\Desktop\logo-常用4.pnglogo-常用4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567" y="10238"/>
              <a:ext cx="517" cy="570"/>
            </a:xfrm>
            <a:prstGeom prst="rect">
              <a:avLst/>
            </a:prstGeom>
          </p:spPr>
        </p:pic>
      </p:grpSp>
    </p:spTree>
  </p:cSld>
  <p:clrMapOvr>
    <a:masterClrMapping/>
  </p:clrMapOvr>
  <p:transition advTm="2000"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000"/>
    </mc:Choice>
    <mc:Fallback>
      <p:transition spd="slow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352425" y="409575"/>
            <a:ext cx="11487150" cy="6038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309245" y="6487795"/>
            <a:ext cx="1933575" cy="361950"/>
            <a:chOff x="567" y="10238"/>
            <a:chExt cx="3045" cy="570"/>
          </a:xfrm>
        </p:grpSpPr>
        <p:sp>
          <p:nvSpPr>
            <p:cNvPr id="14" name="矩形 13"/>
            <p:cNvSpPr/>
            <p:nvPr userDrawn="1">
              <p:custDataLst>
                <p:tags r:id="rId2"/>
              </p:custDataLst>
            </p:nvPr>
          </p:nvSpPr>
          <p:spPr>
            <a:xfrm>
              <a:off x="889" y="10262"/>
              <a:ext cx="2723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400" b="1">
                  <a:solidFill>
                    <a:schemeClr val="bg1">
                      <a:lumMod val="85000"/>
                    </a:schemeClr>
                  </a:solidFill>
                  <a:sym typeface="+mn-ea"/>
                </a:rPr>
                <a:t>北方国际教育集团</a:t>
              </a:r>
              <a:endParaRPr lang="zh-CN" altLang="en-US" sz="1400" b="1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15" name="图片 14" descr="C:\Users\HH\Desktop\logo-常用4.pnglogo-常用4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567" y="10238"/>
              <a:ext cx="517" cy="57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352425" y="409575"/>
            <a:ext cx="11487150" cy="6038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309245" y="6487795"/>
            <a:ext cx="1933575" cy="361950"/>
            <a:chOff x="567" y="10238"/>
            <a:chExt cx="3045" cy="570"/>
          </a:xfrm>
        </p:grpSpPr>
        <p:sp>
          <p:nvSpPr>
            <p:cNvPr id="2" name="矩形 1"/>
            <p:cNvSpPr/>
            <p:nvPr userDrawn="1">
              <p:custDataLst>
                <p:tags r:id="rId2"/>
              </p:custDataLst>
            </p:nvPr>
          </p:nvSpPr>
          <p:spPr>
            <a:xfrm>
              <a:off x="889" y="10262"/>
              <a:ext cx="2723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400" b="1">
                  <a:solidFill>
                    <a:schemeClr val="bg1">
                      <a:lumMod val="85000"/>
                    </a:schemeClr>
                  </a:solidFill>
                  <a:sym typeface="+mn-ea"/>
                </a:rPr>
                <a:t>北方国际教育集团</a:t>
              </a:r>
              <a:endParaRPr lang="zh-CN" altLang="en-US" sz="1400" b="1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3" name="图片 2" descr="C:\Users\HH\Desktop\logo-常用4.pnglogo-常用4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567" y="10238"/>
              <a:ext cx="517" cy="57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11.xml"/><Relationship Id="rId6" Type="http://schemas.openxmlformats.org/officeDocument/2006/relationships/image" Target="../media/image3.png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image" Target="../media/image2.png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tags" Target="../tags/tag82.xml"/><Relationship Id="rId7" Type="http://schemas.openxmlformats.org/officeDocument/2006/relationships/tags" Target="../tags/tag81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9" Type="http://schemas.openxmlformats.org/officeDocument/2006/relationships/slideLayout" Target="../slideLayouts/slideLayout13.xml"/><Relationship Id="rId48" Type="http://schemas.openxmlformats.org/officeDocument/2006/relationships/tags" Target="../tags/tag132.xml"/><Relationship Id="rId47" Type="http://schemas.openxmlformats.org/officeDocument/2006/relationships/tags" Target="../tags/tag131.xml"/><Relationship Id="rId46" Type="http://schemas.openxmlformats.org/officeDocument/2006/relationships/tags" Target="../tags/tag130.xml"/><Relationship Id="rId45" Type="http://schemas.openxmlformats.org/officeDocument/2006/relationships/tags" Target="../tags/tag129.xml"/><Relationship Id="rId44" Type="http://schemas.openxmlformats.org/officeDocument/2006/relationships/tags" Target="../tags/tag128.xml"/><Relationship Id="rId43" Type="http://schemas.openxmlformats.org/officeDocument/2006/relationships/tags" Target="../tags/tag127.xml"/><Relationship Id="rId42" Type="http://schemas.openxmlformats.org/officeDocument/2006/relationships/tags" Target="../tags/tag126.xml"/><Relationship Id="rId41" Type="http://schemas.openxmlformats.org/officeDocument/2006/relationships/tags" Target="../tags/tag125.xml"/><Relationship Id="rId40" Type="http://schemas.openxmlformats.org/officeDocument/2006/relationships/tags" Target="../tags/tag124.xml"/><Relationship Id="rId4" Type="http://schemas.openxmlformats.org/officeDocument/2006/relationships/tags" Target="../tags/tag88.xml"/><Relationship Id="rId39" Type="http://schemas.openxmlformats.org/officeDocument/2006/relationships/tags" Target="../tags/tag123.xml"/><Relationship Id="rId38" Type="http://schemas.openxmlformats.org/officeDocument/2006/relationships/tags" Target="../tags/tag122.xml"/><Relationship Id="rId37" Type="http://schemas.openxmlformats.org/officeDocument/2006/relationships/tags" Target="../tags/tag121.xml"/><Relationship Id="rId36" Type="http://schemas.openxmlformats.org/officeDocument/2006/relationships/tags" Target="../tags/tag120.xml"/><Relationship Id="rId35" Type="http://schemas.openxmlformats.org/officeDocument/2006/relationships/tags" Target="../tags/tag119.xml"/><Relationship Id="rId34" Type="http://schemas.openxmlformats.org/officeDocument/2006/relationships/tags" Target="../tags/tag118.xml"/><Relationship Id="rId33" Type="http://schemas.openxmlformats.org/officeDocument/2006/relationships/tags" Target="../tags/tag117.xml"/><Relationship Id="rId32" Type="http://schemas.openxmlformats.org/officeDocument/2006/relationships/tags" Target="../tags/tag116.xml"/><Relationship Id="rId31" Type="http://schemas.openxmlformats.org/officeDocument/2006/relationships/tags" Target="../tags/tag115.xml"/><Relationship Id="rId30" Type="http://schemas.openxmlformats.org/officeDocument/2006/relationships/tags" Target="../tags/tag114.xml"/><Relationship Id="rId3" Type="http://schemas.openxmlformats.org/officeDocument/2006/relationships/tags" Target="../tags/tag87.xml"/><Relationship Id="rId29" Type="http://schemas.openxmlformats.org/officeDocument/2006/relationships/tags" Target="../tags/tag113.xml"/><Relationship Id="rId28" Type="http://schemas.openxmlformats.org/officeDocument/2006/relationships/tags" Target="../tags/tag112.xml"/><Relationship Id="rId27" Type="http://schemas.openxmlformats.org/officeDocument/2006/relationships/tags" Target="../tags/tag111.xml"/><Relationship Id="rId26" Type="http://schemas.openxmlformats.org/officeDocument/2006/relationships/tags" Target="../tags/tag110.xml"/><Relationship Id="rId25" Type="http://schemas.openxmlformats.org/officeDocument/2006/relationships/tags" Target="../tags/tag109.xml"/><Relationship Id="rId24" Type="http://schemas.openxmlformats.org/officeDocument/2006/relationships/tags" Target="../tags/tag108.xml"/><Relationship Id="rId23" Type="http://schemas.openxmlformats.org/officeDocument/2006/relationships/tags" Target="../tags/tag107.xml"/><Relationship Id="rId22" Type="http://schemas.openxmlformats.org/officeDocument/2006/relationships/tags" Target="../tags/tag106.xml"/><Relationship Id="rId21" Type="http://schemas.openxmlformats.org/officeDocument/2006/relationships/tags" Target="../tags/tag105.xml"/><Relationship Id="rId20" Type="http://schemas.openxmlformats.org/officeDocument/2006/relationships/tags" Target="../tags/tag104.xml"/><Relationship Id="rId2" Type="http://schemas.openxmlformats.org/officeDocument/2006/relationships/tags" Target="../tags/tag86.xml"/><Relationship Id="rId19" Type="http://schemas.openxmlformats.org/officeDocument/2006/relationships/tags" Target="../tags/tag103.xml"/><Relationship Id="rId18" Type="http://schemas.openxmlformats.org/officeDocument/2006/relationships/tags" Target="../tags/tag102.xml"/><Relationship Id="rId17" Type="http://schemas.openxmlformats.org/officeDocument/2006/relationships/tags" Target="../tags/tag101.xml"/><Relationship Id="rId16" Type="http://schemas.openxmlformats.org/officeDocument/2006/relationships/tags" Target="../tags/tag100.xml"/><Relationship Id="rId15" Type="http://schemas.openxmlformats.org/officeDocument/2006/relationships/tags" Target="../tags/tag99.xml"/><Relationship Id="rId14" Type="http://schemas.openxmlformats.org/officeDocument/2006/relationships/tags" Target="../tags/tag98.xml"/><Relationship Id="rId13" Type="http://schemas.openxmlformats.org/officeDocument/2006/relationships/tags" Target="../tags/tag97.xml"/><Relationship Id="rId12" Type="http://schemas.openxmlformats.org/officeDocument/2006/relationships/tags" Target="../tags/tag96.xml"/><Relationship Id="rId11" Type="http://schemas.openxmlformats.org/officeDocument/2006/relationships/tags" Target="../tags/tag95.xml"/><Relationship Id="rId10" Type="http://schemas.openxmlformats.org/officeDocument/2006/relationships/tags" Target="../tags/tag94.xml"/><Relationship Id="rId1" Type="http://schemas.openxmlformats.org/officeDocument/2006/relationships/tags" Target="../tags/tag85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36.xml"/><Relationship Id="rId4" Type="http://schemas.openxmlformats.org/officeDocument/2006/relationships/tags" Target="../tags/tag135.xml"/><Relationship Id="rId3" Type="http://schemas.openxmlformats.org/officeDocument/2006/relationships/image" Target="../media/image6.png"/><Relationship Id="rId2" Type="http://schemas.openxmlformats.org/officeDocument/2006/relationships/tags" Target="../tags/tag134.xml"/><Relationship Id="rId1" Type="http://schemas.openxmlformats.org/officeDocument/2006/relationships/tags" Target="../tags/tag133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tags" Target="../tags/tag143.xml"/><Relationship Id="rId7" Type="http://schemas.openxmlformats.org/officeDocument/2006/relationships/tags" Target="../tags/tag142.xml"/><Relationship Id="rId6" Type="http://schemas.openxmlformats.org/officeDocument/2006/relationships/image" Target="../media/image2.png"/><Relationship Id="rId5" Type="http://schemas.openxmlformats.org/officeDocument/2006/relationships/tags" Target="../tags/tag141.xml"/><Relationship Id="rId4" Type="http://schemas.openxmlformats.org/officeDocument/2006/relationships/tags" Target="../tags/tag140.xml"/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144.xml"/><Relationship Id="rId1" Type="http://schemas.openxmlformats.org/officeDocument/2006/relationships/tags" Target="../tags/tag1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4.xml"/><Relationship Id="rId4" Type="http://schemas.openxmlformats.org/officeDocument/2006/relationships/image" Target="../media/image6.png"/><Relationship Id="rId3" Type="http://schemas.openxmlformats.org/officeDocument/2006/relationships/tags" Target="../tags/tag13.xml"/><Relationship Id="rId2" Type="http://schemas.openxmlformats.org/officeDocument/2006/relationships/image" Target="../media/image5.jpeg"/><Relationship Id="rId1" Type="http://schemas.openxmlformats.org/officeDocument/2006/relationships/tags" Target="../tags/tag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image" Target="../media/image7.png"/><Relationship Id="rId2" Type="http://schemas.openxmlformats.org/officeDocument/2006/relationships/tags" Target="../tags/tag16.xml"/><Relationship Id="rId11" Type="http://schemas.openxmlformats.org/officeDocument/2006/relationships/slideLayout" Target="../slideLayouts/slideLayout13.xml"/><Relationship Id="rId10" Type="http://schemas.openxmlformats.org/officeDocument/2006/relationships/tags" Target="../tags/tag23.xml"/><Relationship Id="rId1" Type="http://schemas.openxmlformats.org/officeDocument/2006/relationships/tags" Target="../tags/tag15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tags" Target="../tags/tag31.xml"/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2" Type="http://schemas.openxmlformats.org/officeDocument/2006/relationships/slideLayout" Target="../slideLayouts/slideLayout13.xml"/><Relationship Id="rId21" Type="http://schemas.openxmlformats.org/officeDocument/2006/relationships/tags" Target="../tags/tag44.xml"/><Relationship Id="rId20" Type="http://schemas.openxmlformats.org/officeDocument/2006/relationships/tags" Target="../tags/tag43.xml"/><Relationship Id="rId2" Type="http://schemas.openxmlformats.org/officeDocument/2006/relationships/tags" Target="../tags/tag25.xml"/><Relationship Id="rId19" Type="http://schemas.openxmlformats.org/officeDocument/2006/relationships/tags" Target="../tags/tag42.xml"/><Relationship Id="rId18" Type="http://schemas.openxmlformats.org/officeDocument/2006/relationships/tags" Target="../tags/tag41.xml"/><Relationship Id="rId17" Type="http://schemas.openxmlformats.org/officeDocument/2006/relationships/tags" Target="../tags/tag40.xml"/><Relationship Id="rId16" Type="http://schemas.openxmlformats.org/officeDocument/2006/relationships/tags" Target="../tags/tag39.xml"/><Relationship Id="rId15" Type="http://schemas.openxmlformats.org/officeDocument/2006/relationships/tags" Target="../tags/tag38.xml"/><Relationship Id="rId14" Type="http://schemas.openxmlformats.org/officeDocument/2006/relationships/tags" Target="../tags/tag37.xml"/><Relationship Id="rId13" Type="http://schemas.openxmlformats.org/officeDocument/2006/relationships/tags" Target="../tags/tag36.xml"/><Relationship Id="rId12" Type="http://schemas.openxmlformats.org/officeDocument/2006/relationships/tags" Target="../tags/tag35.xml"/><Relationship Id="rId11" Type="http://schemas.openxmlformats.org/officeDocument/2006/relationships/tags" Target="../tags/tag34.xml"/><Relationship Id="rId10" Type="http://schemas.openxmlformats.org/officeDocument/2006/relationships/tags" Target="../tags/tag33.xml"/><Relationship Id="rId1" Type="http://schemas.openxmlformats.org/officeDocument/2006/relationships/tags" Target="../tags/tag24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51.xml"/><Relationship Id="rId8" Type="http://schemas.openxmlformats.org/officeDocument/2006/relationships/tags" Target="../tags/tag50.xml"/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image" Target="../media/image9.jpeg"/><Relationship Id="rId4" Type="http://schemas.openxmlformats.org/officeDocument/2006/relationships/tags" Target="../tags/tag47.xml"/><Relationship Id="rId3" Type="http://schemas.openxmlformats.org/officeDocument/2006/relationships/image" Target="../media/image8.png"/><Relationship Id="rId29" Type="http://schemas.openxmlformats.org/officeDocument/2006/relationships/slideLayout" Target="../slideLayouts/slideLayout13.xml"/><Relationship Id="rId28" Type="http://schemas.openxmlformats.org/officeDocument/2006/relationships/tags" Target="../tags/tag70.xml"/><Relationship Id="rId27" Type="http://schemas.openxmlformats.org/officeDocument/2006/relationships/tags" Target="../tags/tag69.xml"/><Relationship Id="rId26" Type="http://schemas.openxmlformats.org/officeDocument/2006/relationships/tags" Target="../tags/tag68.xml"/><Relationship Id="rId25" Type="http://schemas.openxmlformats.org/officeDocument/2006/relationships/tags" Target="../tags/tag67.xml"/><Relationship Id="rId24" Type="http://schemas.openxmlformats.org/officeDocument/2006/relationships/tags" Target="../tags/tag66.xml"/><Relationship Id="rId23" Type="http://schemas.openxmlformats.org/officeDocument/2006/relationships/tags" Target="../tags/tag65.xml"/><Relationship Id="rId22" Type="http://schemas.openxmlformats.org/officeDocument/2006/relationships/tags" Target="../tags/tag64.xml"/><Relationship Id="rId21" Type="http://schemas.openxmlformats.org/officeDocument/2006/relationships/tags" Target="../tags/tag63.xml"/><Relationship Id="rId20" Type="http://schemas.openxmlformats.org/officeDocument/2006/relationships/tags" Target="../tags/tag62.xml"/><Relationship Id="rId2" Type="http://schemas.openxmlformats.org/officeDocument/2006/relationships/tags" Target="../tags/tag46.xml"/><Relationship Id="rId19" Type="http://schemas.openxmlformats.org/officeDocument/2006/relationships/tags" Target="../tags/tag61.xml"/><Relationship Id="rId18" Type="http://schemas.openxmlformats.org/officeDocument/2006/relationships/tags" Target="../tags/tag60.xml"/><Relationship Id="rId17" Type="http://schemas.openxmlformats.org/officeDocument/2006/relationships/tags" Target="../tags/tag59.xml"/><Relationship Id="rId16" Type="http://schemas.openxmlformats.org/officeDocument/2006/relationships/tags" Target="../tags/tag58.xml"/><Relationship Id="rId15" Type="http://schemas.openxmlformats.org/officeDocument/2006/relationships/tags" Target="../tags/tag57.xml"/><Relationship Id="rId14" Type="http://schemas.openxmlformats.org/officeDocument/2006/relationships/tags" Target="../tags/tag56.xml"/><Relationship Id="rId13" Type="http://schemas.openxmlformats.org/officeDocument/2006/relationships/tags" Target="../tags/tag55.xml"/><Relationship Id="rId12" Type="http://schemas.openxmlformats.org/officeDocument/2006/relationships/tags" Target="../tags/tag54.xml"/><Relationship Id="rId11" Type="http://schemas.openxmlformats.org/officeDocument/2006/relationships/tags" Target="../tags/tag53.xml"/><Relationship Id="rId10" Type="http://schemas.openxmlformats.org/officeDocument/2006/relationships/tags" Target="../tags/tag52.xml"/><Relationship Id="rId1" Type="http://schemas.openxmlformats.org/officeDocument/2006/relationships/tags" Target="../tags/tag4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tags" Target="../tags/tag74.xml"/><Relationship Id="rId6" Type="http://schemas.openxmlformats.org/officeDocument/2006/relationships/tags" Target="../tags/tag73.xml"/><Relationship Id="rId5" Type="http://schemas.openxmlformats.org/officeDocument/2006/relationships/image" Target="../media/image10.png"/><Relationship Id="rId4" Type="http://schemas.openxmlformats.org/officeDocument/2006/relationships/tags" Target="../tags/tag72.xml"/><Relationship Id="rId3" Type="http://schemas.microsoft.com/office/2007/relationships/media" Target="../media/media1.mp4"/><Relationship Id="rId2" Type="http://schemas.openxmlformats.org/officeDocument/2006/relationships/video" Target="../media/media1.mp4"/><Relationship Id="rId1" Type="http://schemas.openxmlformats.org/officeDocument/2006/relationships/tags" Target="../tags/tag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-37465" y="800100"/>
            <a:ext cx="12192000" cy="52578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064000" y="2044702"/>
            <a:ext cx="3558382" cy="6486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spc="3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2"/>
            </p:custDataLst>
          </p:nvPr>
        </p:nvSpPr>
        <p:spPr>
          <a:xfrm>
            <a:off x="533400" y="3175978"/>
            <a:ext cx="82423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4400" spc="-150"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电动真空泵控制电路故障检修</a:t>
            </a:r>
            <a:endParaRPr lang="zh-CN" altLang="en-US" sz="4400" spc="-150"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pic>
        <p:nvPicPr>
          <p:cNvPr id="3" name="图片 2" descr="C:\Users\HH\Desktop\PPT\素材\千库网_网课直播教学矢量图_元素编号12813820(1).png千库网_网课直播教学矢量图_元素编号12813820(1)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145780" y="2218690"/>
            <a:ext cx="4050665" cy="4050030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723900" y="4064000"/>
            <a:ext cx="7200900" cy="139700"/>
            <a:chOff x="723900" y="4432300"/>
            <a:chExt cx="7937500" cy="114300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723900" y="4432300"/>
              <a:ext cx="7937500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723900" y="4546600"/>
              <a:ext cx="3281793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本框 23"/>
          <p:cNvSpPr txBox="1"/>
          <p:nvPr>
            <p:custDataLst>
              <p:tags r:id="rId4"/>
            </p:custDataLst>
          </p:nvPr>
        </p:nvSpPr>
        <p:spPr>
          <a:xfrm>
            <a:off x="772160" y="2027555"/>
            <a:ext cx="70256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36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电动真空泵控制电路故障检修</a:t>
            </a:r>
            <a:endParaRPr sz="3600" dirty="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96900" y="4686300"/>
            <a:ext cx="362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buClrTx/>
              <a:buSzTx/>
              <a:buFontTx/>
              <a:defRPr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电动真空泵故障检修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661284" y="283029"/>
            <a:ext cx="4927600" cy="304800"/>
            <a:chOff x="685800" y="635000"/>
            <a:chExt cx="4927600" cy="304800"/>
          </a:xfrm>
        </p:grpSpPr>
        <p:sp>
          <p:nvSpPr>
            <p:cNvPr id="31" name="箭头: V 形 30"/>
            <p:cNvSpPr/>
            <p:nvPr/>
          </p:nvSpPr>
          <p:spPr>
            <a:xfrm>
              <a:off x="5308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2" name="箭头: V 形 31"/>
            <p:cNvSpPr/>
            <p:nvPr/>
          </p:nvSpPr>
          <p:spPr>
            <a:xfrm>
              <a:off x="4953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3" name="箭头: V 形 32"/>
            <p:cNvSpPr/>
            <p:nvPr/>
          </p:nvSpPr>
          <p:spPr>
            <a:xfrm>
              <a:off x="4597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4" name="箭头: V 形 33"/>
            <p:cNvSpPr/>
            <p:nvPr/>
          </p:nvSpPr>
          <p:spPr>
            <a:xfrm>
              <a:off x="4241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5" name="箭头: V 形 34"/>
            <p:cNvSpPr/>
            <p:nvPr/>
          </p:nvSpPr>
          <p:spPr>
            <a:xfrm>
              <a:off x="38862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6" name="箭头: V 形 35"/>
            <p:cNvSpPr/>
            <p:nvPr/>
          </p:nvSpPr>
          <p:spPr>
            <a:xfrm>
              <a:off x="3530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7" name="箭头: V 形 36"/>
            <p:cNvSpPr/>
            <p:nvPr/>
          </p:nvSpPr>
          <p:spPr>
            <a:xfrm>
              <a:off x="3175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8" name="箭头: V 形 37"/>
            <p:cNvSpPr/>
            <p:nvPr/>
          </p:nvSpPr>
          <p:spPr>
            <a:xfrm>
              <a:off x="2819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9" name="箭头: V 形 38"/>
            <p:cNvSpPr/>
            <p:nvPr/>
          </p:nvSpPr>
          <p:spPr>
            <a:xfrm>
              <a:off x="2463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0" name="箭头: V 形 39"/>
            <p:cNvSpPr/>
            <p:nvPr/>
          </p:nvSpPr>
          <p:spPr>
            <a:xfrm>
              <a:off x="21082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1" name="箭头: V 形 40"/>
            <p:cNvSpPr/>
            <p:nvPr/>
          </p:nvSpPr>
          <p:spPr>
            <a:xfrm>
              <a:off x="1752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2" name="箭头: V 形 41"/>
            <p:cNvSpPr/>
            <p:nvPr/>
          </p:nvSpPr>
          <p:spPr>
            <a:xfrm>
              <a:off x="1397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3" name="箭头: V 形 42"/>
            <p:cNvSpPr/>
            <p:nvPr/>
          </p:nvSpPr>
          <p:spPr>
            <a:xfrm>
              <a:off x="1041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4" name="箭头: V 形 43"/>
            <p:cNvSpPr/>
            <p:nvPr/>
          </p:nvSpPr>
          <p:spPr>
            <a:xfrm>
              <a:off x="685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8470900" y="6309995"/>
            <a:ext cx="3505200" cy="304800"/>
            <a:chOff x="8470900" y="6261100"/>
            <a:chExt cx="3505200" cy="304800"/>
          </a:xfrm>
        </p:grpSpPr>
        <p:sp>
          <p:nvSpPr>
            <p:cNvPr id="48" name="箭头: V 形 47"/>
            <p:cNvSpPr/>
            <p:nvPr/>
          </p:nvSpPr>
          <p:spPr>
            <a:xfrm flipH="1">
              <a:off x="84709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9" name="箭头: V 形 48"/>
            <p:cNvSpPr/>
            <p:nvPr/>
          </p:nvSpPr>
          <p:spPr>
            <a:xfrm flipH="1">
              <a:off x="88265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0" name="箭头: V 形 49"/>
            <p:cNvSpPr/>
            <p:nvPr/>
          </p:nvSpPr>
          <p:spPr>
            <a:xfrm flipH="1">
              <a:off x="91821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1" name="箭头: V 形 50"/>
            <p:cNvSpPr/>
            <p:nvPr/>
          </p:nvSpPr>
          <p:spPr>
            <a:xfrm flipH="1">
              <a:off x="95377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2" name="箭头: V 形 51"/>
            <p:cNvSpPr/>
            <p:nvPr/>
          </p:nvSpPr>
          <p:spPr>
            <a:xfrm flipH="1">
              <a:off x="98933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3" name="箭头: V 形 52"/>
            <p:cNvSpPr/>
            <p:nvPr/>
          </p:nvSpPr>
          <p:spPr>
            <a:xfrm flipH="1">
              <a:off x="102489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4" name="箭头: V 形 53"/>
            <p:cNvSpPr/>
            <p:nvPr/>
          </p:nvSpPr>
          <p:spPr>
            <a:xfrm flipH="1">
              <a:off x="106045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5" name="箭头: V 形 54"/>
            <p:cNvSpPr/>
            <p:nvPr/>
          </p:nvSpPr>
          <p:spPr>
            <a:xfrm flipH="1">
              <a:off x="109601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6" name="箭头: V 形 55"/>
            <p:cNvSpPr/>
            <p:nvPr/>
          </p:nvSpPr>
          <p:spPr>
            <a:xfrm flipH="1">
              <a:off x="113157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7" name="箭头: V 形 56"/>
            <p:cNvSpPr/>
            <p:nvPr/>
          </p:nvSpPr>
          <p:spPr>
            <a:xfrm flipH="1">
              <a:off x="116713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4" name="矩形 3"/>
          <p:cNvSpPr/>
          <p:nvPr userDrawn="1">
            <p:custDataLst>
              <p:tags r:id="rId5"/>
            </p:custDataLst>
          </p:nvPr>
        </p:nvSpPr>
        <p:spPr>
          <a:xfrm>
            <a:off x="9830435" y="2349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 i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charset="-122"/>
              </a:rPr>
              <a:t>北方国际教育集团</a:t>
            </a:r>
            <a:endParaRPr lang="zh-CN" altLang="en-US" sz="1800" b="1" i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charset="-122"/>
            </a:endParaRPr>
          </a:p>
        </p:txBody>
      </p:sp>
      <p:pic>
        <p:nvPicPr>
          <p:cNvPr id="7" name="图片 6" descr="logo-常用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0870" y="137795"/>
            <a:ext cx="532130" cy="58610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图形"/>
          <p:cNvSpPr txBox="1"/>
          <p:nvPr userDrawn="1">
            <p:custDataLst>
              <p:tags r:id="rId1"/>
            </p:custDataLst>
          </p:nvPr>
        </p:nvSpPr>
        <p:spPr>
          <a:xfrm>
            <a:off x="1850390" y="62230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真空泵原理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843915" y="10826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控制原理</a:t>
            </a:r>
            <a:endParaRPr lang="zh-CN" altLang="en-US"/>
          </a:p>
        </p:txBody>
      </p:sp>
      <p:sp>
        <p:nvSpPr>
          <p:cNvPr id="3" name="圆角矩形 2"/>
          <p:cNvSpPr/>
          <p:nvPr>
            <p:custDataLst>
              <p:tags r:id="rId3"/>
            </p:custDataLst>
          </p:nvPr>
        </p:nvSpPr>
        <p:spPr>
          <a:xfrm>
            <a:off x="5166360" y="1247140"/>
            <a:ext cx="863600" cy="436372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4000">
                <a:solidFill>
                  <a:schemeClr val="tx1"/>
                </a:solidFill>
              </a:rPr>
              <a:t>V</a:t>
            </a:r>
            <a:endParaRPr lang="en-US" altLang="zh-CN" sz="4000">
              <a:solidFill>
                <a:schemeClr val="tx1"/>
              </a:solidFill>
            </a:endParaRPr>
          </a:p>
          <a:p>
            <a:pPr algn="ctr"/>
            <a:r>
              <a:rPr lang="en-US" altLang="zh-CN" sz="4000">
                <a:solidFill>
                  <a:schemeClr val="tx1"/>
                </a:solidFill>
              </a:rPr>
              <a:t>CU</a:t>
            </a:r>
            <a:endParaRPr lang="en-US" altLang="zh-CN" sz="4000">
              <a:solidFill>
                <a:schemeClr val="tx1"/>
              </a:solidFill>
            </a:endParaRPr>
          </a:p>
        </p:txBody>
      </p:sp>
      <p:sp>
        <p:nvSpPr>
          <p:cNvPr id="4" name="矩形 3"/>
          <p:cNvSpPr/>
          <p:nvPr>
            <p:custDataLst>
              <p:tags r:id="rId4"/>
            </p:custDataLst>
          </p:nvPr>
        </p:nvSpPr>
        <p:spPr>
          <a:xfrm>
            <a:off x="2096770" y="2109470"/>
            <a:ext cx="725805" cy="245237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真空压力传感器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右箭头 4"/>
          <p:cNvSpPr/>
          <p:nvPr>
            <p:custDataLst>
              <p:tags r:id="rId5"/>
            </p:custDataLst>
          </p:nvPr>
        </p:nvSpPr>
        <p:spPr>
          <a:xfrm>
            <a:off x="2837815" y="2987040"/>
            <a:ext cx="2296160" cy="638810"/>
          </a:xfrm>
          <a:prstGeom prst="rightArrow">
            <a:avLst/>
          </a:prstGeom>
          <a:solidFill>
            <a:schemeClr val="accent4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>
                <a:solidFill>
                  <a:schemeClr val="tx1"/>
                </a:solidFill>
              </a:rPr>
              <a:t>压力信息</a:t>
            </a:r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6" name="右箭头 5"/>
          <p:cNvSpPr/>
          <p:nvPr>
            <p:custDataLst>
              <p:tags r:id="rId6"/>
            </p:custDataLst>
          </p:nvPr>
        </p:nvSpPr>
        <p:spPr>
          <a:xfrm>
            <a:off x="6033135" y="2987040"/>
            <a:ext cx="2296160" cy="638810"/>
          </a:xfrm>
          <a:prstGeom prst="rightArrow">
            <a:avLst/>
          </a:prstGeom>
          <a:solidFill>
            <a:schemeClr val="accent4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7" name="椭圆 6"/>
          <p:cNvSpPr/>
          <p:nvPr>
            <p:custDataLst>
              <p:tags r:id="rId7"/>
            </p:custDataLst>
          </p:nvPr>
        </p:nvSpPr>
        <p:spPr>
          <a:xfrm>
            <a:off x="8329295" y="2688590"/>
            <a:ext cx="1227455" cy="122745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真空泵</a:t>
            </a:r>
            <a:endParaRPr lang="zh-CN" altLang="en-US">
              <a:solidFill>
                <a:schemeClr val="tx1"/>
              </a:solidFill>
            </a:endParaRPr>
          </a:p>
        </p:txBody>
      </p:sp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: 圆角 37"/>
          <p:cNvSpPr/>
          <p:nvPr/>
        </p:nvSpPr>
        <p:spPr>
          <a:xfrm>
            <a:off x="4787901" y="1824037"/>
            <a:ext cx="2616200" cy="84296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PART-03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2324100" y="3009900"/>
            <a:ext cx="769620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6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故障检修</a:t>
            </a:r>
            <a:endParaRPr lang="zh-CN" altLang="en-US" sz="6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3784600" y="4289425"/>
            <a:ext cx="477520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sz="1400"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Troubleshooting</a:t>
            </a:r>
            <a:endParaRPr sz="1400"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图形"/>
          <p:cNvSpPr txBox="1"/>
          <p:nvPr userDrawn="1">
            <p:custDataLst>
              <p:tags r:id="rId1"/>
            </p:custDataLst>
          </p:nvPr>
        </p:nvSpPr>
        <p:spPr>
          <a:xfrm>
            <a:off x="1850390" y="62230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电路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50" name="组合 49"/>
          <p:cNvGrpSpPr/>
          <p:nvPr/>
        </p:nvGrpSpPr>
        <p:grpSpPr>
          <a:xfrm rot="5400000">
            <a:off x="4184015" y="2277745"/>
            <a:ext cx="266065" cy="318135"/>
            <a:chOff x="9180" y="3300"/>
            <a:chExt cx="526" cy="631"/>
          </a:xfrm>
        </p:grpSpPr>
        <p:sp>
          <p:nvSpPr>
            <p:cNvPr id="51" name="矩形 50"/>
            <p:cNvSpPr/>
            <p:nvPr>
              <p:custDataLst>
                <p:tags r:id="rId2"/>
              </p:custDataLst>
            </p:nvPr>
          </p:nvSpPr>
          <p:spPr>
            <a:xfrm>
              <a:off x="9180" y="3300"/>
              <a:ext cx="526" cy="63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52" name="直接连接符 51"/>
            <p:cNvCxnSpPr/>
            <p:nvPr>
              <p:custDataLst>
                <p:tags r:id="rId3"/>
              </p:custDataLst>
            </p:nvPr>
          </p:nvCxnSpPr>
          <p:spPr>
            <a:xfrm>
              <a:off x="9180" y="3480"/>
              <a:ext cx="507" cy="33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" name="直接连接符 1"/>
          <p:cNvCxnSpPr/>
          <p:nvPr>
            <p:custDataLst>
              <p:tags r:id="rId4"/>
            </p:custDataLst>
          </p:nvPr>
        </p:nvCxnSpPr>
        <p:spPr>
          <a:xfrm>
            <a:off x="4865370" y="508000"/>
            <a:ext cx="0" cy="180848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>
            <p:custDataLst>
              <p:tags r:id="rId5"/>
            </p:custDataLst>
          </p:nvPr>
        </p:nvSpPr>
        <p:spPr>
          <a:xfrm>
            <a:off x="4735830" y="975360"/>
            <a:ext cx="243840" cy="601980"/>
          </a:xfrm>
          <a:prstGeom prst="rect">
            <a:avLst/>
          </a:prstGeom>
          <a:noFill/>
          <a:ln w="28575" cmpd="sng"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3" name="直接连接符 32"/>
          <p:cNvCxnSpPr/>
          <p:nvPr>
            <p:custDataLst>
              <p:tags r:id="rId6"/>
            </p:custDataLst>
          </p:nvPr>
        </p:nvCxnSpPr>
        <p:spPr>
          <a:xfrm>
            <a:off x="4865370" y="2484120"/>
            <a:ext cx="0" cy="332168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圆角矩形 52"/>
          <p:cNvSpPr/>
          <p:nvPr>
            <p:custDataLst>
              <p:tags r:id="rId7"/>
            </p:custDataLst>
          </p:nvPr>
        </p:nvSpPr>
        <p:spPr>
          <a:xfrm rot="5400000">
            <a:off x="4257675" y="1869440"/>
            <a:ext cx="697865" cy="1122045"/>
          </a:xfrm>
          <a:prstGeom prst="roundRect">
            <a:avLst/>
          </a:prstGeom>
          <a:noFill/>
          <a:ln w="44450" cmpd="sng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>
            <p:custDataLst>
              <p:tags r:id="rId8"/>
            </p:custDataLst>
          </p:nvPr>
        </p:nvSpPr>
        <p:spPr>
          <a:xfrm>
            <a:off x="4053205" y="981075"/>
            <a:ext cx="7550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F1/37</a:t>
            </a:r>
            <a:endParaRPr lang="en-US" altLang="zh-CN"/>
          </a:p>
        </p:txBody>
      </p:sp>
      <p:sp>
        <p:nvSpPr>
          <p:cNvPr id="35" name="椭圆 34"/>
          <p:cNvSpPr/>
          <p:nvPr>
            <p:custDataLst>
              <p:tags r:id="rId9"/>
            </p:custDataLst>
          </p:nvPr>
        </p:nvSpPr>
        <p:spPr>
          <a:xfrm>
            <a:off x="5644515" y="4658995"/>
            <a:ext cx="720000" cy="720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u="sng">
                <a:solidFill>
                  <a:schemeClr val="tx1"/>
                </a:solidFill>
              </a:rPr>
              <a:t>M</a:t>
            </a:r>
            <a:endParaRPr lang="en-US" altLang="zh-CN" u="sng">
              <a:solidFill>
                <a:schemeClr val="tx1"/>
              </a:solidFill>
            </a:endParaRPr>
          </a:p>
        </p:txBody>
      </p:sp>
      <p:cxnSp>
        <p:nvCxnSpPr>
          <p:cNvPr id="36" name="直接连接符 35"/>
          <p:cNvCxnSpPr/>
          <p:nvPr>
            <p:custDataLst>
              <p:tags r:id="rId10"/>
            </p:custDataLst>
          </p:nvPr>
        </p:nvCxnSpPr>
        <p:spPr>
          <a:xfrm>
            <a:off x="4317365" y="1684020"/>
            <a:ext cx="0" cy="61976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>
            <p:custDataLst>
              <p:tags r:id="rId11"/>
            </p:custDataLst>
          </p:nvPr>
        </p:nvCxnSpPr>
        <p:spPr>
          <a:xfrm>
            <a:off x="4302125" y="1697355"/>
            <a:ext cx="548640" cy="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>
            <p:custDataLst>
              <p:tags r:id="rId12"/>
            </p:custDataLst>
          </p:nvPr>
        </p:nvSpPr>
        <p:spPr>
          <a:xfrm>
            <a:off x="4593590" y="182880"/>
            <a:ext cx="5937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12V</a:t>
            </a:r>
            <a:endParaRPr lang="en-US" altLang="zh-CN"/>
          </a:p>
        </p:txBody>
      </p:sp>
      <p:cxnSp>
        <p:nvCxnSpPr>
          <p:cNvPr id="39" name="直接连接符 38"/>
          <p:cNvCxnSpPr/>
          <p:nvPr>
            <p:custDataLst>
              <p:tags r:id="rId13"/>
            </p:custDataLst>
          </p:nvPr>
        </p:nvCxnSpPr>
        <p:spPr>
          <a:xfrm>
            <a:off x="4302125" y="2560320"/>
            <a:ext cx="0" cy="3245485"/>
          </a:xfrm>
          <a:prstGeom prst="line">
            <a:avLst/>
          </a:prstGeom>
          <a:ln w="28575" cmpd="sng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>
            <p:custDataLst>
              <p:tags r:id="rId14"/>
            </p:custDataLst>
          </p:nvPr>
        </p:nvSpPr>
        <p:spPr>
          <a:xfrm>
            <a:off x="3698875" y="5791200"/>
            <a:ext cx="1615440" cy="51435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solidFill>
                  <a:schemeClr val="tx1"/>
                </a:solidFill>
              </a:rPr>
              <a:t>VCU</a:t>
            </a:r>
            <a:endParaRPr lang="en-US" altLang="zh-CN">
              <a:solidFill>
                <a:schemeClr val="tx1"/>
              </a:solidFill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5790565" y="5979160"/>
            <a:ext cx="427990" cy="227965"/>
            <a:chOff x="1838" y="1621"/>
            <a:chExt cx="674" cy="359"/>
          </a:xfrm>
        </p:grpSpPr>
        <p:cxnSp>
          <p:nvCxnSpPr>
            <p:cNvPr id="42" name="直接连接符 41"/>
            <p:cNvCxnSpPr/>
            <p:nvPr>
              <p:custDataLst>
                <p:tags r:id="rId15"/>
              </p:custDataLst>
            </p:nvPr>
          </p:nvCxnSpPr>
          <p:spPr>
            <a:xfrm flipV="1">
              <a:off x="1838" y="1621"/>
              <a:ext cx="675" cy="1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>
              <p:custDataLst>
                <p:tags r:id="rId16"/>
              </p:custDataLst>
            </p:nvPr>
          </p:nvCxnSpPr>
          <p:spPr>
            <a:xfrm flipV="1">
              <a:off x="1928" y="1801"/>
              <a:ext cx="495" cy="1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>
              <p:custDataLst>
                <p:tags r:id="rId17"/>
              </p:custDataLst>
            </p:nvPr>
          </p:nvCxnSpPr>
          <p:spPr>
            <a:xfrm flipV="1">
              <a:off x="1973" y="1966"/>
              <a:ext cx="405" cy="1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组合 44"/>
          <p:cNvGrpSpPr/>
          <p:nvPr/>
        </p:nvGrpSpPr>
        <p:grpSpPr>
          <a:xfrm rot="16200000">
            <a:off x="7513955" y="2280920"/>
            <a:ext cx="266065" cy="317500"/>
            <a:chOff x="8955" y="3300"/>
            <a:chExt cx="526" cy="630"/>
          </a:xfrm>
        </p:grpSpPr>
        <p:sp>
          <p:nvSpPr>
            <p:cNvPr id="46" name="矩形 45"/>
            <p:cNvSpPr/>
            <p:nvPr>
              <p:custDataLst>
                <p:tags r:id="rId18"/>
              </p:custDataLst>
            </p:nvPr>
          </p:nvSpPr>
          <p:spPr>
            <a:xfrm>
              <a:off x="8955" y="3300"/>
              <a:ext cx="526" cy="63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47" name="直接连接符 46"/>
            <p:cNvCxnSpPr/>
            <p:nvPr>
              <p:custDataLst>
                <p:tags r:id="rId19"/>
              </p:custDataLst>
            </p:nvPr>
          </p:nvCxnSpPr>
          <p:spPr>
            <a:xfrm>
              <a:off x="8955" y="3480"/>
              <a:ext cx="507" cy="33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圆角矩形 47"/>
          <p:cNvSpPr/>
          <p:nvPr>
            <p:custDataLst>
              <p:tags r:id="rId20"/>
            </p:custDataLst>
          </p:nvPr>
        </p:nvSpPr>
        <p:spPr>
          <a:xfrm rot="16200000">
            <a:off x="7015480" y="1827530"/>
            <a:ext cx="697865" cy="1205230"/>
          </a:xfrm>
          <a:prstGeom prst="roundRect">
            <a:avLst/>
          </a:prstGeom>
          <a:noFill/>
          <a:ln w="44450" cmpd="sng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49" name="直接连接符 48"/>
          <p:cNvCxnSpPr/>
          <p:nvPr>
            <p:custDataLst>
              <p:tags r:id="rId21"/>
            </p:custDataLst>
          </p:nvPr>
        </p:nvCxnSpPr>
        <p:spPr>
          <a:xfrm flipH="1">
            <a:off x="7647305" y="1587500"/>
            <a:ext cx="0" cy="71945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>
            <p:custDataLst>
              <p:tags r:id="rId22"/>
            </p:custDataLst>
          </p:nvPr>
        </p:nvCxnSpPr>
        <p:spPr>
          <a:xfrm flipV="1">
            <a:off x="5970588" y="3712528"/>
            <a:ext cx="0" cy="98234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>
            <p:custDataLst>
              <p:tags r:id="rId23"/>
            </p:custDataLst>
          </p:nvPr>
        </p:nvCxnSpPr>
        <p:spPr>
          <a:xfrm>
            <a:off x="7160260" y="2536825"/>
            <a:ext cx="0" cy="116649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>
            <p:custDataLst>
              <p:tags r:id="rId24"/>
            </p:custDataLst>
          </p:nvPr>
        </p:nvCxnSpPr>
        <p:spPr>
          <a:xfrm>
            <a:off x="7157720" y="486410"/>
            <a:ext cx="0" cy="185610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>
            <p:custDataLst>
              <p:tags r:id="rId25"/>
            </p:custDataLst>
          </p:nvPr>
        </p:nvCxnSpPr>
        <p:spPr>
          <a:xfrm>
            <a:off x="7643495" y="2560320"/>
            <a:ext cx="0" cy="3249930"/>
          </a:xfrm>
          <a:prstGeom prst="line">
            <a:avLst/>
          </a:prstGeom>
          <a:ln w="28575" cmpd="sng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矩形 57"/>
          <p:cNvSpPr/>
          <p:nvPr>
            <p:custDataLst>
              <p:tags r:id="rId26"/>
            </p:custDataLst>
          </p:nvPr>
        </p:nvSpPr>
        <p:spPr>
          <a:xfrm>
            <a:off x="7040245" y="5810250"/>
            <a:ext cx="1229360" cy="51435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solidFill>
                  <a:schemeClr val="tx1"/>
                </a:solidFill>
              </a:rPr>
              <a:t>VCU</a:t>
            </a:r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59" name="文本框 58"/>
          <p:cNvSpPr txBox="1"/>
          <p:nvPr>
            <p:custDataLst>
              <p:tags r:id="rId27"/>
            </p:custDataLst>
          </p:nvPr>
        </p:nvSpPr>
        <p:spPr>
          <a:xfrm>
            <a:off x="3937635" y="5495925"/>
            <a:ext cx="4286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41</a:t>
            </a:r>
            <a:endParaRPr lang="en-US" altLang="zh-CN"/>
          </a:p>
        </p:txBody>
      </p:sp>
      <p:sp>
        <p:nvSpPr>
          <p:cNvPr id="60" name="文本框 59"/>
          <p:cNvSpPr txBox="1"/>
          <p:nvPr>
            <p:custDataLst>
              <p:tags r:id="rId28"/>
            </p:custDataLst>
          </p:nvPr>
        </p:nvSpPr>
        <p:spPr>
          <a:xfrm>
            <a:off x="7252335" y="5495925"/>
            <a:ext cx="4286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55</a:t>
            </a:r>
            <a:endParaRPr lang="en-US" altLang="zh-CN"/>
          </a:p>
        </p:txBody>
      </p:sp>
      <p:sp>
        <p:nvSpPr>
          <p:cNvPr id="61" name="圆角矩形 60"/>
          <p:cNvSpPr/>
          <p:nvPr>
            <p:custDataLst>
              <p:tags r:id="rId29"/>
            </p:custDataLst>
          </p:nvPr>
        </p:nvSpPr>
        <p:spPr>
          <a:xfrm>
            <a:off x="3013710" y="877570"/>
            <a:ext cx="5678805" cy="2324735"/>
          </a:xfrm>
          <a:prstGeom prst="round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2" name="文本框 61"/>
          <p:cNvSpPr txBox="1"/>
          <p:nvPr>
            <p:custDataLst>
              <p:tags r:id="rId30"/>
            </p:custDataLst>
          </p:nvPr>
        </p:nvSpPr>
        <p:spPr>
          <a:xfrm>
            <a:off x="4157980" y="1255395"/>
            <a:ext cx="60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40A</a:t>
            </a:r>
            <a:endParaRPr lang="en-US" altLang="zh-CN"/>
          </a:p>
        </p:txBody>
      </p:sp>
      <p:grpSp>
        <p:nvGrpSpPr>
          <p:cNvPr id="63" name="组合 62"/>
          <p:cNvGrpSpPr/>
          <p:nvPr/>
        </p:nvGrpSpPr>
        <p:grpSpPr>
          <a:xfrm>
            <a:off x="4773295" y="2126615"/>
            <a:ext cx="190500" cy="364490"/>
            <a:chOff x="6386" y="3349"/>
            <a:chExt cx="300" cy="574"/>
          </a:xfrm>
        </p:grpSpPr>
        <p:cxnSp>
          <p:nvCxnSpPr>
            <p:cNvPr id="64" name="直接连接符 63"/>
            <p:cNvCxnSpPr/>
            <p:nvPr>
              <p:custDataLst>
                <p:tags r:id="rId31"/>
              </p:custDataLst>
            </p:nvPr>
          </p:nvCxnSpPr>
          <p:spPr>
            <a:xfrm>
              <a:off x="6526" y="3628"/>
              <a:ext cx="160" cy="295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>
              <p:custDataLst>
                <p:tags r:id="rId32"/>
              </p:custDataLst>
            </p:nvPr>
          </p:nvCxnSpPr>
          <p:spPr>
            <a:xfrm>
              <a:off x="6386" y="3349"/>
              <a:ext cx="160" cy="295"/>
            </a:xfrm>
            <a:prstGeom prst="line">
              <a:avLst/>
            </a:prstGeom>
            <a:ln w="28575" cmpd="sng">
              <a:noFill/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组合 65"/>
          <p:cNvGrpSpPr/>
          <p:nvPr/>
        </p:nvGrpSpPr>
        <p:grpSpPr>
          <a:xfrm>
            <a:off x="7059295" y="2158365"/>
            <a:ext cx="198755" cy="351790"/>
            <a:chOff x="11651" y="3399"/>
            <a:chExt cx="313" cy="554"/>
          </a:xfrm>
        </p:grpSpPr>
        <p:cxnSp>
          <p:nvCxnSpPr>
            <p:cNvPr id="67" name="直接连接符 66"/>
            <p:cNvCxnSpPr/>
            <p:nvPr>
              <p:custDataLst>
                <p:tags r:id="rId33"/>
              </p:custDataLst>
            </p:nvPr>
          </p:nvCxnSpPr>
          <p:spPr>
            <a:xfrm flipH="1">
              <a:off x="11651" y="3659"/>
              <a:ext cx="159" cy="295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>
              <p:custDataLst>
                <p:tags r:id="rId34"/>
              </p:custDataLst>
            </p:nvPr>
          </p:nvCxnSpPr>
          <p:spPr>
            <a:xfrm flipH="1">
              <a:off x="11806" y="3399"/>
              <a:ext cx="159" cy="295"/>
            </a:xfrm>
            <a:prstGeom prst="line">
              <a:avLst/>
            </a:prstGeom>
            <a:ln w="28575" cmpd="sng">
              <a:noFill/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文本框 68"/>
          <p:cNvSpPr txBox="1"/>
          <p:nvPr>
            <p:custDataLst>
              <p:tags r:id="rId35"/>
            </p:custDataLst>
          </p:nvPr>
        </p:nvSpPr>
        <p:spPr>
          <a:xfrm>
            <a:off x="8848090" y="1623695"/>
            <a:ext cx="23964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机舱配电盒</a:t>
            </a:r>
            <a:endParaRPr lang="zh-CN" altLang="en-US"/>
          </a:p>
          <a:p>
            <a:pPr algn="ctr"/>
            <a:r>
              <a:rPr lang="zh-CN" altLang="en-US"/>
              <a:t>Cabin distribution box</a:t>
            </a:r>
            <a:endParaRPr lang="zh-CN" altLang="en-US"/>
          </a:p>
        </p:txBody>
      </p:sp>
      <p:sp>
        <p:nvSpPr>
          <p:cNvPr id="70" name="矩形 69"/>
          <p:cNvSpPr/>
          <p:nvPr>
            <p:custDataLst>
              <p:tags r:id="rId36"/>
            </p:custDataLst>
          </p:nvPr>
        </p:nvSpPr>
        <p:spPr>
          <a:xfrm>
            <a:off x="7033895" y="967105"/>
            <a:ext cx="243840" cy="601980"/>
          </a:xfrm>
          <a:prstGeom prst="rect">
            <a:avLst/>
          </a:prstGeom>
          <a:noFill/>
          <a:ln w="28575" cmpd="sng"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1" name="文本框 70"/>
          <p:cNvSpPr txBox="1"/>
          <p:nvPr>
            <p:custDataLst>
              <p:tags r:id="rId37"/>
            </p:custDataLst>
          </p:nvPr>
        </p:nvSpPr>
        <p:spPr>
          <a:xfrm>
            <a:off x="6304280" y="991870"/>
            <a:ext cx="7550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F1/44</a:t>
            </a:r>
            <a:endParaRPr lang="en-US" altLang="zh-CN"/>
          </a:p>
        </p:txBody>
      </p:sp>
      <p:sp>
        <p:nvSpPr>
          <p:cNvPr id="72" name="文本框 71"/>
          <p:cNvSpPr txBox="1"/>
          <p:nvPr>
            <p:custDataLst>
              <p:tags r:id="rId38"/>
            </p:custDataLst>
          </p:nvPr>
        </p:nvSpPr>
        <p:spPr>
          <a:xfrm>
            <a:off x="6390005" y="1255395"/>
            <a:ext cx="60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40A</a:t>
            </a:r>
            <a:endParaRPr lang="en-US" altLang="zh-CN"/>
          </a:p>
        </p:txBody>
      </p:sp>
      <p:sp>
        <p:nvSpPr>
          <p:cNvPr id="73" name="文本框 72"/>
          <p:cNvSpPr txBox="1"/>
          <p:nvPr>
            <p:custDataLst>
              <p:tags r:id="rId39"/>
            </p:custDataLst>
          </p:nvPr>
        </p:nvSpPr>
        <p:spPr>
          <a:xfrm>
            <a:off x="7397115" y="1276985"/>
            <a:ext cx="5041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IG3</a:t>
            </a:r>
            <a:endParaRPr lang="en-US" altLang="zh-CN"/>
          </a:p>
        </p:txBody>
      </p:sp>
      <p:cxnSp>
        <p:nvCxnSpPr>
          <p:cNvPr id="74" name="直接连接符 73"/>
          <p:cNvCxnSpPr/>
          <p:nvPr>
            <p:custDataLst>
              <p:tags r:id="rId40"/>
            </p:custDataLst>
          </p:nvPr>
        </p:nvCxnSpPr>
        <p:spPr>
          <a:xfrm>
            <a:off x="4862195" y="3719195"/>
            <a:ext cx="2308860" cy="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>
            <p:custDataLst>
              <p:tags r:id="rId41"/>
            </p:custDataLst>
          </p:nvPr>
        </p:nvCxnSpPr>
        <p:spPr>
          <a:xfrm flipV="1">
            <a:off x="6001068" y="5351463"/>
            <a:ext cx="0" cy="64643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文本框 75"/>
          <p:cNvSpPr txBox="1"/>
          <p:nvPr>
            <p:custDataLst>
              <p:tags r:id="rId42"/>
            </p:custDataLst>
          </p:nvPr>
        </p:nvSpPr>
        <p:spPr>
          <a:xfrm>
            <a:off x="6894830" y="175260"/>
            <a:ext cx="5937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12V</a:t>
            </a:r>
            <a:endParaRPr lang="en-US" altLang="zh-CN"/>
          </a:p>
        </p:txBody>
      </p:sp>
      <p:sp>
        <p:nvSpPr>
          <p:cNvPr id="77" name="文本框 76"/>
          <p:cNvSpPr txBox="1"/>
          <p:nvPr>
            <p:custDataLst>
              <p:tags r:id="rId43"/>
            </p:custDataLst>
          </p:nvPr>
        </p:nvSpPr>
        <p:spPr>
          <a:xfrm>
            <a:off x="4476115" y="5489575"/>
            <a:ext cx="4286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17</a:t>
            </a:r>
            <a:endParaRPr lang="en-US" altLang="zh-CN"/>
          </a:p>
        </p:txBody>
      </p:sp>
      <p:sp>
        <p:nvSpPr>
          <p:cNvPr id="78" name="文本框 77"/>
          <p:cNvSpPr txBox="1"/>
          <p:nvPr>
            <p:custDataLst>
              <p:tags r:id="rId44"/>
            </p:custDataLst>
          </p:nvPr>
        </p:nvSpPr>
        <p:spPr>
          <a:xfrm>
            <a:off x="3298190" y="2268855"/>
            <a:ext cx="7550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K1/10</a:t>
            </a:r>
            <a:endParaRPr lang="en-US" altLang="zh-CN"/>
          </a:p>
        </p:txBody>
      </p:sp>
      <p:sp>
        <p:nvSpPr>
          <p:cNvPr id="79" name="文本框 78"/>
          <p:cNvSpPr txBox="1"/>
          <p:nvPr>
            <p:custDataLst>
              <p:tags r:id="rId45"/>
            </p:custDataLst>
          </p:nvPr>
        </p:nvSpPr>
        <p:spPr>
          <a:xfrm>
            <a:off x="5970905" y="2268855"/>
            <a:ext cx="7550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K1/12</a:t>
            </a:r>
            <a:endParaRPr lang="en-US" altLang="zh-CN"/>
          </a:p>
        </p:txBody>
      </p:sp>
      <p:sp>
        <p:nvSpPr>
          <p:cNvPr id="80" name="文本框 79"/>
          <p:cNvSpPr txBox="1"/>
          <p:nvPr>
            <p:custDataLst>
              <p:tags r:id="rId46"/>
            </p:custDataLst>
          </p:nvPr>
        </p:nvSpPr>
        <p:spPr>
          <a:xfrm>
            <a:off x="5957570" y="4290695"/>
            <a:ext cx="3467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</a:t>
            </a:r>
            <a:endParaRPr lang="en-US" altLang="zh-CN"/>
          </a:p>
        </p:txBody>
      </p:sp>
      <p:sp>
        <p:nvSpPr>
          <p:cNvPr id="81" name="文本框 80"/>
          <p:cNvSpPr txBox="1"/>
          <p:nvPr>
            <p:custDataLst>
              <p:tags r:id="rId47"/>
            </p:custDataLst>
          </p:nvPr>
        </p:nvSpPr>
        <p:spPr>
          <a:xfrm>
            <a:off x="5970905" y="5290820"/>
            <a:ext cx="3467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endParaRPr lang="en-US" altLang="zh-CN"/>
          </a:p>
        </p:txBody>
      </p:sp>
    </p:spTree>
    <p:custDataLst>
      <p:tags r:id="rId4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3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nimBg="1"/>
      <p:bldP spid="40" grpId="0" bldLvl="0" animBg="1"/>
      <p:bldP spid="58" grpId="0" bldLvl="0" animBg="1"/>
      <p:bldP spid="70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图形"/>
          <p:cNvSpPr txBox="1"/>
          <p:nvPr userDrawn="1">
            <p:custDataLst>
              <p:tags r:id="rId1"/>
            </p:custDataLst>
          </p:nvPr>
        </p:nvSpPr>
        <p:spPr>
          <a:xfrm>
            <a:off x="1977390" y="189230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故障检修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135" y="1035050"/>
            <a:ext cx="5777865" cy="5777865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689610" y="1735455"/>
            <a:ext cx="4064000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、真空泵常转</a:t>
            </a:r>
            <a:endParaRPr lang="zh-CN" altLang="en-US"/>
          </a:p>
          <a:p>
            <a:r>
              <a:rPr lang="en-US" altLang="zh-CN"/>
              <a:t>      </a:t>
            </a:r>
            <a:r>
              <a:rPr lang="zh-CN" altLang="en-US"/>
              <a:t>故障原因：真空管路泄露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、真空泵间歇工作</a:t>
            </a:r>
            <a:endParaRPr lang="zh-CN" altLang="en-US"/>
          </a:p>
          <a:p>
            <a:r>
              <a:rPr lang="en-US" altLang="zh-CN">
                <a:sym typeface="+mn-ea"/>
              </a:rPr>
              <a:t>      </a:t>
            </a:r>
            <a:r>
              <a:rPr lang="zh-CN" altLang="en-US">
                <a:sym typeface="+mn-ea"/>
              </a:rPr>
              <a:t>故障原因：真空压力传感器损坏</a:t>
            </a:r>
            <a:endParaRPr lang="zh-CN" altLang="en-US"/>
          </a:p>
          <a:p>
            <a:r>
              <a:rPr lang="en-US" altLang="zh-CN"/>
              <a:t> </a:t>
            </a:r>
            <a:endParaRPr lang="en-US" altLang="zh-CN"/>
          </a:p>
          <a:p>
            <a:r>
              <a:rPr lang="en-US" altLang="zh-CN"/>
              <a:t>3</a:t>
            </a:r>
            <a:r>
              <a:rPr lang="zh-CN" altLang="en-US"/>
              <a:t>、真空泵不工作</a:t>
            </a:r>
            <a:endParaRPr lang="zh-CN" altLang="en-US"/>
          </a:p>
          <a:p>
            <a:r>
              <a:rPr lang="en-US" altLang="zh-CN">
                <a:sym typeface="+mn-ea"/>
              </a:rPr>
              <a:t>      </a:t>
            </a:r>
            <a:r>
              <a:rPr lang="zh-CN" altLang="en-US">
                <a:sym typeface="+mn-ea"/>
              </a:rPr>
              <a:t>故障原因：</a:t>
            </a:r>
            <a:r>
              <a:rPr lang="en-US" altLang="zh-CN">
                <a:sym typeface="+mn-ea"/>
              </a:rPr>
              <a:t>1</a:t>
            </a:r>
            <a:r>
              <a:rPr lang="zh-CN" altLang="en-US">
                <a:sym typeface="+mn-ea"/>
              </a:rPr>
              <a:t>）真空泵本身故障</a:t>
            </a:r>
            <a:endParaRPr lang="zh-CN" altLang="en-US">
              <a:sym typeface="+mn-ea"/>
            </a:endParaRPr>
          </a:p>
          <a:p>
            <a:r>
              <a:rPr lang="en-US" altLang="zh-CN">
                <a:sym typeface="+mn-ea"/>
              </a:rPr>
              <a:t>                        2</a:t>
            </a:r>
            <a:r>
              <a:rPr lang="zh-CN" altLang="en-US">
                <a:sym typeface="+mn-ea"/>
              </a:rPr>
              <a:t>）保险损坏</a:t>
            </a:r>
            <a:endParaRPr lang="zh-CN" altLang="en-US">
              <a:sym typeface="+mn-ea"/>
            </a:endParaRPr>
          </a:p>
          <a:p>
            <a:r>
              <a:rPr lang="en-US" altLang="zh-CN">
                <a:sym typeface="+mn-ea"/>
              </a:rPr>
              <a:t>                        3</a:t>
            </a:r>
            <a:r>
              <a:rPr lang="zh-CN" altLang="en-US">
                <a:sym typeface="+mn-ea"/>
              </a:rPr>
              <a:t>）继电器损坏</a:t>
            </a:r>
            <a:endParaRPr lang="zh-CN" altLang="en-US">
              <a:sym typeface="+mn-ea"/>
            </a:endParaRPr>
          </a:p>
          <a:p>
            <a:r>
              <a:rPr lang="en-US" altLang="zh-CN">
                <a:sym typeface="+mn-ea"/>
              </a:rPr>
              <a:t>                        4</a:t>
            </a:r>
            <a:r>
              <a:rPr lang="zh-CN" altLang="en-US">
                <a:sym typeface="+mn-ea"/>
              </a:rPr>
              <a:t>）电路故障</a:t>
            </a:r>
            <a:endParaRPr lang="zh-CN" altLang="en-US"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4445" y="800100"/>
            <a:ext cx="12192000" cy="52578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064000" y="2044702"/>
            <a:ext cx="3558382" cy="6486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spc="3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723900" y="4064000"/>
            <a:ext cx="7200900" cy="139700"/>
            <a:chOff x="723900" y="4432300"/>
            <a:chExt cx="7937500" cy="114300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723900" y="4432300"/>
              <a:ext cx="7937500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723900" y="4546600"/>
              <a:ext cx="3281793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组合 63"/>
          <p:cNvGrpSpPr/>
          <p:nvPr/>
        </p:nvGrpSpPr>
        <p:grpSpPr>
          <a:xfrm>
            <a:off x="661284" y="283029"/>
            <a:ext cx="4927600" cy="304800"/>
            <a:chOff x="685800" y="635000"/>
            <a:chExt cx="4927600" cy="304800"/>
          </a:xfrm>
        </p:grpSpPr>
        <p:sp>
          <p:nvSpPr>
            <p:cNvPr id="31" name="箭头: V 形 30"/>
            <p:cNvSpPr/>
            <p:nvPr/>
          </p:nvSpPr>
          <p:spPr>
            <a:xfrm>
              <a:off x="5308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2" name="箭头: V 形 31"/>
            <p:cNvSpPr/>
            <p:nvPr/>
          </p:nvSpPr>
          <p:spPr>
            <a:xfrm>
              <a:off x="4953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3" name="箭头: V 形 32"/>
            <p:cNvSpPr/>
            <p:nvPr/>
          </p:nvSpPr>
          <p:spPr>
            <a:xfrm>
              <a:off x="4597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4" name="箭头: V 形 33"/>
            <p:cNvSpPr/>
            <p:nvPr/>
          </p:nvSpPr>
          <p:spPr>
            <a:xfrm>
              <a:off x="4241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5" name="箭头: V 形 34"/>
            <p:cNvSpPr/>
            <p:nvPr/>
          </p:nvSpPr>
          <p:spPr>
            <a:xfrm>
              <a:off x="38862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6" name="箭头: V 形 35"/>
            <p:cNvSpPr/>
            <p:nvPr/>
          </p:nvSpPr>
          <p:spPr>
            <a:xfrm>
              <a:off x="3530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7" name="箭头: V 形 36"/>
            <p:cNvSpPr/>
            <p:nvPr/>
          </p:nvSpPr>
          <p:spPr>
            <a:xfrm>
              <a:off x="3175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8" name="箭头: V 形 37"/>
            <p:cNvSpPr/>
            <p:nvPr/>
          </p:nvSpPr>
          <p:spPr>
            <a:xfrm>
              <a:off x="2819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9" name="箭头: V 形 38"/>
            <p:cNvSpPr/>
            <p:nvPr/>
          </p:nvSpPr>
          <p:spPr>
            <a:xfrm>
              <a:off x="2463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0" name="箭头: V 形 39"/>
            <p:cNvSpPr/>
            <p:nvPr/>
          </p:nvSpPr>
          <p:spPr>
            <a:xfrm>
              <a:off x="21082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1" name="箭头: V 形 40"/>
            <p:cNvSpPr/>
            <p:nvPr/>
          </p:nvSpPr>
          <p:spPr>
            <a:xfrm>
              <a:off x="1752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2" name="箭头: V 形 41"/>
            <p:cNvSpPr/>
            <p:nvPr/>
          </p:nvSpPr>
          <p:spPr>
            <a:xfrm>
              <a:off x="1397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3" name="箭头: V 形 42"/>
            <p:cNvSpPr/>
            <p:nvPr/>
          </p:nvSpPr>
          <p:spPr>
            <a:xfrm>
              <a:off x="1041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4" name="箭头: V 形 43"/>
            <p:cNvSpPr/>
            <p:nvPr/>
          </p:nvSpPr>
          <p:spPr>
            <a:xfrm>
              <a:off x="685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8470900" y="6318250"/>
            <a:ext cx="3505200" cy="304800"/>
            <a:chOff x="8470900" y="6261100"/>
            <a:chExt cx="3505200" cy="304800"/>
          </a:xfrm>
        </p:grpSpPr>
        <p:sp>
          <p:nvSpPr>
            <p:cNvPr id="48" name="箭头: V 形 47"/>
            <p:cNvSpPr/>
            <p:nvPr/>
          </p:nvSpPr>
          <p:spPr>
            <a:xfrm flipH="1">
              <a:off x="84709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9" name="箭头: V 形 48"/>
            <p:cNvSpPr/>
            <p:nvPr/>
          </p:nvSpPr>
          <p:spPr>
            <a:xfrm flipH="1">
              <a:off x="88265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0" name="箭头: V 形 49"/>
            <p:cNvSpPr/>
            <p:nvPr/>
          </p:nvSpPr>
          <p:spPr>
            <a:xfrm flipH="1">
              <a:off x="91821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1" name="箭头: V 形 50"/>
            <p:cNvSpPr/>
            <p:nvPr/>
          </p:nvSpPr>
          <p:spPr>
            <a:xfrm flipH="1">
              <a:off x="95377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2" name="箭头: V 形 51"/>
            <p:cNvSpPr/>
            <p:nvPr/>
          </p:nvSpPr>
          <p:spPr>
            <a:xfrm flipH="1">
              <a:off x="98933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3" name="箭头: V 形 52"/>
            <p:cNvSpPr/>
            <p:nvPr/>
          </p:nvSpPr>
          <p:spPr>
            <a:xfrm flipH="1">
              <a:off x="102489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4" name="箭头: V 形 53"/>
            <p:cNvSpPr/>
            <p:nvPr/>
          </p:nvSpPr>
          <p:spPr>
            <a:xfrm flipH="1">
              <a:off x="106045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5" name="箭头: V 形 54"/>
            <p:cNvSpPr/>
            <p:nvPr/>
          </p:nvSpPr>
          <p:spPr>
            <a:xfrm flipH="1">
              <a:off x="109601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6" name="箭头: V 形 55"/>
            <p:cNvSpPr/>
            <p:nvPr/>
          </p:nvSpPr>
          <p:spPr>
            <a:xfrm flipH="1">
              <a:off x="113157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7" name="箭头: V 形 56"/>
            <p:cNvSpPr/>
            <p:nvPr/>
          </p:nvSpPr>
          <p:spPr>
            <a:xfrm flipH="1">
              <a:off x="116713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533400" y="2757170"/>
            <a:ext cx="522033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dist">
              <a:defRPr/>
            </a:pPr>
            <a:r>
              <a:rPr lang="zh-CN" altLang="en-US" sz="8000" spc="-15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谢谢</a:t>
            </a:r>
            <a:r>
              <a:rPr lang="zh-CN" altLang="en-US" sz="8000" spc="-15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观看！</a:t>
            </a:r>
            <a:endParaRPr lang="zh-CN" altLang="en-US" sz="8000" spc="-1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74930" y="1989455"/>
            <a:ext cx="813752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44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电动真空泵控制电路故障检修</a:t>
            </a:r>
            <a:endParaRPr sz="4400" dirty="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596900" y="4686300"/>
            <a:ext cx="362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dist">
              <a:buClrTx/>
              <a:buSzTx/>
              <a:buFontTx/>
              <a:defRPr/>
            </a:pPr>
            <a:r>
              <a:rPr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电动真空泵控制电路故障检修</a:t>
            </a:r>
            <a:endParaRPr dirty="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7" name="图片 6" descr="C:\Users\HH\Desktop\PPT\素材\千库网_网课直播教学矢量图_元素编号12813820(1).png千库网_网课直播教学矢量图_元素编号12813820(1)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8145780" y="2218690"/>
            <a:ext cx="4050665" cy="4050030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7"/>
            </p:custDataLst>
          </p:nvPr>
        </p:nvSpPr>
        <p:spPr>
          <a:xfrm>
            <a:off x="9830435" y="2349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 i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charset="-122"/>
              </a:rPr>
              <a:t>北方国际教育集团</a:t>
            </a:r>
            <a:endParaRPr lang="zh-CN" altLang="en-US" sz="1800" b="1" i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charset="-122"/>
            </a:endParaRPr>
          </a:p>
        </p:txBody>
      </p:sp>
      <p:pic>
        <p:nvPicPr>
          <p:cNvPr id="11" name="图片 10" descr="logo-常用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9500870" y="137795"/>
            <a:ext cx="532130" cy="586105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685227" y="706285"/>
            <a:ext cx="282154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8800" b="1" dirty="0">
                <a:ln w="0"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blurRad="63500" dist="38100" dir="5400000" algn="t" rotWithShape="0">
                    <a:schemeClr val="tx1">
                      <a:lumMod val="85000"/>
                      <a:lumOff val="15000"/>
                      <a:alpha val="41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目录</a:t>
            </a:r>
            <a:endParaRPr lang="zh-CN" altLang="en-US" sz="8800" b="1" dirty="0">
              <a:ln w="0">
                <a:solidFill>
                  <a:schemeClr val="bg1"/>
                </a:solidFill>
              </a:ln>
              <a:solidFill>
                <a:srgbClr val="00B0F0"/>
              </a:solidFill>
              <a:effectLst>
                <a:outerShdw blurRad="63500" dist="38100" dir="5400000" algn="t" rotWithShape="0">
                  <a:schemeClr val="tx1">
                    <a:lumMod val="85000"/>
                    <a:lumOff val="15000"/>
                    <a:alpha val="41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555966" y="2556019"/>
            <a:ext cx="4540034" cy="640080"/>
            <a:chOff x="1004643" y="2775094"/>
            <a:chExt cx="4540034" cy="640080"/>
          </a:xfrm>
        </p:grpSpPr>
        <p:sp>
          <p:nvSpPr>
            <p:cNvPr id="3" name="文本框 2"/>
            <p:cNvSpPr txBox="1"/>
            <p:nvPr/>
          </p:nvSpPr>
          <p:spPr>
            <a:xfrm>
              <a:off x="1843369" y="2833524"/>
              <a:ext cx="3701308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微软雅黑" panose="020B0503020204020204" charset="-122"/>
                </a:rPr>
                <a:t>概述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endParaRPr>
            </a:p>
          </p:txBody>
        </p:sp>
        <p:sp>
          <p:nvSpPr>
            <p:cNvPr id="4" name="对话气泡: 矩形 3"/>
            <p:cNvSpPr/>
            <p:nvPr/>
          </p:nvSpPr>
          <p:spPr>
            <a:xfrm>
              <a:off x="1004643" y="2775094"/>
              <a:ext cx="747958" cy="640080"/>
            </a:xfrm>
            <a:prstGeom prst="wedgeRectCallout">
              <a:avLst>
                <a:gd name="adj1" fmla="val -22428"/>
                <a:gd name="adj2" fmla="val 7440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01</a:t>
              </a:r>
              <a:endParaRPr lang="zh-CN" altLang="en-US" sz="32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555966" y="3670444"/>
            <a:ext cx="5273700" cy="640080"/>
            <a:chOff x="1004643" y="4003825"/>
            <a:chExt cx="5273700" cy="640080"/>
          </a:xfrm>
        </p:grpSpPr>
        <p:sp>
          <p:nvSpPr>
            <p:cNvPr id="8" name="文本框 7"/>
            <p:cNvSpPr txBox="1"/>
            <p:nvPr/>
          </p:nvSpPr>
          <p:spPr>
            <a:xfrm>
              <a:off x="1843368" y="4062255"/>
              <a:ext cx="4434975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微软雅黑" panose="020B0503020204020204" charset="-122"/>
                </a:rPr>
                <a:t>真空泵原理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endParaRPr>
            </a:p>
          </p:txBody>
        </p:sp>
        <p:sp>
          <p:nvSpPr>
            <p:cNvPr id="9" name="对话气泡: 矩形 8"/>
            <p:cNvSpPr/>
            <p:nvPr/>
          </p:nvSpPr>
          <p:spPr>
            <a:xfrm>
              <a:off x="1004643" y="4003825"/>
              <a:ext cx="747958" cy="640080"/>
            </a:xfrm>
            <a:prstGeom prst="wedgeRectCallout">
              <a:avLst>
                <a:gd name="adj1" fmla="val -22428"/>
                <a:gd name="adj2" fmla="val 7440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3200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02</a:t>
              </a:r>
              <a:endParaRPr lang="en-US" altLang="zh-CN" sz="32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555912" y="4784869"/>
            <a:ext cx="4777326" cy="640080"/>
            <a:chOff x="6866033" y="2775094"/>
            <a:chExt cx="4777326" cy="640080"/>
          </a:xfrm>
        </p:grpSpPr>
        <p:sp>
          <p:nvSpPr>
            <p:cNvPr id="11" name="文本框 10"/>
            <p:cNvSpPr txBox="1"/>
            <p:nvPr/>
          </p:nvSpPr>
          <p:spPr>
            <a:xfrm>
              <a:off x="7704758" y="2833524"/>
              <a:ext cx="3938601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微软雅黑" panose="020B0503020204020204" charset="-122"/>
                </a:rPr>
                <a:t>故障检修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endParaRPr>
            </a:p>
          </p:txBody>
        </p:sp>
        <p:sp>
          <p:nvSpPr>
            <p:cNvPr id="12" name="对话气泡: 矩形 11"/>
            <p:cNvSpPr/>
            <p:nvPr/>
          </p:nvSpPr>
          <p:spPr>
            <a:xfrm>
              <a:off x="6866033" y="2775094"/>
              <a:ext cx="747958" cy="640080"/>
            </a:xfrm>
            <a:prstGeom prst="wedgeRectCallout">
              <a:avLst>
                <a:gd name="adj1" fmla="val -22428"/>
                <a:gd name="adj2" fmla="val 7440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3200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03</a:t>
              </a:r>
              <a:endParaRPr lang="en-US" altLang="zh-CN" sz="32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02974" y="5593080"/>
            <a:ext cx="11186052" cy="0"/>
            <a:chOff x="502974" y="5593080"/>
            <a:chExt cx="11186052" cy="0"/>
          </a:xfrm>
        </p:grpSpPr>
        <p:cxnSp>
          <p:nvCxnSpPr>
            <p:cNvPr id="38" name="直接连接符 37"/>
            <p:cNvCxnSpPr/>
            <p:nvPr/>
          </p:nvCxnSpPr>
          <p:spPr>
            <a:xfrm>
              <a:off x="502974" y="5593080"/>
              <a:ext cx="3489906" cy="0"/>
            </a:xfrm>
            <a:prstGeom prst="line">
              <a:avLst/>
            </a:prstGeom>
            <a:ln w="12700">
              <a:solidFill>
                <a:srgbClr val="00B0F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H="1">
              <a:off x="8199120" y="5593080"/>
              <a:ext cx="3489906" cy="0"/>
            </a:xfrm>
            <a:prstGeom prst="line">
              <a:avLst/>
            </a:prstGeom>
            <a:ln w="12700">
              <a:solidFill>
                <a:srgbClr val="00B0F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6544">
            <a:off x="2090826" y="493345"/>
            <a:ext cx="2150225" cy="21502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39640" y="5424805"/>
            <a:ext cx="271272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dist"/>
            <a:r>
              <a:rPr lang="zh-CN" altLang="en-US" sz="1600" b="1">
                <a:solidFill>
                  <a:schemeClr val="bg2">
                    <a:lumMod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https://www.zhijiaobf.cn</a:t>
            </a:r>
            <a:endParaRPr lang="zh-CN" altLang="en-US" sz="1600" b="1">
              <a:solidFill>
                <a:schemeClr val="bg2">
                  <a:lumMod val="50000"/>
                </a:schemeClr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2324100" y="3009900"/>
            <a:ext cx="769620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概述</a:t>
            </a:r>
            <a:endParaRPr lang="zh-CN" altLang="en-US" sz="6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784600" y="4289425"/>
            <a:ext cx="477520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sz="1400"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overview</a:t>
            </a:r>
            <a:endParaRPr sz="1400"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sp>
        <p:nvSpPr>
          <p:cNvPr id="38" name="矩形: 圆角 37"/>
          <p:cNvSpPr/>
          <p:nvPr/>
        </p:nvSpPr>
        <p:spPr>
          <a:xfrm>
            <a:off x="4787901" y="1824037"/>
            <a:ext cx="2616200" cy="84296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PART-01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1753870" y="81280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概述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37260" y="1035050"/>
            <a:ext cx="98412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      </a:t>
            </a:r>
            <a:r>
              <a:rPr lang="zh-CN">
                <a:sym typeface="+mn-ea"/>
              </a:rPr>
              <a:t>电动真空泵是纯电动汽车制动系统真空助力系统的真空提供者，在制动过程中，驾驶员踩下踏板，推动真空助力器推杆前移，在推动过程中，助力器的空气阀打开，使助力器中的工作腔与真空腔产生压差，从而产生助力效果。因为在此过程中，会消耗真空，所以就需要使用电动真空泵继续产生真空，来保证制动效果。</a:t>
            </a:r>
            <a:endParaRPr lang="zh-CN">
              <a:sym typeface="+mn-ea"/>
            </a:endParaRPr>
          </a:p>
        </p:txBody>
      </p:sp>
      <p:pic>
        <p:nvPicPr>
          <p:cNvPr id="5" name="图片 4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2644140"/>
            <a:ext cx="5484495" cy="32810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135" y="1035050"/>
            <a:ext cx="5777865" cy="577786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2324100" y="3009900"/>
            <a:ext cx="769620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真空泵原理</a:t>
            </a:r>
            <a:endParaRPr lang="zh-CN" altLang="en-US" sz="6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784600" y="4289425"/>
            <a:ext cx="477520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sz="1400"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Principle of vacuum pump</a:t>
            </a:r>
            <a:endParaRPr sz="1400"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sp>
        <p:nvSpPr>
          <p:cNvPr id="38" name="矩形: 圆角 37"/>
          <p:cNvSpPr/>
          <p:nvPr/>
        </p:nvSpPr>
        <p:spPr>
          <a:xfrm>
            <a:off x="4787901" y="1824037"/>
            <a:ext cx="2616200" cy="84296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PART-02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1850390" y="62230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ClrTx/>
              <a:buSzTx/>
              <a:buFontTx/>
            </a:pPr>
            <a:r>
              <a:rPr lang="zh-CN" altLang="en-US" sz="3200">
                <a:sym typeface="+mn-ea"/>
              </a:rPr>
              <a:t>真空泵原理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4350" y="93726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比亚迪车型的真空泵</a:t>
            </a:r>
            <a:endParaRPr lang="zh-CN" altLang="en-US"/>
          </a:p>
        </p:txBody>
      </p:sp>
      <p:pic>
        <p:nvPicPr>
          <p:cNvPr id="35" name="F35B0BEE-F18A-47BB-8FCB-E00DA2F2635D-1" descr="C:/Users/岳群/AppData/Local/Temp/wpp.rwjVBBwp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406390" y="1645920"/>
            <a:ext cx="5431790" cy="4375785"/>
          </a:xfrm>
          <a:prstGeom prst="rect">
            <a:avLst/>
          </a:prstGeom>
        </p:spPr>
      </p:pic>
      <p:cxnSp>
        <p:nvCxnSpPr>
          <p:cNvPr id="37" name="直接箭头连接符 36"/>
          <p:cNvCxnSpPr/>
          <p:nvPr>
            <p:custDataLst>
              <p:tags r:id="rId4"/>
            </p:custDataLst>
          </p:nvPr>
        </p:nvCxnSpPr>
        <p:spPr>
          <a:xfrm>
            <a:off x="4543425" y="1696085"/>
            <a:ext cx="1264920" cy="814070"/>
          </a:xfrm>
          <a:prstGeom prst="straightConnector1">
            <a:avLst/>
          </a:prstGeom>
          <a:ln w="38100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>
            <p:custDataLst>
              <p:tags r:id="rId5"/>
            </p:custDataLst>
          </p:nvPr>
        </p:nvSpPr>
        <p:spPr>
          <a:xfrm>
            <a:off x="4043045" y="1070610"/>
            <a:ext cx="13633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膜片</a:t>
            </a:r>
            <a:endParaRPr lang="zh-CN" altLang="en-US"/>
          </a:p>
          <a:p>
            <a:pPr algn="ctr"/>
            <a:r>
              <a:rPr lang="zh-CN" altLang="en-US"/>
              <a:t>diaphragm</a:t>
            </a:r>
            <a:endParaRPr lang="zh-CN" altLang="en-US"/>
          </a:p>
        </p:txBody>
      </p:sp>
      <p:cxnSp>
        <p:nvCxnSpPr>
          <p:cNvPr id="39" name="直接箭头连接符 38"/>
          <p:cNvCxnSpPr/>
          <p:nvPr>
            <p:custDataLst>
              <p:tags r:id="rId6"/>
            </p:custDataLst>
          </p:nvPr>
        </p:nvCxnSpPr>
        <p:spPr>
          <a:xfrm flipH="1">
            <a:off x="10114280" y="1715770"/>
            <a:ext cx="755650" cy="941705"/>
          </a:xfrm>
          <a:prstGeom prst="straightConnector1">
            <a:avLst/>
          </a:prstGeom>
          <a:ln w="38100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/>
          <p:cNvSpPr txBox="1"/>
          <p:nvPr>
            <p:custDataLst>
              <p:tags r:id="rId7"/>
            </p:custDataLst>
          </p:nvPr>
        </p:nvSpPr>
        <p:spPr>
          <a:xfrm>
            <a:off x="10252075" y="1000760"/>
            <a:ext cx="13633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膜片</a:t>
            </a:r>
            <a:endParaRPr lang="zh-CN" altLang="en-US"/>
          </a:p>
          <a:p>
            <a:pPr algn="ctr"/>
            <a:r>
              <a:rPr lang="zh-CN" altLang="en-US"/>
              <a:t>diaphragm</a:t>
            </a:r>
            <a:endParaRPr lang="zh-CN" altLang="en-US"/>
          </a:p>
        </p:txBody>
      </p:sp>
      <p:cxnSp>
        <p:nvCxnSpPr>
          <p:cNvPr id="41" name="直接箭头连接符 40"/>
          <p:cNvCxnSpPr/>
          <p:nvPr>
            <p:custDataLst>
              <p:tags r:id="rId8"/>
            </p:custDataLst>
          </p:nvPr>
        </p:nvCxnSpPr>
        <p:spPr>
          <a:xfrm>
            <a:off x="7338695" y="1578610"/>
            <a:ext cx="568325" cy="1588770"/>
          </a:xfrm>
          <a:prstGeom prst="straightConnector1">
            <a:avLst/>
          </a:prstGeom>
          <a:ln w="38100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/>
          <p:cNvSpPr txBox="1"/>
          <p:nvPr>
            <p:custDataLst>
              <p:tags r:id="rId9"/>
            </p:custDataLst>
          </p:nvPr>
        </p:nvSpPr>
        <p:spPr>
          <a:xfrm>
            <a:off x="6503670" y="933450"/>
            <a:ext cx="17164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偏心轮</a:t>
            </a:r>
            <a:endParaRPr lang="zh-CN" altLang="en-US"/>
          </a:p>
          <a:p>
            <a:pPr algn="ctr"/>
            <a:r>
              <a:rPr lang="zh-CN" altLang="en-US"/>
              <a:t>eccentric wheel</a:t>
            </a:r>
            <a:endParaRPr lang="zh-CN" altLang="en-US"/>
          </a:p>
        </p:txBody>
      </p:sp>
      <p:sp>
        <p:nvSpPr>
          <p:cNvPr id="53" name="文本框 52"/>
          <p:cNvSpPr txBox="1"/>
          <p:nvPr/>
        </p:nvSpPr>
        <p:spPr>
          <a:xfrm>
            <a:off x="523875" y="179070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组成：由两个膜片、偏心轮、外壳、电机、进出气管等组成。</a:t>
            </a:r>
            <a:endParaRPr lang="zh-CN" altLang="en-US"/>
          </a:p>
        </p:txBody>
      </p:sp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1850390" y="62230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ClrTx/>
              <a:buSzTx/>
              <a:buFontTx/>
            </a:pPr>
            <a:r>
              <a:rPr lang="zh-CN" altLang="en-US" sz="3200">
                <a:sym typeface="+mn-ea"/>
              </a:rPr>
              <a:t>真空泵原理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22300" y="1054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原理</a:t>
            </a:r>
            <a:endParaRPr lang="zh-CN" altLang="en-US"/>
          </a:p>
        </p:txBody>
      </p:sp>
      <p:sp>
        <p:nvSpPr>
          <p:cNvPr id="4" name="椭圆 3"/>
          <p:cNvSpPr/>
          <p:nvPr>
            <p:custDataLst>
              <p:tags r:id="rId2"/>
            </p:custDataLst>
          </p:nvPr>
        </p:nvSpPr>
        <p:spPr>
          <a:xfrm>
            <a:off x="5066030" y="2412365"/>
            <a:ext cx="549275" cy="22466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椭圆 7"/>
          <p:cNvSpPr/>
          <p:nvPr>
            <p:custDataLst>
              <p:tags r:id="rId3"/>
            </p:custDataLst>
          </p:nvPr>
        </p:nvSpPr>
        <p:spPr>
          <a:xfrm>
            <a:off x="6515735" y="2439035"/>
            <a:ext cx="549275" cy="22466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圆柱形 9"/>
          <p:cNvSpPr/>
          <p:nvPr>
            <p:custDataLst>
              <p:tags r:id="rId4"/>
            </p:custDataLst>
          </p:nvPr>
        </p:nvSpPr>
        <p:spPr>
          <a:xfrm>
            <a:off x="5971540" y="1124585"/>
            <a:ext cx="333375" cy="1304925"/>
          </a:xfrm>
          <a:prstGeom prst="can">
            <a:avLst>
              <a:gd name="adj" fmla="val 514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圆柱形 10"/>
          <p:cNvSpPr/>
          <p:nvPr>
            <p:custDataLst>
              <p:tags r:id="rId5"/>
            </p:custDataLst>
          </p:nvPr>
        </p:nvSpPr>
        <p:spPr>
          <a:xfrm flipH="1" flipV="1">
            <a:off x="5971540" y="4635500"/>
            <a:ext cx="333375" cy="1304925"/>
          </a:xfrm>
          <a:prstGeom prst="can">
            <a:avLst>
              <a:gd name="adj" fmla="val 603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流程图: 合并 11"/>
          <p:cNvSpPr/>
          <p:nvPr>
            <p:custDataLst>
              <p:tags r:id="rId6"/>
            </p:custDataLst>
          </p:nvPr>
        </p:nvSpPr>
        <p:spPr>
          <a:xfrm>
            <a:off x="5971540" y="1658620"/>
            <a:ext cx="333375" cy="333375"/>
          </a:xfrm>
          <a:prstGeom prst="flowChartMerg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流程图: 合并 12"/>
          <p:cNvSpPr/>
          <p:nvPr>
            <p:custDataLst>
              <p:tags r:id="rId7"/>
            </p:custDataLst>
          </p:nvPr>
        </p:nvSpPr>
        <p:spPr>
          <a:xfrm>
            <a:off x="5971540" y="5201285"/>
            <a:ext cx="333375" cy="333375"/>
          </a:xfrm>
          <a:prstGeom prst="flowChartMerg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8"/>
            </p:custDataLst>
          </p:nvPr>
        </p:nvSpPr>
        <p:spPr>
          <a:xfrm>
            <a:off x="4234180" y="5534660"/>
            <a:ext cx="16706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接真空助力器</a:t>
            </a:r>
            <a:endParaRPr lang="zh-CN" altLang="en-US"/>
          </a:p>
        </p:txBody>
      </p:sp>
      <p:sp>
        <p:nvSpPr>
          <p:cNvPr id="15" name="文本框 14"/>
          <p:cNvSpPr txBox="1"/>
          <p:nvPr>
            <p:custDataLst>
              <p:tags r:id="rId9"/>
            </p:custDataLst>
          </p:nvPr>
        </p:nvSpPr>
        <p:spPr>
          <a:xfrm>
            <a:off x="5873115" y="1290320"/>
            <a:ext cx="16706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接大气</a:t>
            </a:r>
            <a:endParaRPr lang="zh-CN" altLang="en-US"/>
          </a:p>
        </p:txBody>
      </p:sp>
      <p:sp>
        <p:nvSpPr>
          <p:cNvPr id="16" name="云形 15"/>
          <p:cNvSpPr/>
          <p:nvPr>
            <p:custDataLst>
              <p:tags r:id="rId10"/>
            </p:custDataLst>
          </p:nvPr>
        </p:nvSpPr>
        <p:spPr>
          <a:xfrm>
            <a:off x="6304915" y="6052820"/>
            <a:ext cx="287020" cy="248285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1350645" y="2295525"/>
            <a:ext cx="9575800" cy="2482850"/>
            <a:chOff x="2127" y="3360"/>
            <a:chExt cx="15080" cy="3910"/>
          </a:xfrm>
        </p:grpSpPr>
        <p:grpSp>
          <p:nvGrpSpPr>
            <p:cNvPr id="6" name="组合 5"/>
            <p:cNvGrpSpPr/>
            <p:nvPr/>
          </p:nvGrpSpPr>
          <p:grpSpPr>
            <a:xfrm>
              <a:off x="2127" y="3360"/>
              <a:ext cx="15081" cy="3910"/>
              <a:chOff x="2127" y="3360"/>
              <a:chExt cx="15081" cy="3910"/>
            </a:xfrm>
          </p:grpSpPr>
          <p:sp>
            <p:nvSpPr>
              <p:cNvPr id="5" name="矩形 4"/>
              <p:cNvSpPr/>
              <p:nvPr>
                <p:custDataLst>
                  <p:tags r:id="rId11"/>
                </p:custDataLst>
              </p:nvPr>
            </p:nvSpPr>
            <p:spPr>
              <a:xfrm>
                <a:off x="2127" y="3360"/>
                <a:ext cx="7355" cy="1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9" name="矩形 8"/>
              <p:cNvSpPr/>
              <p:nvPr>
                <p:custDataLst>
                  <p:tags r:id="rId12"/>
                </p:custDataLst>
              </p:nvPr>
            </p:nvSpPr>
            <p:spPr>
              <a:xfrm>
                <a:off x="2127" y="7082"/>
                <a:ext cx="7355" cy="1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7" name="矩形 16"/>
              <p:cNvSpPr/>
              <p:nvPr>
                <p:custDataLst>
                  <p:tags r:id="rId13"/>
                </p:custDataLst>
              </p:nvPr>
            </p:nvSpPr>
            <p:spPr>
              <a:xfrm>
                <a:off x="9854" y="3360"/>
                <a:ext cx="7355" cy="1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8" name="矩形 17"/>
              <p:cNvSpPr/>
              <p:nvPr>
                <p:custDataLst>
                  <p:tags r:id="rId14"/>
                </p:custDataLst>
              </p:nvPr>
            </p:nvSpPr>
            <p:spPr>
              <a:xfrm>
                <a:off x="9854" y="7082"/>
                <a:ext cx="7355" cy="1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20" name="矩形 19"/>
            <p:cNvSpPr/>
            <p:nvPr>
              <p:custDataLst>
                <p:tags r:id="rId15"/>
              </p:custDataLst>
            </p:nvPr>
          </p:nvSpPr>
          <p:spPr>
            <a:xfrm>
              <a:off x="2130" y="3407"/>
              <a:ext cx="140" cy="38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>
              <p:custDataLst>
                <p:tags r:id="rId16"/>
              </p:custDataLst>
            </p:nvPr>
          </p:nvSpPr>
          <p:spPr>
            <a:xfrm>
              <a:off x="17063" y="3456"/>
              <a:ext cx="140" cy="38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cxnSp>
        <p:nvCxnSpPr>
          <p:cNvPr id="22" name="直接箭头连接符 21"/>
          <p:cNvCxnSpPr/>
          <p:nvPr>
            <p:custDataLst>
              <p:tags r:id="rId17"/>
            </p:custDataLst>
          </p:nvPr>
        </p:nvCxnSpPr>
        <p:spPr>
          <a:xfrm>
            <a:off x="3030220" y="1374140"/>
            <a:ext cx="1981200" cy="168656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>
            <p:custDataLst>
              <p:tags r:id="rId18"/>
            </p:custDataLst>
          </p:nvPr>
        </p:nvSpPr>
        <p:spPr>
          <a:xfrm>
            <a:off x="8061960" y="922020"/>
            <a:ext cx="7461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膜片</a:t>
            </a:r>
            <a:endParaRPr lang="zh-CN" altLang="en-US"/>
          </a:p>
        </p:txBody>
      </p:sp>
      <p:cxnSp>
        <p:nvCxnSpPr>
          <p:cNvPr id="24" name="直接箭头连接符 23"/>
          <p:cNvCxnSpPr/>
          <p:nvPr>
            <p:custDataLst>
              <p:tags r:id="rId19"/>
            </p:custDataLst>
          </p:nvPr>
        </p:nvCxnSpPr>
        <p:spPr>
          <a:xfrm flipH="1">
            <a:off x="7047230" y="1275715"/>
            <a:ext cx="1367790" cy="1701165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>
            <p:custDataLst>
              <p:tags r:id="rId20"/>
            </p:custDataLst>
          </p:nvPr>
        </p:nvSpPr>
        <p:spPr>
          <a:xfrm>
            <a:off x="2608580" y="1005840"/>
            <a:ext cx="7461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膜片</a:t>
            </a:r>
            <a:endParaRPr lang="zh-CN" altLang="en-US"/>
          </a:p>
        </p:txBody>
      </p:sp>
    </p:spTree>
    <p:custDataLst>
      <p:tags r:id="rId2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219 -0.00287037 L -0.364219 -0.00287037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229 0 L 0.368229 0 " pathEditMode="relative" rAng="0" ptsTypes="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42834e-06 4.11592e-05 L -0.00593049 -0.0019057 L -0.0118674 -0.00944978 L -0.0186838 -0.0188191 L -0.0254454 -0.0244163 L -0.0271495 -0.0375576 L -0.0271495 -0.0506989 L -0.028029 -0.0657871 L -0.028029 -0.0808753 L -0.028029 -0.0940166 L -0.028029 -0.107158 L -0.028029 -0.122124 L -0.0220371 -0.135388 L -0.0186838 -0.148529 L -0.0212126 -0.16167 L -0.0254454 -0.174812 L -0.0263249 -0.187953 L -0.0254454 -0.203041 L -0.0271495 -0.227377 L -0.0297332 -0.240639 L -0.0297332 -0.253781 L -0.0297332 -0.266922 L -0.0297332 -0.280063 L -0.0297332 -0.293204 L -0.0297332 -0.306346 L -0.0297332 -0.319487 L -0.0297332 -0.332628 L -0.0297332 -0.345892 L -0.0297332 -0.359033 " pathEditMode="relative" rAng="0" ptsTypes="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" y="-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8437 -3.38819e-07 L 0.118438 -3.38819e-07 " pathEditMode="relative" rAng="0" ptsTypes="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1927 -0.00148182 L -0.111927 -0.00148182 " pathEditMode="relative" rAng="0" ptsTypes="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4896 -0.356944 L -0.0284896 -0.366944 L -0.0284896 -0.378426 L -0.0284896 -0.388426 L -0.0284896 -0.398426 L -0.0284896 -0.408426 L -0.0284896 -0.419907 L -0.0284896 -0.429907 L -0.026875 -0.439907 L -0.026875 -0.451389 L -0.0260937 -0.461389 L -0.0260937 -0.471389 L -0.0244792 -0.481389 L -0.0236458 -0.49287 L -0.0236458 -0.505741 L -0.0228646 -0.515741 L -0.0228646 -0.525741 L -0.0228646 -0.535741 L -0.0220312 -0.545741 L -0.0164062 -0.547222 L -0.0172396 -0.557222 L -0.0180208 -0.568611 L -0.0180208 -0.578611 L -0.0172396 -0.588704 L -0.0188542 -0.598704 L -0.0188542 -0.611574 L -0.0196354 -0.621574 L -0.0220312 -0.632963 L -0.0228646 -0.644444 L -0.0244792 -0.657315 L -0.0252604 -0.667315 L -0.026875 -0.677315 L -0.026875 -0.688796 L -0.0244792 -0.698796 L -0.0228646 -0.708796 L -0.0204167 -0.723148 L -0.0180208 -0.733148 L -0.0147917 -0.743148 L -0.00916667 -0.747407 L -0.00354167 -0.753148 L 0.00447917 -0.756019 L 0.0101042 -0.758889 L 0.0157812 -0.760278 L 0.0214063 -0.763148 " pathEditMode="relative" ptsTypes="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8" grpId="0" bldLvl="0" animBg="1"/>
      <p:bldP spid="4" grpId="1" bldLvl="0" animBg="1"/>
      <p:bldP spid="8" grpId="1" bldLvl="0" animBg="1"/>
      <p:bldP spid="16" grpId="0" bldLvl="0" animBg="1"/>
      <p:bldP spid="16" grpId="1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图形"/>
          <p:cNvSpPr txBox="1"/>
          <p:nvPr userDrawn="1">
            <p:custDataLst>
              <p:tags r:id="rId1"/>
            </p:custDataLst>
          </p:nvPr>
        </p:nvSpPr>
        <p:spPr>
          <a:xfrm>
            <a:off x="1850390" y="62230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真空泵原理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61670" y="100584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ym typeface="+mn-ea"/>
              </a:rPr>
              <a:t>吉利车型的真空泵</a:t>
            </a:r>
            <a:endParaRPr lang="zh-CN" altLang="en-US"/>
          </a:p>
        </p:txBody>
      </p:sp>
      <p:pic>
        <p:nvPicPr>
          <p:cNvPr id="4" name="F35B0BEE-F18A-47BB-8FCB-E00DA2F2635D-2" descr="C:/Users/岳群/AppData/Local/Temp/wpp.TLzNaxwp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38200" y="3811270"/>
            <a:ext cx="1838325" cy="2380615"/>
          </a:xfrm>
          <a:prstGeom prst="rect">
            <a:avLst/>
          </a:prstGeom>
        </p:spPr>
      </p:pic>
      <p:pic>
        <p:nvPicPr>
          <p:cNvPr id="5" name="图片 4" descr="微信图片_2024010815243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644515" y="1111885"/>
            <a:ext cx="4746625" cy="4191000"/>
          </a:xfrm>
          <a:prstGeom prst="rect">
            <a:avLst/>
          </a:prstGeom>
        </p:spPr>
      </p:pic>
      <p:sp>
        <p:nvSpPr>
          <p:cNvPr id="6" name="左箭头 5"/>
          <p:cNvSpPr/>
          <p:nvPr>
            <p:custDataLst>
              <p:tags r:id="rId6"/>
            </p:custDataLst>
          </p:nvPr>
        </p:nvSpPr>
        <p:spPr>
          <a:xfrm>
            <a:off x="10454005" y="3319145"/>
            <a:ext cx="826135" cy="266065"/>
          </a:xfrm>
          <a:prstGeom prst="leftArrow">
            <a:avLst/>
          </a:prstGeom>
          <a:solidFill>
            <a:schemeClr val="accent6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左箭头 6"/>
          <p:cNvSpPr/>
          <p:nvPr>
            <p:custDataLst>
              <p:tags r:id="rId7"/>
            </p:custDataLst>
          </p:nvPr>
        </p:nvSpPr>
        <p:spPr>
          <a:xfrm>
            <a:off x="4755515" y="3453765"/>
            <a:ext cx="826135" cy="266065"/>
          </a:xfrm>
          <a:prstGeom prst="leftArrow">
            <a:avLst/>
          </a:prstGeom>
          <a:solidFill>
            <a:schemeClr val="accent6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>
            <p:custDataLst>
              <p:tags r:id="rId8"/>
            </p:custDataLst>
          </p:nvPr>
        </p:nvSpPr>
        <p:spPr>
          <a:xfrm>
            <a:off x="10542905" y="3549015"/>
            <a:ext cx="10140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吸气</a:t>
            </a:r>
            <a:endParaRPr lang="zh-CN" altLang="en-US"/>
          </a:p>
          <a:p>
            <a:r>
              <a:rPr lang="zh-CN" altLang="en-US"/>
              <a:t>inhale</a:t>
            </a:r>
            <a:endParaRPr lang="zh-CN" altLang="en-US"/>
          </a:p>
        </p:txBody>
      </p:sp>
      <p:sp>
        <p:nvSpPr>
          <p:cNvPr id="9" name="文本框 8"/>
          <p:cNvSpPr txBox="1"/>
          <p:nvPr>
            <p:custDataLst>
              <p:tags r:id="rId9"/>
            </p:custDataLst>
          </p:nvPr>
        </p:nvSpPr>
        <p:spPr>
          <a:xfrm>
            <a:off x="4636135" y="3738880"/>
            <a:ext cx="9455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排气</a:t>
            </a:r>
            <a:endParaRPr lang="zh-CN" altLang="en-US"/>
          </a:p>
          <a:p>
            <a:r>
              <a:rPr lang="zh-CN" altLang="en-US"/>
              <a:t>exhaust</a:t>
            </a:r>
            <a:endParaRPr lang="zh-CN" altLang="en-US"/>
          </a:p>
        </p:txBody>
      </p:sp>
      <p:cxnSp>
        <p:nvCxnSpPr>
          <p:cNvPr id="10" name="直接连接符 9"/>
          <p:cNvCxnSpPr/>
          <p:nvPr>
            <p:custDataLst>
              <p:tags r:id="rId10"/>
            </p:custDataLst>
          </p:nvPr>
        </p:nvCxnSpPr>
        <p:spPr>
          <a:xfrm>
            <a:off x="10006965" y="3453765"/>
            <a:ext cx="393065" cy="0"/>
          </a:xfrm>
          <a:prstGeom prst="line">
            <a:avLst/>
          </a:prstGeom>
          <a:ln w="146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>
            <p:custDataLst>
              <p:tags r:id="rId11"/>
            </p:custDataLst>
          </p:nvPr>
        </p:nvCxnSpPr>
        <p:spPr>
          <a:xfrm>
            <a:off x="10083483" y="2120583"/>
            <a:ext cx="0" cy="1334135"/>
          </a:xfrm>
          <a:prstGeom prst="line">
            <a:avLst/>
          </a:prstGeom>
          <a:ln w="146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>
            <p:custDataLst>
              <p:tags r:id="rId12"/>
            </p:custDataLst>
          </p:nvPr>
        </p:nvCxnSpPr>
        <p:spPr>
          <a:xfrm>
            <a:off x="10082848" y="3518853"/>
            <a:ext cx="0" cy="1467485"/>
          </a:xfrm>
          <a:prstGeom prst="line">
            <a:avLst/>
          </a:prstGeom>
          <a:ln w="146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>
            <p:custDataLst>
              <p:tags r:id="rId13"/>
            </p:custDataLst>
          </p:nvPr>
        </p:nvCxnSpPr>
        <p:spPr>
          <a:xfrm>
            <a:off x="9182735" y="2188210"/>
            <a:ext cx="901065" cy="0"/>
          </a:xfrm>
          <a:prstGeom prst="line">
            <a:avLst/>
          </a:prstGeom>
          <a:ln w="146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>
            <p:custDataLst>
              <p:tags r:id="rId14"/>
            </p:custDataLst>
          </p:nvPr>
        </p:nvCxnSpPr>
        <p:spPr>
          <a:xfrm>
            <a:off x="6585585" y="4910455"/>
            <a:ext cx="3498215" cy="0"/>
          </a:xfrm>
          <a:prstGeom prst="line">
            <a:avLst/>
          </a:prstGeom>
          <a:ln w="146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>
            <p:custDataLst>
              <p:tags r:id="rId15"/>
            </p:custDataLst>
          </p:nvPr>
        </p:nvCxnSpPr>
        <p:spPr>
          <a:xfrm>
            <a:off x="6660833" y="4200208"/>
            <a:ext cx="0" cy="728980"/>
          </a:xfrm>
          <a:prstGeom prst="line">
            <a:avLst/>
          </a:prstGeom>
          <a:ln w="146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>
            <p:custDataLst>
              <p:tags r:id="rId16"/>
            </p:custDataLst>
          </p:nvPr>
        </p:nvCxnSpPr>
        <p:spPr>
          <a:xfrm>
            <a:off x="6632575" y="4272280"/>
            <a:ext cx="489585" cy="0"/>
          </a:xfrm>
          <a:prstGeom prst="line">
            <a:avLst/>
          </a:prstGeom>
          <a:ln w="146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>
            <p:custDataLst>
              <p:tags r:id="rId17"/>
            </p:custDataLst>
          </p:nvPr>
        </p:nvCxnSpPr>
        <p:spPr>
          <a:xfrm>
            <a:off x="9010015" y="4229100"/>
            <a:ext cx="613410" cy="0"/>
          </a:xfrm>
          <a:prstGeom prst="line">
            <a:avLst/>
          </a:prstGeom>
          <a:ln w="146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>
            <p:custDataLst>
              <p:tags r:id="rId18"/>
            </p:custDataLst>
          </p:nvPr>
        </p:nvCxnSpPr>
        <p:spPr>
          <a:xfrm>
            <a:off x="9547543" y="4200208"/>
            <a:ext cx="0" cy="1083310"/>
          </a:xfrm>
          <a:prstGeom prst="line">
            <a:avLst/>
          </a:prstGeom>
          <a:ln w="146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>
            <p:custDataLst>
              <p:tags r:id="rId19"/>
            </p:custDataLst>
          </p:nvPr>
        </p:nvCxnSpPr>
        <p:spPr>
          <a:xfrm>
            <a:off x="5914390" y="5207635"/>
            <a:ext cx="3680460" cy="0"/>
          </a:xfrm>
          <a:prstGeom prst="line">
            <a:avLst/>
          </a:prstGeom>
          <a:ln w="146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>
            <p:custDataLst>
              <p:tags r:id="rId20"/>
            </p:custDataLst>
          </p:nvPr>
        </p:nvCxnSpPr>
        <p:spPr>
          <a:xfrm>
            <a:off x="5999798" y="3643948"/>
            <a:ext cx="0" cy="1552575"/>
          </a:xfrm>
          <a:prstGeom prst="line">
            <a:avLst/>
          </a:prstGeom>
          <a:ln w="146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>
            <p:custDataLst>
              <p:tags r:id="rId21"/>
            </p:custDataLst>
          </p:nvPr>
        </p:nvCxnSpPr>
        <p:spPr>
          <a:xfrm>
            <a:off x="5646420" y="3587750"/>
            <a:ext cx="421005" cy="0"/>
          </a:xfrm>
          <a:prstGeom prst="line">
            <a:avLst/>
          </a:prstGeom>
          <a:ln w="146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>
            <p:custDataLst>
              <p:tags r:id="rId22"/>
            </p:custDataLst>
          </p:nvPr>
        </p:nvCxnSpPr>
        <p:spPr>
          <a:xfrm>
            <a:off x="5999798" y="2071053"/>
            <a:ext cx="0" cy="1477645"/>
          </a:xfrm>
          <a:prstGeom prst="line">
            <a:avLst/>
          </a:prstGeom>
          <a:ln w="146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>
            <p:custDataLst>
              <p:tags r:id="rId23"/>
            </p:custDataLst>
          </p:nvPr>
        </p:nvCxnSpPr>
        <p:spPr>
          <a:xfrm>
            <a:off x="6019165" y="2139950"/>
            <a:ext cx="1016635" cy="0"/>
          </a:xfrm>
          <a:prstGeom prst="line">
            <a:avLst/>
          </a:prstGeom>
          <a:ln w="146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>
            <p:custDataLst>
              <p:tags r:id="rId24"/>
            </p:custDataLst>
          </p:nvPr>
        </p:nvSpPr>
        <p:spPr>
          <a:xfrm>
            <a:off x="7122160" y="1015365"/>
            <a:ext cx="70866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rgbClr val="FF0000"/>
                </a:solidFill>
              </a:rPr>
              <a:t>rotor</a:t>
            </a:r>
            <a:endParaRPr lang="zh-CN" altLang="en-US" sz="1600">
              <a:solidFill>
                <a:srgbClr val="FF0000"/>
              </a:solidFill>
            </a:endParaRPr>
          </a:p>
        </p:txBody>
      </p:sp>
      <p:sp>
        <p:nvSpPr>
          <p:cNvPr id="26" name="文本框 25"/>
          <p:cNvSpPr txBox="1"/>
          <p:nvPr>
            <p:custDataLst>
              <p:tags r:id="rId25"/>
            </p:custDataLst>
          </p:nvPr>
        </p:nvSpPr>
        <p:spPr>
          <a:xfrm>
            <a:off x="6306820" y="1015365"/>
            <a:ext cx="70866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rgbClr val="FF0000"/>
                </a:solidFill>
              </a:rPr>
              <a:t>stator</a:t>
            </a:r>
            <a:endParaRPr lang="zh-CN" altLang="en-US" sz="1600">
              <a:solidFill>
                <a:srgbClr val="FF0000"/>
              </a:solidFill>
            </a:endParaRPr>
          </a:p>
        </p:txBody>
      </p:sp>
      <p:sp>
        <p:nvSpPr>
          <p:cNvPr id="27" name="文本框 26"/>
          <p:cNvSpPr txBox="1"/>
          <p:nvPr>
            <p:custDataLst>
              <p:tags r:id="rId26"/>
            </p:custDataLst>
          </p:nvPr>
        </p:nvSpPr>
        <p:spPr>
          <a:xfrm>
            <a:off x="8044180" y="897890"/>
            <a:ext cx="70866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rgbClr val="FF0000"/>
                </a:solidFill>
              </a:rPr>
              <a:t>blade</a:t>
            </a:r>
            <a:endParaRPr lang="zh-CN" altLang="en-US" sz="1600">
              <a:solidFill>
                <a:srgbClr val="FF0000"/>
              </a:solidFill>
            </a:endParaRPr>
          </a:p>
        </p:txBody>
      </p:sp>
      <p:sp>
        <p:nvSpPr>
          <p:cNvPr id="28" name="文本框 27"/>
          <p:cNvSpPr txBox="1"/>
          <p:nvPr>
            <p:custDataLst>
              <p:tags r:id="rId27"/>
            </p:custDataLst>
          </p:nvPr>
        </p:nvSpPr>
        <p:spPr>
          <a:xfrm>
            <a:off x="8752840" y="1015365"/>
            <a:ext cx="70866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rgbClr val="FF0000"/>
                </a:solidFill>
              </a:rPr>
              <a:t>axle</a:t>
            </a:r>
            <a:endParaRPr lang="zh-CN" altLang="en-US" sz="1600">
              <a:solidFill>
                <a:srgbClr val="FF0000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61670" y="1771015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组成：由定子、转子、叶片、轴、电机、进出气管等组成</a:t>
            </a:r>
            <a:endParaRPr lang="zh-CN" altLang="en-US"/>
          </a:p>
        </p:txBody>
      </p:sp>
    </p:spTree>
    <p:custDataLst>
      <p:tags r:id="rId2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图形"/>
          <p:cNvSpPr txBox="1"/>
          <p:nvPr userDrawn="1">
            <p:custDataLst>
              <p:tags r:id="rId1"/>
            </p:custDataLst>
          </p:nvPr>
        </p:nvSpPr>
        <p:spPr>
          <a:xfrm>
            <a:off x="1850390" y="62230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真空泵原理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pic>
        <p:nvPicPr>
          <p:cNvPr id="3" name="双作用真空泵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765040" y="208915"/>
            <a:ext cx="4005580" cy="586740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553720" y="108458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原理</a:t>
            </a:r>
            <a:endParaRPr lang="zh-CN" altLang="en-US"/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ISLIDE.ICON" val="#393842;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3.xml><?xml version="1.0" encoding="utf-8"?>
<p:tagLst xmlns:p="http://schemas.openxmlformats.org/presentationml/2006/main">
  <p:tag name="KSO_WM_BEAUTIFY_FLAG" val=""/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TEXT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TEXT" val=""/>
</p:tagLst>
</file>

<file path=ppt/tags/tag1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7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TEXT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0.xml><?xml version="1.0" encoding="utf-8"?>
<p:tagLst xmlns:p="http://schemas.openxmlformats.org/presentationml/2006/main">
  <p:tag name="KSO_WM_BEAUTIFY_FLAG" val=""/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ISLIDE.ICON" val="#393842;"/>
</p:tagLst>
</file>

<file path=ppt/tags/tag146.xml><?xml version="1.0" encoding="utf-8"?>
<p:tagLst xmlns:p="http://schemas.openxmlformats.org/presentationml/2006/main">
  <p:tag name="KSO_WPP_MARK_KEY" val="d323b08a-72da-420c-a5f9-38001ee621a0"/>
  <p:tag name="COMMONDATA" val="eyJoZGlkIjoiM2IyNGM0ZjdjZTNmODI0YTQ1YjExN2U3OGQ1NDcwNzcifQ=="/>
  <p:tag name="commondata" val="eyJoZGlkIjoiMzMxN2VlZTUzMzU0MDIzMDIxZjIxZDQ4MzdlYzczMzcifQ==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PLACING_PICTURE_USER_VIEWPORT" val="{&quot;height&quot;:8280,&quot;width&quot;:19200}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2842*4308*622*622"/>
  <p:tag name="KSO_WM_UNIT_MEDIACOVER_STYLEID" val="1"/>
  <p:tag name="KSO_WM_UNIT_MEDIACOVER_TEXTSTATE" val="0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ags/tag73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KSO_WM_BEAUTIFY_FLAG" val=""/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TEXT" val=""/>
</p:tagLst>
</file>

<file path=ppt/tags/tag76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TEXT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PLACING_PICTURE_USER_VIEWPORT" val="{&quot;height&quot;:1210,&quot;width&quot;:12980}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3.xml><?xml version="1.0" encoding="utf-8"?>
<p:tagLst xmlns:p="http://schemas.openxmlformats.org/presentationml/2006/main">
  <p:tag name="KSO_WM_BEAUTIFY_FLAG" val=""/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TEXT" val=""/>
</p:tagLst>
</file>

<file path=ppt/tags/tag84.xml><?xml version="1.0" encoding="utf-8"?>
<p:tagLst xmlns:p="http://schemas.openxmlformats.org/presentationml/2006/main">
  <p:tag name="KSO_WM_BEAUTIFY_FLAG" val=""/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ags/tag85.xml><?xml version="1.0" encoding="utf-8"?>
<p:tagLst xmlns:p="http://schemas.openxmlformats.org/presentationml/2006/main">
  <p:tag name="KSO_WM_BEAUTIFY_FLAG" val=""/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TEXT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TEXT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自定义 188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11019"/>
      </a:accent1>
      <a:accent2>
        <a:srgbClr val="D11019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F35B0BEE-F18A-47BB-8FCB-E00DA2F2635D-1">
      <extobjdata type="F35B0BEE-F18A-47BB-8FCB-E00DA2F2635D" data="ewoJIkRlc2lnbklkIiA6ICIyYmJmMmNmZi00NDg0LTQ4MzgtYWJmMS03ZTU4NTY3MzNhYWQiCn0K"/>
    </extobj>
    <extobj name="F35B0BEE-F18A-47BB-8FCB-E00DA2F2635D-2">
      <extobjdata type="F35B0BEE-F18A-47BB-8FCB-E00DA2F2635D" data="ewoJIkRlc2lnbklkIiA6ICJkMTI5NjlmMS00YmVlLTQxODgtYTQyYi02NzA2Nzc5MWU0MWYiCn0K"/>
    </extobj>
  </extobjs>
</s:customData>
</file>

<file path=customXml/itemProps145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817</Words>
  <Application>WPS 演示</Application>
  <PresentationFormat>宽屏</PresentationFormat>
  <Paragraphs>171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1" baseType="lpstr">
      <vt:lpstr>Arial</vt:lpstr>
      <vt:lpstr>宋体</vt:lpstr>
      <vt:lpstr>Wingdings</vt:lpstr>
      <vt:lpstr>Calibri</vt:lpstr>
      <vt:lpstr>字魂58号-创中黑</vt:lpstr>
      <vt:lpstr>思源黑体 CN Bold</vt:lpstr>
      <vt:lpstr>微软雅黑</vt:lpstr>
      <vt:lpstr>阿里巴巴普惠体 M</vt:lpstr>
      <vt:lpstr>思源宋体 SemiBold</vt:lpstr>
      <vt:lpstr>Bahnschrift Condensed</vt:lpstr>
      <vt:lpstr>阿里巴巴普惠体 Medium</vt:lpstr>
      <vt:lpstr>微软雅黑 Light</vt:lpstr>
      <vt:lpstr>Arial Unicode MS</vt:lpstr>
      <vt:lpstr>等线</vt:lpstr>
      <vt:lpstr>等线 Light</vt:lpstr>
      <vt:lpstr>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北方职业教育 岳群</cp:lastModifiedBy>
  <cp:revision>105</cp:revision>
  <dcterms:created xsi:type="dcterms:W3CDTF">2023-05-05T14:56:00Z</dcterms:created>
  <dcterms:modified xsi:type="dcterms:W3CDTF">2024-02-19T07:05:45Z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A8E16A9687A240DB96F20A95C8285BCE_12</vt:lpwstr>
  </property>
  <property fmtid="{D5CDD505-2E9C-101B-9397-08002B2CF9AE}" pid="3" name="KSOProductBuildVer">
    <vt:lpwstr>2052-11.1.0.14309</vt:lpwstr>
  </property>
</Properties>
</file>