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9"/>
  </p:handoutMasterIdLst>
  <p:sldIdLst>
    <p:sldId id="868" r:id="rId4"/>
    <p:sldId id="884" r:id="rId6"/>
    <p:sldId id="886" r:id="rId7"/>
    <p:sldId id="898" r:id="rId8"/>
    <p:sldId id="923" r:id="rId9"/>
    <p:sldId id="891" r:id="rId10"/>
    <p:sldId id="928" r:id="rId11"/>
    <p:sldId id="944" r:id="rId12"/>
    <p:sldId id="917" r:id="rId13"/>
    <p:sldId id="935" r:id="rId14"/>
    <p:sldId id="936" r:id="rId15"/>
    <p:sldId id="937" r:id="rId16"/>
    <p:sldId id="938" r:id="rId17"/>
    <p:sldId id="879" r:id="rId18"/>
  </p:sldIdLst>
  <p:sldSz cx="12192000" cy="6858000"/>
  <p:notesSz cx="7099300" cy="10234295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8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78.xml"/><Relationship Id="rId2" Type="http://schemas.openxmlformats.org/officeDocument/2006/relationships/image" Target="../media/image4.jpeg"/><Relationship Id="rId1" Type="http://schemas.openxmlformats.org/officeDocument/2006/relationships/tags" Target="../tags/tag7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0.xml"/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tags" Target="../tags/tag79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2.xml"/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tags" Target="../tags/tag8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4.xml"/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tags" Target="../tags/tag83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8.xml"/><Relationship Id="rId2" Type="http://schemas.openxmlformats.org/officeDocument/2006/relationships/image" Target="../media/image4.jpeg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image" Target="../media/image9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4.jpeg"/><Relationship Id="rId1" Type="http://schemas.openxmlformats.org/officeDocument/2006/relationships/tags" Target="../tags/tag4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9.xml"/><Relationship Id="rId2" Type="http://schemas.openxmlformats.org/officeDocument/2006/relationships/image" Target="../media/image4.jpeg"/><Relationship Id="rId1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3" Type="http://schemas.openxmlformats.org/officeDocument/2006/relationships/slideLayout" Target="../slideLayouts/slideLayout5.xml"/><Relationship Id="rId22" Type="http://schemas.openxmlformats.org/officeDocument/2006/relationships/tags" Target="../tags/tag71.xml"/><Relationship Id="rId21" Type="http://schemas.openxmlformats.org/officeDocument/2006/relationships/tags" Target="../tags/tag70.xml"/><Relationship Id="rId20" Type="http://schemas.openxmlformats.org/officeDocument/2006/relationships/tags" Target="../tags/tag69.xml"/><Relationship Id="rId2" Type="http://schemas.openxmlformats.org/officeDocument/2006/relationships/tags" Target="../tags/tag51.xml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tags" Target="../tags/tag5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image" Target="../media/image9.png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4.jpeg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1715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新能源汽车雨刷开关结构原理及检测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9605" y="260350"/>
            <a:ext cx="1059370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洗涤开关电路线束检测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5</a:t>
            </a:r>
            <a:r>
              <a:rPr lang="zh-CN" altLang="en-US" sz="2400">
                <a:sym typeface="+mn-ea"/>
              </a:rPr>
              <a:t>号线：电源线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号线：搭铁线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8</a:t>
            </a:r>
            <a:r>
              <a:rPr lang="zh-CN" altLang="en-US" sz="2400">
                <a:sym typeface="+mn-ea"/>
              </a:rPr>
              <a:t>号线：雨刷高速信号线，当拔下插头时为</a:t>
            </a:r>
            <a:r>
              <a:rPr lang="en-US" altLang="zh-CN" sz="2400">
                <a:sym typeface="+mn-ea"/>
              </a:rPr>
              <a:t>12V</a:t>
            </a:r>
            <a:r>
              <a:rPr lang="zh-CN" altLang="en-US" sz="2400">
                <a:sym typeface="+mn-ea"/>
              </a:rPr>
              <a:t>左右的额信号电压，当插上插头后，将开关拨动到高速档位时，信号电压变为</a:t>
            </a:r>
            <a:r>
              <a:rPr lang="en-US" altLang="zh-CN" sz="2400">
                <a:sym typeface="+mn-ea"/>
              </a:rPr>
              <a:t>0V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号线：</a:t>
            </a:r>
            <a:r>
              <a:rPr lang="en-US" altLang="zh-CN" sz="2400">
                <a:sym typeface="+mn-ea"/>
              </a:rPr>
              <a:t>CAN(H)</a:t>
            </a:r>
            <a:r>
              <a:rPr lang="zh-CN" altLang="en-US" sz="2400">
                <a:sym typeface="+mn-ea"/>
              </a:rPr>
              <a:t>，</a:t>
            </a:r>
            <a:r>
              <a:rPr lang="en-US" altLang="zh-CN" sz="2400">
                <a:sym typeface="+mn-ea"/>
              </a:rPr>
              <a:t>2.57V</a:t>
            </a:r>
            <a:r>
              <a:rPr lang="zh-CN" altLang="en-US" sz="2400">
                <a:sym typeface="+mn-ea"/>
              </a:rPr>
              <a:t>左右的电压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号线：</a:t>
            </a:r>
            <a:r>
              <a:rPr lang="en-US" altLang="zh-CN" sz="2400">
                <a:sym typeface="+mn-ea"/>
              </a:rPr>
              <a:t>CAN(L)    2.26V</a:t>
            </a:r>
            <a:r>
              <a:rPr lang="zh-CN" altLang="en-US" sz="2400">
                <a:sym typeface="+mn-ea"/>
              </a:rPr>
              <a:t>左右的电压</a:t>
            </a:r>
            <a:endParaRPr lang="en-US" altLang="zh-CN" sz="2400"/>
          </a:p>
          <a:p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1340" y="448310"/>
            <a:ext cx="611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CAN</a:t>
            </a:r>
            <a:r>
              <a:rPr lang="zh-CN" altLang="en-US"/>
              <a:t>线束信号仪器检测：</a:t>
            </a:r>
            <a:endParaRPr lang="zh-CN" altLang="en-US"/>
          </a:p>
        </p:txBody>
      </p:sp>
      <p:pic>
        <p:nvPicPr>
          <p:cNvPr id="3" name="图片 2" descr="1162cce37552ed70e28e78e30d296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05" y="886460"/>
            <a:ext cx="8774430" cy="53517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ab5b251e76e379d60a1cc4633a714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05" y="1122680"/>
            <a:ext cx="8663940" cy="53276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12a8b06ac53246efb374fd37e0a13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05" y="915035"/>
            <a:ext cx="8783955" cy="53282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9760" y="457835"/>
            <a:ext cx="9792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当拨动雨刷开关相应档位时，仪器应显示为打开，如果不是那就是开关损坏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雨刷开关的检测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雨刷开关的控制原理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雨刷开关的作用及结构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雨刷开关的作用及结构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9585" y="462915"/>
            <a:ext cx="1043114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</a:t>
            </a:r>
            <a:r>
              <a:rPr lang="en-US" altLang="zh-CN"/>
              <a:t>:</a:t>
            </a:r>
            <a:r>
              <a:rPr lang="zh-CN" altLang="en-US"/>
              <a:t>雨刷开关的作用</a:t>
            </a:r>
            <a:endParaRPr lang="zh-CN" altLang="en-US"/>
          </a:p>
          <a:p>
            <a:r>
              <a:rPr lang="en-US" altLang="zh-CN"/>
              <a:t>      </a:t>
            </a:r>
            <a:r>
              <a:rPr lang="zh-CN" altLang="en-US"/>
              <a:t>雨刮器开关的作用是控制雨刮器的开启和关闭。一般情况下雨刷拨杆与车灯拨杆上面都印了很多功能标志，可以根据具体的使用情况拨到适合的位置。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1、一般在打开雨刮器的时候是向上控制手柄到MIST的位置，雨刮器就会刮动一次。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2、在关闭雨刷器的时候，主要就是转到OFFA字母上，即可关闭。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3、通过转动调节按钮的话，一般是转到AUTO位置，雨刷器就会通过雨量传感器控制雨刷器的灵敏度，更新刮水的频率，比如在雨比较大的时候频率就会增加，雨小的时候频率也会相应的减少。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4、一般低速刮刷应该将拨杆调节到LOW位置，如果是高速刮刷的话，需要将位置调到HI位置。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5、一般往驾驶员方向轻轻拉控制手柄，就可以开启玻璃水开关，雨刷器也会同时工作。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2005" y="489585"/>
            <a:ext cx="9398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二：雨刷开关的内部结构</a:t>
            </a:r>
            <a:endParaRPr lang="zh-CN" altLang="en-US"/>
          </a:p>
        </p:txBody>
      </p:sp>
      <p:pic>
        <p:nvPicPr>
          <p:cNvPr id="3" name="图片 2" descr="a49bfaf37435981c8c873925198881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705" y="981075"/>
            <a:ext cx="8486140" cy="5156200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9264650" y="2924810"/>
            <a:ext cx="1599565" cy="363855"/>
          </a:xfrm>
          <a:prstGeom prst="wedgeRectCallout">
            <a:avLst>
              <a:gd name="adj1" fmla="val -126491"/>
              <a:gd name="adj2" fmla="val 106675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雨刷拨动触点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6" name="矩形标注 5"/>
          <p:cNvSpPr/>
          <p:nvPr>
            <p:custDataLst>
              <p:tags r:id="rId4"/>
            </p:custDataLst>
          </p:nvPr>
        </p:nvSpPr>
        <p:spPr>
          <a:xfrm>
            <a:off x="8832215" y="1556385"/>
            <a:ext cx="1574800" cy="335280"/>
          </a:xfrm>
          <a:prstGeom prst="wedgeRectCallout">
            <a:avLst>
              <a:gd name="adj1" fmla="val -124637"/>
              <a:gd name="adj2" fmla="val 187689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洗涤拨动触点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" name="矩形标注 6"/>
          <p:cNvSpPr/>
          <p:nvPr>
            <p:custDataLst>
              <p:tags r:id="rId5"/>
            </p:custDataLst>
          </p:nvPr>
        </p:nvSpPr>
        <p:spPr>
          <a:xfrm>
            <a:off x="5520055" y="1179195"/>
            <a:ext cx="1330325" cy="299720"/>
          </a:xfrm>
          <a:prstGeom prst="wedgeRectCallout">
            <a:avLst>
              <a:gd name="adj1" fmla="val -126491"/>
              <a:gd name="adj2" fmla="val 106675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电子电路板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雨刷开关的控制原理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1815" y="487045"/>
            <a:ext cx="1061847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洗涤开关电路</a:t>
            </a:r>
            <a:endParaRPr lang="zh-CN" altLang="en-US" sz="2400"/>
          </a:p>
          <a:p>
            <a:r>
              <a:rPr lang="en-US" altLang="zh-CN" sz="2400"/>
              <a:t>5</a:t>
            </a:r>
            <a:r>
              <a:rPr lang="zh-CN" altLang="en-US" sz="2400"/>
              <a:t>号线：电源线</a:t>
            </a:r>
            <a:endParaRPr lang="zh-CN" altLang="en-US" sz="2400"/>
          </a:p>
          <a:p>
            <a:r>
              <a:rPr lang="en-US" altLang="zh-CN" sz="2400"/>
              <a:t>3</a:t>
            </a:r>
            <a:r>
              <a:rPr lang="zh-CN" altLang="en-US" sz="2400"/>
              <a:t>号线：搭铁线</a:t>
            </a:r>
            <a:endParaRPr lang="zh-CN" altLang="en-US" sz="2400"/>
          </a:p>
          <a:p>
            <a:r>
              <a:rPr lang="en-US" altLang="zh-CN" sz="2400"/>
              <a:t>1</a:t>
            </a:r>
            <a:r>
              <a:rPr lang="zh-CN" altLang="en-US" sz="2400"/>
              <a:t>号线：</a:t>
            </a:r>
            <a:r>
              <a:rPr lang="en-US" altLang="zh-CN" sz="2400"/>
              <a:t>CAN(H)</a:t>
            </a:r>
            <a:endParaRPr lang="en-US" altLang="zh-CN" sz="2400"/>
          </a:p>
          <a:p>
            <a:r>
              <a:rPr lang="en-US" altLang="zh-CN" sz="2400"/>
              <a:t>2</a:t>
            </a:r>
            <a:r>
              <a:rPr lang="zh-CN" altLang="en-US" sz="2400"/>
              <a:t>号线：</a:t>
            </a:r>
            <a:r>
              <a:rPr lang="en-US" altLang="zh-CN" sz="2400"/>
              <a:t>CAN(L)</a:t>
            </a:r>
            <a:endParaRPr lang="en-US" altLang="zh-CN" sz="2400"/>
          </a:p>
          <a:p>
            <a:r>
              <a:rPr lang="en-US" altLang="zh-CN" sz="2400"/>
              <a:t>8</a:t>
            </a:r>
            <a:r>
              <a:rPr lang="zh-CN" altLang="en-US" sz="2400"/>
              <a:t>号线：雨刷高速信号线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点动档</a:t>
            </a:r>
            <a:r>
              <a:rPr lang="en-US" altLang="zh-CN" sz="2400"/>
              <a:t> </a:t>
            </a:r>
            <a:r>
              <a:rPr lang="zh-CN" altLang="en-US" sz="2400"/>
              <a:t>间歇档都是以低速转动的，当拨动雨刷开关到点动档</a:t>
            </a:r>
            <a:r>
              <a:rPr lang="en-US" altLang="zh-CN" sz="2400"/>
              <a:t> </a:t>
            </a:r>
            <a:r>
              <a:rPr lang="zh-CN" altLang="en-US" sz="2400"/>
              <a:t>间歇档</a:t>
            </a:r>
            <a:r>
              <a:rPr lang="en-US" altLang="zh-CN" sz="2400"/>
              <a:t> </a:t>
            </a:r>
            <a:r>
              <a:rPr lang="zh-CN" altLang="en-US" sz="2400"/>
              <a:t>低速挡时，雨刷开关会通过</a:t>
            </a:r>
            <a:r>
              <a:rPr lang="en-US" altLang="zh-CN" sz="2400"/>
              <a:t>1</a:t>
            </a:r>
            <a:r>
              <a:rPr lang="zh-CN" altLang="en-US" sz="2400"/>
              <a:t>号</a:t>
            </a:r>
            <a:r>
              <a:rPr lang="en-US" altLang="zh-CN" sz="2400"/>
              <a:t>2</a:t>
            </a:r>
            <a:r>
              <a:rPr lang="zh-CN" altLang="en-US" sz="2400"/>
              <a:t>号两根</a:t>
            </a:r>
            <a:r>
              <a:rPr lang="en-US" altLang="zh-CN" sz="2400"/>
              <a:t>CAN</a:t>
            </a:r>
            <a:r>
              <a:rPr lang="zh-CN" altLang="en-US" sz="2400"/>
              <a:t>总线向</a:t>
            </a:r>
            <a:r>
              <a:rPr lang="en-US" altLang="zh-CN" sz="2400"/>
              <a:t>BCM</a:t>
            </a:r>
            <a:r>
              <a:rPr lang="zh-CN" altLang="en-US" sz="2400"/>
              <a:t>发出信号指令，</a:t>
            </a:r>
            <a:r>
              <a:rPr lang="en-US" altLang="zh-CN" sz="2400"/>
              <a:t>BCM</a:t>
            </a:r>
            <a:r>
              <a:rPr lang="zh-CN" altLang="en-US" sz="2400"/>
              <a:t>收到信号指令后，会控制雨刷电机转动。</a:t>
            </a:r>
            <a:endParaRPr lang="zh-CN" altLang="en-US" sz="2400"/>
          </a:p>
          <a:p>
            <a:r>
              <a:rPr lang="zh-CN" altLang="en-US" sz="2400"/>
              <a:t>当将开关拨动到高速档位时，</a:t>
            </a:r>
            <a:r>
              <a:rPr lang="en-US" altLang="zh-CN" sz="2400"/>
              <a:t>BCM</a:t>
            </a:r>
            <a:r>
              <a:rPr lang="zh-CN" altLang="en-US" sz="2400"/>
              <a:t>输出电压信号到达雨刷开关后，经过雨刷开关内部的闭合触点后最终通过</a:t>
            </a:r>
            <a:r>
              <a:rPr lang="en-US" altLang="zh-CN" sz="2400"/>
              <a:t>3</a:t>
            </a:r>
            <a:r>
              <a:rPr lang="zh-CN" altLang="en-US" sz="2400"/>
              <a:t>号线搭铁，此信号变为低电位信号，收到此信号后，</a:t>
            </a:r>
            <a:r>
              <a:rPr lang="en-US" altLang="zh-CN" sz="2400"/>
              <a:t>BCM</a:t>
            </a:r>
            <a:r>
              <a:rPr lang="zh-CN" altLang="en-US" sz="2400"/>
              <a:t>控制雨刷电机高速转动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5265420" y="2190115"/>
            <a:ext cx="823595" cy="15506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网关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/>
            <a:r>
              <a:rPr lang="zh-CN" altLang="en-US" sz="1400">
                <a:solidFill>
                  <a:schemeClr val="tx1"/>
                </a:solidFill>
              </a:rPr>
              <a:t>gateway</a:t>
            </a:r>
            <a:endParaRPr lang="zh-CN" altLang="en-US" sz="1400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3910965" y="2881630"/>
            <a:ext cx="1354455" cy="0"/>
          </a:xfrm>
          <a:prstGeom prst="line">
            <a:avLst/>
          </a:prstGeom>
          <a:ln w="50800" cmpd="tri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3"/>
            </p:custDataLst>
          </p:nvPr>
        </p:nvCxnSpPr>
        <p:spPr>
          <a:xfrm flipV="1">
            <a:off x="3910965" y="3171825"/>
            <a:ext cx="1363980" cy="0"/>
          </a:xfrm>
          <a:prstGeom prst="line">
            <a:avLst/>
          </a:prstGeom>
          <a:ln w="50800" cmpd="tri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4"/>
            </p:custDataLst>
          </p:nvPr>
        </p:nvCxnSpPr>
        <p:spPr>
          <a:xfrm flipV="1">
            <a:off x="6089015" y="2860675"/>
            <a:ext cx="1405255" cy="0"/>
          </a:xfrm>
          <a:prstGeom prst="line">
            <a:avLst/>
          </a:prstGeom>
          <a:ln w="50800" cmpd="tri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5"/>
            </p:custDataLst>
          </p:nvPr>
        </p:nvCxnSpPr>
        <p:spPr>
          <a:xfrm>
            <a:off x="6089015" y="3161665"/>
            <a:ext cx="1424940" cy="0"/>
          </a:xfrm>
          <a:prstGeom prst="line">
            <a:avLst/>
          </a:prstGeom>
          <a:ln w="50800" cmpd="tri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>
            <p:custDataLst>
              <p:tags r:id="rId6"/>
            </p:custDataLst>
          </p:nvPr>
        </p:nvSpPr>
        <p:spPr>
          <a:xfrm flipH="1">
            <a:off x="3870325" y="2592070"/>
            <a:ext cx="313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37" name="文本框 36"/>
          <p:cNvSpPr txBox="1"/>
          <p:nvPr>
            <p:custDataLst>
              <p:tags r:id="rId7"/>
            </p:custDataLst>
          </p:nvPr>
        </p:nvSpPr>
        <p:spPr>
          <a:xfrm>
            <a:off x="3872865" y="317119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cxnSp>
        <p:nvCxnSpPr>
          <p:cNvPr id="39" name="直接连接符 38"/>
          <p:cNvCxnSpPr/>
          <p:nvPr>
            <p:custDataLst>
              <p:tags r:id="rId8"/>
            </p:custDataLst>
          </p:nvPr>
        </p:nvCxnSpPr>
        <p:spPr>
          <a:xfrm flipV="1">
            <a:off x="3910965" y="4102100"/>
            <a:ext cx="35928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>
            <p:custDataLst>
              <p:tags r:id="rId9"/>
            </p:custDataLst>
          </p:nvPr>
        </p:nvSpPr>
        <p:spPr>
          <a:xfrm>
            <a:off x="3872865" y="3826510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8</a:t>
            </a:r>
            <a:endParaRPr lang="en-US" altLang="zh-CN" sz="1200"/>
          </a:p>
        </p:txBody>
      </p:sp>
      <p:grpSp>
        <p:nvGrpSpPr>
          <p:cNvPr id="49" name="组合 48"/>
          <p:cNvGrpSpPr/>
          <p:nvPr/>
        </p:nvGrpSpPr>
        <p:grpSpPr>
          <a:xfrm>
            <a:off x="3263265" y="4505325"/>
            <a:ext cx="184150" cy="481965"/>
            <a:chOff x="2722" y="8377"/>
            <a:chExt cx="290" cy="759"/>
          </a:xfrm>
        </p:grpSpPr>
        <p:cxnSp>
          <p:nvCxnSpPr>
            <p:cNvPr id="41" name="直接连接符 40"/>
            <p:cNvCxnSpPr/>
            <p:nvPr>
              <p:custDataLst>
                <p:tags r:id="rId10"/>
              </p:custDataLst>
            </p:nvPr>
          </p:nvCxnSpPr>
          <p:spPr>
            <a:xfrm>
              <a:off x="2871" y="8377"/>
              <a:ext cx="0" cy="6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/>
            <p:cNvGrpSpPr/>
            <p:nvPr/>
          </p:nvGrpSpPr>
          <p:grpSpPr>
            <a:xfrm rot="0">
              <a:off x="2722" y="8998"/>
              <a:ext cx="290" cy="139"/>
              <a:chOff x="2228" y="7187"/>
              <a:chExt cx="284" cy="152"/>
            </a:xfrm>
          </p:grpSpPr>
          <p:cxnSp>
            <p:nvCxnSpPr>
              <p:cNvPr id="43" name="直接连接符 42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" name="直接连接符 49"/>
          <p:cNvCxnSpPr/>
          <p:nvPr>
            <p:custDataLst>
              <p:tags r:id="rId14"/>
            </p:custDataLst>
          </p:nvPr>
        </p:nvCxnSpPr>
        <p:spPr>
          <a:xfrm>
            <a:off x="3367405" y="1692275"/>
            <a:ext cx="0" cy="4819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>
            <p:custDataLst>
              <p:tags r:id="rId15"/>
            </p:custDataLst>
          </p:nvPr>
        </p:nvSpPr>
        <p:spPr>
          <a:xfrm>
            <a:off x="2828290" y="2174240"/>
            <a:ext cx="1082675" cy="23310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组合开关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/>
            <a:r>
              <a:rPr lang="zh-CN" altLang="en-US" sz="1000">
                <a:solidFill>
                  <a:schemeClr val="tx1"/>
                </a:solidFill>
              </a:rPr>
              <a:t>Combination switch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>
            <p:custDataLst>
              <p:tags r:id="rId16"/>
            </p:custDataLst>
          </p:nvPr>
        </p:nvSpPr>
        <p:spPr>
          <a:xfrm>
            <a:off x="7503160" y="2482215"/>
            <a:ext cx="1224915" cy="22237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BCM</a:t>
            </a:r>
            <a:endParaRPr lang="en-US" altLang="zh-CN"/>
          </a:p>
        </p:txBody>
      </p:sp>
      <p:sp>
        <p:nvSpPr>
          <p:cNvPr id="51" name="文本框 50"/>
          <p:cNvSpPr txBox="1"/>
          <p:nvPr/>
        </p:nvSpPr>
        <p:spPr>
          <a:xfrm flipH="1">
            <a:off x="3121660" y="1940560"/>
            <a:ext cx="313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sp>
        <p:nvSpPr>
          <p:cNvPr id="52" name="文本框 51"/>
          <p:cNvSpPr txBox="1"/>
          <p:nvPr/>
        </p:nvSpPr>
        <p:spPr>
          <a:xfrm>
            <a:off x="3107690" y="4449445"/>
            <a:ext cx="28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53" name="文本框 52"/>
          <p:cNvSpPr txBox="1"/>
          <p:nvPr>
            <p:custDataLst>
              <p:tags r:id="rId17"/>
            </p:custDataLst>
          </p:nvPr>
        </p:nvSpPr>
        <p:spPr>
          <a:xfrm>
            <a:off x="7447280" y="3940810"/>
            <a:ext cx="390525" cy="303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>
                <a:solidFill>
                  <a:srgbClr val="FF0000"/>
                </a:solidFill>
              </a:rPr>
              <a:t>Hi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54" name="文本框 53"/>
          <p:cNvSpPr txBox="1"/>
          <p:nvPr>
            <p:custDataLst>
              <p:tags r:id="rId18"/>
            </p:custDataLst>
          </p:nvPr>
        </p:nvSpPr>
        <p:spPr>
          <a:xfrm>
            <a:off x="4010660" y="2583180"/>
            <a:ext cx="997585" cy="316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>
                <a:solidFill>
                  <a:srgbClr val="FF0000"/>
                </a:solidFill>
              </a:rPr>
              <a:t>CAN(H)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55" name="文本框 54"/>
          <p:cNvSpPr txBox="1"/>
          <p:nvPr>
            <p:custDataLst>
              <p:tags r:id="rId19"/>
            </p:custDataLst>
          </p:nvPr>
        </p:nvSpPr>
        <p:spPr>
          <a:xfrm>
            <a:off x="4010660" y="3152140"/>
            <a:ext cx="739775" cy="316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>
                <a:solidFill>
                  <a:srgbClr val="FF0000"/>
                </a:solidFill>
              </a:rPr>
              <a:t>CAN(L)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56" name="文本框 55"/>
          <p:cNvSpPr txBox="1"/>
          <p:nvPr>
            <p:custDataLst>
              <p:tags r:id="rId20"/>
            </p:custDataLst>
          </p:nvPr>
        </p:nvSpPr>
        <p:spPr>
          <a:xfrm>
            <a:off x="7437120" y="2690495"/>
            <a:ext cx="872490" cy="316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>
                <a:solidFill>
                  <a:srgbClr val="FF0000"/>
                </a:solidFill>
              </a:rPr>
              <a:t>CAN(H)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57" name="文本框 56"/>
          <p:cNvSpPr txBox="1"/>
          <p:nvPr>
            <p:custDataLst>
              <p:tags r:id="rId21"/>
            </p:custDataLst>
          </p:nvPr>
        </p:nvSpPr>
        <p:spPr>
          <a:xfrm>
            <a:off x="7437120" y="2992755"/>
            <a:ext cx="739775" cy="316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>
                <a:solidFill>
                  <a:srgbClr val="FF0000"/>
                </a:solidFill>
              </a:rPr>
              <a:t>CAN(L)</a:t>
            </a:r>
            <a:endParaRPr lang="en-US" altLang="zh-CN" sz="1400">
              <a:solidFill>
                <a:srgbClr val="FF0000"/>
              </a:solidFill>
            </a:endParaRPr>
          </a:p>
        </p:txBody>
      </p:sp>
      <p:cxnSp>
        <p:nvCxnSpPr>
          <p:cNvPr id="58" name="直接连接符 57"/>
          <p:cNvCxnSpPr/>
          <p:nvPr>
            <p:custDataLst>
              <p:tags r:id="rId22"/>
            </p:custDataLst>
          </p:nvPr>
        </p:nvCxnSpPr>
        <p:spPr>
          <a:xfrm flipV="1">
            <a:off x="3910330" y="4102100"/>
            <a:ext cx="359283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4" grpId="0"/>
      <p:bldP spid="55" grpId="0"/>
      <p:bldP spid="4" grpId="0" bldLvl="0" animBg="1"/>
      <p:bldP spid="44" grpId="0" bldLvl="0" animBg="1"/>
      <p:bldP spid="3" grpId="1" bldLvl="0" animBg="1"/>
      <p:bldP spid="44" grpId="1" bldLvl="0" animBg="1"/>
      <p:bldP spid="40" grpId="0"/>
      <p:bldP spid="52" grpId="0"/>
      <p:bldP spid="44" grpId="2" bldLvl="0" animBg="1"/>
      <p:bldP spid="51" grpId="0"/>
      <p:bldP spid="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雨刷开关的检测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TIMING" val="|1.2|0.9|0.8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TIMING" val="|1.2|0.9|0.8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TIMING" val="|1.2|0.9|0.8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TIMING" val="|1.2|0.9|0.8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TIMING" val="|1.2|0.9|0.8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TIMING" val="|1.2|0.9|0.8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TIMING" val="|1.2|0.9|0.8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TIMING" val="|1.2|0.9|0.8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YjE5OTU0OTA0NzM2ODU2ZDc2ZGZmMTg4NTc4NGM0Mzk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993</Words>
  <Application>WPS 演示</Application>
  <PresentationFormat>宽屏</PresentationFormat>
  <Paragraphs>117</Paragraphs>
  <Slides>14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郑小龙</cp:lastModifiedBy>
  <cp:revision>140</cp:revision>
  <dcterms:created xsi:type="dcterms:W3CDTF">2017-10-15T03:08:00Z</dcterms:created>
  <dcterms:modified xsi:type="dcterms:W3CDTF">2024-02-02T06:29:06Z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2052-12.1.0.16120</vt:lpwstr>
  </property>
</Properties>
</file>