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898" r:id="rId8"/>
    <p:sldId id="891" r:id="rId9"/>
    <p:sldId id="928" r:id="rId10"/>
    <p:sldId id="929" r:id="rId11"/>
    <p:sldId id="917" r:id="rId12"/>
    <p:sldId id="935" r:id="rId13"/>
    <p:sldId id="944" r:id="rId14"/>
    <p:sldId id="945" r:id="rId15"/>
    <p:sldId id="936"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07.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3" Type="http://schemas.openxmlformats.org/officeDocument/2006/relationships/slideLayout" Target="../slideLayouts/slideLayout5.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0.xml"/></Relationships>
</file>

<file path=ppt/slides/_rels/slide1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2" Type="http://schemas.openxmlformats.org/officeDocument/2006/relationships/slideLayout" Target="../slideLayouts/slideLayout5.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3.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104.xml"/><Relationship Id="rId2" Type="http://schemas.openxmlformats.org/officeDocument/2006/relationships/image" Target="../media/image4.jpeg"/><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4.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4.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4.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9.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4.jpeg"/><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48.xml"/><Relationship Id="rId2" Type="http://schemas.openxmlformats.org/officeDocument/2006/relationships/image" Target="../media/image4.jpeg"/><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tags" Target="../tags/tag50.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4.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image" Target="../media/image9.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4.jpeg"/><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5854700" cy="1715770"/>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新能源汽车雨刷电机结构原理</a:t>
            </a:r>
            <a:endPar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矩形 57"/>
          <p:cNvSpPr/>
          <p:nvPr/>
        </p:nvSpPr>
        <p:spPr>
          <a:xfrm>
            <a:off x="2256790" y="845820"/>
            <a:ext cx="116205" cy="193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2" name="直接连接符 21"/>
          <p:cNvCxnSpPr/>
          <p:nvPr/>
        </p:nvCxnSpPr>
        <p:spPr>
          <a:xfrm>
            <a:off x="2314575" y="720090"/>
            <a:ext cx="0" cy="79438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2305685" y="1126490"/>
            <a:ext cx="5400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3053715" y="2750185"/>
            <a:ext cx="0" cy="1044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custDataLst>
              <p:tags r:id="rId1"/>
            </p:custDataLst>
          </p:nvPr>
        </p:nvCxnSpPr>
        <p:spPr>
          <a:xfrm>
            <a:off x="3775075" y="2753360"/>
            <a:ext cx="0" cy="684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grpSp>
        <p:nvGrpSpPr>
          <p:cNvPr id="44" name="组合 43"/>
          <p:cNvGrpSpPr/>
          <p:nvPr/>
        </p:nvGrpSpPr>
        <p:grpSpPr>
          <a:xfrm>
            <a:off x="2988310" y="3371850"/>
            <a:ext cx="916940" cy="1884045"/>
            <a:chOff x="4706" y="5355"/>
            <a:chExt cx="1444" cy="2967"/>
          </a:xfrm>
        </p:grpSpPr>
        <p:sp>
          <p:nvSpPr>
            <p:cNvPr id="34" name="矩形 33"/>
            <p:cNvSpPr/>
            <p:nvPr/>
          </p:nvSpPr>
          <p:spPr>
            <a:xfrm rot="18840000">
              <a:off x="4730" y="5945"/>
              <a:ext cx="381" cy="428"/>
            </a:xfrm>
            <a:prstGeom prst="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custDataLst>
                <p:tags r:id="rId2"/>
              </p:custDataLst>
            </p:nvPr>
          </p:nvSpPr>
          <p:spPr>
            <a:xfrm>
              <a:off x="5770" y="5355"/>
              <a:ext cx="381" cy="428"/>
            </a:xfrm>
            <a:prstGeom prst="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矩形 36"/>
            <p:cNvSpPr/>
            <p:nvPr>
              <p:custDataLst>
                <p:tags r:id="rId3"/>
              </p:custDataLst>
            </p:nvPr>
          </p:nvSpPr>
          <p:spPr>
            <a:xfrm>
              <a:off x="5770" y="7972"/>
              <a:ext cx="381" cy="351"/>
            </a:xfrm>
            <a:prstGeom prst="rect">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43" name="组合 42"/>
          <p:cNvGrpSpPr/>
          <p:nvPr/>
        </p:nvGrpSpPr>
        <p:grpSpPr>
          <a:xfrm>
            <a:off x="3656330" y="5245735"/>
            <a:ext cx="270510" cy="886460"/>
            <a:chOff x="5758" y="8336"/>
            <a:chExt cx="426" cy="1396"/>
          </a:xfrm>
        </p:grpSpPr>
        <p:grpSp>
          <p:nvGrpSpPr>
            <p:cNvPr id="41" name="组合 40"/>
            <p:cNvGrpSpPr/>
            <p:nvPr/>
          </p:nvGrpSpPr>
          <p:grpSpPr>
            <a:xfrm>
              <a:off x="5758" y="9498"/>
              <a:ext cx="426" cy="235"/>
              <a:chOff x="1538" y="7208"/>
              <a:chExt cx="426" cy="235"/>
            </a:xfrm>
          </p:grpSpPr>
          <p:cxnSp>
            <p:nvCxnSpPr>
              <p:cNvPr id="38" name="直接连接符 37"/>
              <p:cNvCxnSpPr/>
              <p:nvPr/>
            </p:nvCxnSpPr>
            <p:spPr>
              <a:xfrm>
                <a:off x="1538" y="7208"/>
                <a:ext cx="42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custDataLst>
                  <p:tags r:id="rId4"/>
                </p:custDataLst>
              </p:nvPr>
            </p:nvCxnSpPr>
            <p:spPr>
              <a:xfrm>
                <a:off x="1638" y="7318"/>
                <a:ext cx="22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0" name="直接连接符 39"/>
              <p:cNvCxnSpPr/>
              <p:nvPr>
                <p:custDataLst>
                  <p:tags r:id="rId5"/>
                </p:custDataLst>
              </p:nvPr>
            </p:nvCxnSpPr>
            <p:spPr>
              <a:xfrm>
                <a:off x="1695" y="7443"/>
                <a:ext cx="113"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42" name="直接连接符 41"/>
            <p:cNvCxnSpPr/>
            <p:nvPr>
              <p:custDataLst>
                <p:tags r:id="rId6"/>
              </p:custDataLst>
            </p:nvPr>
          </p:nvCxnSpPr>
          <p:spPr>
            <a:xfrm>
              <a:off x="5960" y="8336"/>
              <a:ext cx="0" cy="113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36" name="椭圆 35"/>
          <p:cNvSpPr/>
          <p:nvPr/>
        </p:nvSpPr>
        <p:spPr>
          <a:xfrm>
            <a:off x="3091815" y="3636645"/>
            <a:ext cx="1414780" cy="141668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a:t>M</a:t>
            </a:r>
            <a:endParaRPr lang="en-US" altLang="zh-CN" sz="4800"/>
          </a:p>
        </p:txBody>
      </p:sp>
      <p:cxnSp>
        <p:nvCxnSpPr>
          <p:cNvPr id="45" name="直接连接符 44"/>
          <p:cNvCxnSpPr/>
          <p:nvPr>
            <p:custDataLst>
              <p:tags r:id="rId7"/>
            </p:custDataLst>
          </p:nvPr>
        </p:nvCxnSpPr>
        <p:spPr>
          <a:xfrm>
            <a:off x="4477385" y="2756535"/>
            <a:ext cx="0" cy="972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grpSp>
        <p:nvGrpSpPr>
          <p:cNvPr id="56" name="组合 55"/>
          <p:cNvGrpSpPr/>
          <p:nvPr/>
        </p:nvGrpSpPr>
        <p:grpSpPr>
          <a:xfrm>
            <a:off x="5494655" y="3307080"/>
            <a:ext cx="1996440" cy="1986280"/>
            <a:chOff x="9126" y="5961"/>
            <a:chExt cx="3144" cy="3128"/>
          </a:xfrm>
        </p:grpSpPr>
        <p:grpSp>
          <p:nvGrpSpPr>
            <p:cNvPr id="54" name="组合 53"/>
            <p:cNvGrpSpPr/>
            <p:nvPr/>
          </p:nvGrpSpPr>
          <p:grpSpPr>
            <a:xfrm>
              <a:off x="9126" y="5961"/>
              <a:ext cx="3144" cy="3128"/>
              <a:chOff x="9126" y="5961"/>
              <a:chExt cx="3144" cy="3128"/>
            </a:xfrm>
          </p:grpSpPr>
          <p:sp>
            <p:nvSpPr>
              <p:cNvPr id="48" name="椭圆 47"/>
              <p:cNvSpPr/>
              <p:nvPr/>
            </p:nvSpPr>
            <p:spPr>
              <a:xfrm>
                <a:off x="9126" y="5975"/>
                <a:ext cx="3144" cy="3114"/>
              </a:xfrm>
              <a:prstGeom prst="ellipse">
                <a:avLst/>
              </a:prstGeom>
              <a:solidFill>
                <a:schemeClr val="accent3">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9" name="圆角矩形 48"/>
              <p:cNvSpPr/>
              <p:nvPr/>
            </p:nvSpPr>
            <p:spPr>
              <a:xfrm>
                <a:off x="10103" y="5961"/>
                <a:ext cx="1190" cy="407"/>
              </a:xfrm>
              <a:prstGeom prst="round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0" name="椭圆 49"/>
            <p:cNvSpPr/>
            <p:nvPr/>
          </p:nvSpPr>
          <p:spPr>
            <a:xfrm>
              <a:off x="9958" y="6815"/>
              <a:ext cx="1481" cy="1434"/>
            </a:xfrm>
            <a:prstGeom prst="ellipse">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 name="矩形 50"/>
            <p:cNvSpPr/>
            <p:nvPr/>
          </p:nvSpPr>
          <p:spPr>
            <a:xfrm>
              <a:off x="10515" y="6750"/>
              <a:ext cx="351" cy="382"/>
            </a:xfrm>
            <a:prstGeom prst="rect">
              <a:avLst/>
            </a:prstGeom>
            <a:solidFill>
              <a:schemeClr val="accent3">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cxnSp>
        <p:nvCxnSpPr>
          <p:cNvPr id="46" name="直接连接符 45"/>
          <p:cNvCxnSpPr/>
          <p:nvPr/>
        </p:nvCxnSpPr>
        <p:spPr>
          <a:xfrm flipV="1">
            <a:off x="4457700" y="3704590"/>
            <a:ext cx="2025650" cy="0"/>
          </a:xfrm>
          <a:prstGeom prst="line">
            <a:avLst/>
          </a:prstGeom>
          <a:ln w="38100">
            <a:solidFill>
              <a:schemeClr val="accent4"/>
            </a:solidFill>
            <a:tailEnd type="ova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flipV="1">
            <a:off x="6483350" y="3446780"/>
            <a:ext cx="1224000" cy="0"/>
          </a:xfrm>
          <a:prstGeom prst="line">
            <a:avLst/>
          </a:prstGeom>
          <a:ln w="38100">
            <a:solidFill>
              <a:srgbClr val="FF0000"/>
            </a:solidFill>
            <a:headEnd type="oval"/>
          </a:ln>
        </p:spPr>
        <p:style>
          <a:lnRef idx="2">
            <a:schemeClr val="accent1"/>
          </a:lnRef>
          <a:fillRef idx="0">
            <a:srgbClr val="FFFFFF"/>
          </a:fillRef>
          <a:effectRef idx="0">
            <a:srgbClr val="FFFFFF"/>
          </a:effectRef>
          <a:fontRef idx="minor">
            <a:schemeClr val="tx1"/>
          </a:fontRef>
        </p:style>
      </p:cxnSp>
      <p:cxnSp>
        <p:nvCxnSpPr>
          <p:cNvPr id="57" name="直接连接符 56"/>
          <p:cNvCxnSpPr/>
          <p:nvPr>
            <p:custDataLst>
              <p:tags r:id="rId8"/>
            </p:custDataLst>
          </p:nvPr>
        </p:nvCxnSpPr>
        <p:spPr>
          <a:xfrm>
            <a:off x="7698105" y="1126490"/>
            <a:ext cx="0" cy="2340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59" name="直接连接符 58"/>
          <p:cNvCxnSpPr/>
          <p:nvPr/>
        </p:nvCxnSpPr>
        <p:spPr>
          <a:xfrm>
            <a:off x="4477385" y="2750185"/>
            <a:ext cx="0" cy="972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60" name="直接连接符 59"/>
          <p:cNvCxnSpPr/>
          <p:nvPr/>
        </p:nvCxnSpPr>
        <p:spPr>
          <a:xfrm flipV="1">
            <a:off x="4458335" y="3700780"/>
            <a:ext cx="2025650" cy="0"/>
          </a:xfrm>
          <a:prstGeom prst="line">
            <a:avLst/>
          </a:prstGeom>
          <a:ln w="38100">
            <a:solidFill>
              <a:srgbClr val="FF0000"/>
            </a:solidFill>
            <a:tailEnd type="oval"/>
          </a:ln>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a:off x="3775075" y="2742565"/>
            <a:ext cx="0" cy="684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grpSp>
        <p:nvGrpSpPr>
          <p:cNvPr id="30" name="组合 29"/>
          <p:cNvGrpSpPr/>
          <p:nvPr/>
        </p:nvGrpSpPr>
        <p:grpSpPr>
          <a:xfrm>
            <a:off x="1364615" y="1537970"/>
            <a:ext cx="3464560" cy="1201420"/>
            <a:chOff x="2149" y="2422"/>
            <a:chExt cx="5456" cy="1892"/>
          </a:xfrm>
        </p:grpSpPr>
        <p:grpSp>
          <p:nvGrpSpPr>
            <p:cNvPr id="13" name="组合 12"/>
            <p:cNvGrpSpPr/>
            <p:nvPr/>
          </p:nvGrpSpPr>
          <p:grpSpPr>
            <a:xfrm>
              <a:off x="3095" y="2422"/>
              <a:ext cx="4510" cy="1892"/>
              <a:chOff x="3066" y="1679"/>
              <a:chExt cx="4510" cy="1892"/>
            </a:xfrm>
          </p:grpSpPr>
          <p:sp>
            <p:nvSpPr>
              <p:cNvPr id="2" name="矩形 1"/>
              <p:cNvSpPr/>
              <p:nvPr/>
            </p:nvSpPr>
            <p:spPr>
              <a:xfrm>
                <a:off x="3066" y="1679"/>
                <a:ext cx="4481" cy="1892"/>
              </a:xfrm>
              <a:prstGeom prst="rect">
                <a:avLst/>
              </a:prstGeom>
              <a:ln w="381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 name="直接连接符 2"/>
              <p:cNvCxnSpPr/>
              <p:nvPr/>
            </p:nvCxnSpPr>
            <p:spPr>
              <a:xfrm>
                <a:off x="3080" y="2305"/>
                <a:ext cx="44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 name="直接连接符 3"/>
              <p:cNvCxnSpPr/>
              <p:nvPr>
                <p:custDataLst>
                  <p:tags r:id="rId9"/>
                </p:custDataLst>
              </p:nvPr>
            </p:nvCxnSpPr>
            <p:spPr>
              <a:xfrm>
                <a:off x="3066" y="2944"/>
                <a:ext cx="4479"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10"/>
                </p:custDataLst>
              </p:nvPr>
            </p:nvCxnSpPr>
            <p:spPr>
              <a:xfrm flipH="1">
                <a:off x="5345" y="1679"/>
                <a:ext cx="0" cy="187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custDataLst>
                  <p:tags r:id="rId11"/>
                </p:custDataLst>
              </p:nvPr>
            </p:nvCxnSpPr>
            <p:spPr>
              <a:xfrm flipH="1">
                <a:off x="6487" y="1695"/>
                <a:ext cx="0" cy="187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12"/>
                </p:custDataLst>
              </p:nvPr>
            </p:nvCxnSpPr>
            <p:spPr>
              <a:xfrm flipH="1">
                <a:off x="4175" y="1679"/>
                <a:ext cx="0" cy="187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14" name="椭圆 13"/>
            <p:cNvSpPr/>
            <p:nvPr/>
          </p:nvSpPr>
          <p:spPr>
            <a:xfrm>
              <a:off x="3431" y="2550"/>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椭圆 14"/>
            <p:cNvSpPr/>
            <p:nvPr>
              <p:custDataLst>
                <p:tags r:id="rId13"/>
              </p:custDataLst>
            </p:nvPr>
          </p:nvSpPr>
          <p:spPr>
            <a:xfrm>
              <a:off x="5739" y="2535"/>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椭圆 15"/>
            <p:cNvSpPr/>
            <p:nvPr>
              <p:custDataLst>
                <p:tags r:id="rId14"/>
              </p:custDataLst>
            </p:nvPr>
          </p:nvSpPr>
          <p:spPr>
            <a:xfrm>
              <a:off x="3431" y="3165"/>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custDataLst>
                <p:tags r:id="rId15"/>
              </p:custDataLst>
            </p:nvPr>
          </p:nvSpPr>
          <p:spPr>
            <a:xfrm>
              <a:off x="3431" y="3813"/>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custDataLst>
                <p:tags r:id="rId16"/>
              </p:custDataLst>
            </p:nvPr>
          </p:nvSpPr>
          <p:spPr>
            <a:xfrm>
              <a:off x="6866" y="2535"/>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custDataLst>
                <p:tags r:id="rId17"/>
              </p:custDataLst>
            </p:nvPr>
          </p:nvSpPr>
          <p:spPr>
            <a:xfrm>
              <a:off x="5739" y="3170"/>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custDataLst>
                <p:tags r:id="rId18"/>
              </p:custDataLst>
            </p:nvPr>
          </p:nvSpPr>
          <p:spPr>
            <a:xfrm>
              <a:off x="4583" y="3813"/>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 name="直接连接符 23"/>
            <p:cNvCxnSpPr/>
            <p:nvPr/>
          </p:nvCxnSpPr>
          <p:spPr>
            <a:xfrm flipV="1">
              <a:off x="3843" y="4026"/>
              <a:ext cx="737"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19"/>
              </p:custDataLst>
            </p:nvPr>
          </p:nvCxnSpPr>
          <p:spPr>
            <a:xfrm flipV="1">
              <a:off x="6134" y="2746"/>
              <a:ext cx="737"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20"/>
              </p:custDataLst>
            </p:nvPr>
          </p:nvCxnSpPr>
          <p:spPr>
            <a:xfrm flipV="1">
              <a:off x="3831" y="3368"/>
              <a:ext cx="1928"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2149" y="2512"/>
              <a:ext cx="975" cy="536"/>
            </a:xfrm>
            <a:prstGeom prst="rect">
              <a:avLst/>
            </a:prstGeom>
            <a:noFill/>
          </p:spPr>
          <p:txBody>
            <a:bodyPr wrap="square" rtlCol="0">
              <a:noAutofit/>
            </a:bodyPr>
            <a:p>
              <a:r>
                <a:rPr lang="en-US" altLang="zh-CN" b="1"/>
                <a:t>OFF</a:t>
              </a:r>
              <a:endParaRPr lang="en-US" altLang="zh-CN" b="1"/>
            </a:p>
          </p:txBody>
        </p:sp>
        <p:sp>
          <p:nvSpPr>
            <p:cNvPr id="28" name="文本框 27"/>
            <p:cNvSpPr txBox="1"/>
            <p:nvPr>
              <p:custDataLst>
                <p:tags r:id="rId21"/>
              </p:custDataLst>
            </p:nvPr>
          </p:nvSpPr>
          <p:spPr>
            <a:xfrm>
              <a:off x="2149" y="3136"/>
              <a:ext cx="685" cy="536"/>
            </a:xfrm>
            <a:prstGeom prst="rect">
              <a:avLst/>
            </a:prstGeom>
            <a:noFill/>
          </p:spPr>
          <p:txBody>
            <a:bodyPr wrap="square" rtlCol="0">
              <a:noAutofit/>
            </a:bodyPr>
            <a:p>
              <a:r>
                <a:rPr lang="en-US" altLang="zh-CN" b="1"/>
                <a:t>OL</a:t>
              </a:r>
              <a:endParaRPr lang="en-US" altLang="zh-CN" b="1"/>
            </a:p>
          </p:txBody>
        </p:sp>
        <p:sp>
          <p:nvSpPr>
            <p:cNvPr id="29" name="文本框 28"/>
            <p:cNvSpPr txBox="1"/>
            <p:nvPr>
              <p:custDataLst>
                <p:tags r:id="rId22"/>
              </p:custDataLst>
            </p:nvPr>
          </p:nvSpPr>
          <p:spPr>
            <a:xfrm>
              <a:off x="2164" y="3753"/>
              <a:ext cx="975" cy="536"/>
            </a:xfrm>
            <a:prstGeom prst="rect">
              <a:avLst/>
            </a:prstGeom>
            <a:noFill/>
          </p:spPr>
          <p:txBody>
            <a:bodyPr wrap="square" rtlCol="0">
              <a:noAutofit/>
            </a:bodyPr>
            <a:p>
              <a:r>
                <a:rPr lang="en-US" altLang="zh-CN" b="1"/>
                <a:t>HI</a:t>
              </a:r>
              <a:endParaRPr lang="en-US" altLang="zh-CN" b="1"/>
            </a:p>
          </p:txBody>
        </p:sp>
      </p:grpSp>
      <p:cxnSp>
        <p:nvCxnSpPr>
          <p:cNvPr id="61" name="直接连接符 60"/>
          <p:cNvCxnSpPr/>
          <p:nvPr/>
        </p:nvCxnSpPr>
        <p:spPr>
          <a:xfrm flipV="1">
            <a:off x="3901440" y="1743710"/>
            <a:ext cx="468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56"/>
                                        </p:tgtEl>
                                      </p:cBhvr>
                                    </p:animEffect>
                                    <p:animScale>
                                      <p:cBhvr>
                                        <p:cTn id="7" dur="250" autoRev="1" fill="hold"/>
                                        <p:tgtEl>
                                          <p:spTgt spid="5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grpId="0" nodeType="clickEffect">
                                  <p:stCondLst>
                                    <p:cond delay="0"/>
                                  </p:stCondLst>
                                  <p:childTnLst>
                                    <p:animEffect transition="out" filter="fade">
                                      <p:cBhvr>
                                        <p:cTn id="11" dur="500" tmFilter="0, 0; .2, .5; .8, .5; 1, 0"/>
                                        <p:tgtEl>
                                          <p:spTgt spid="36"/>
                                        </p:tgtEl>
                                      </p:cBhvr>
                                    </p:animEffect>
                                    <p:animScale>
                                      <p:cBhvr>
                                        <p:cTn id="12" dur="250" autoRev="1" fill="hold"/>
                                        <p:tgtEl>
                                          <p:spTgt spid="3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3600000">
                                      <p:cBhvr>
                                        <p:cTn id="16" dur="1000" fill="hold"/>
                                        <p:tgtEl>
                                          <p:spTgt spid="5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right)">
                                      <p:cBhvr>
                                        <p:cTn id="21" dur="500"/>
                                        <p:tgtEl>
                                          <p:spTgt spid="60"/>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down)">
                                      <p:cBhvr>
                                        <p:cTn id="25" dur="500"/>
                                        <p:tgtEl>
                                          <p:spTgt spid="59"/>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right)">
                                      <p:cBhvr>
                                        <p:cTn id="29" dur="500"/>
                                        <p:tgtEl>
                                          <p:spTgt spid="61"/>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up)">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3000" fill="hold" grpId="1" nodeType="clickEffect">
                                  <p:stCondLst>
                                    <p:cond delay="0"/>
                                  </p:stCondLst>
                                  <p:childTnLst>
                                    <p:animRot by="21600000">
                                      <p:cBhvr>
                                        <p:cTn id="37" dur="2000" fill="hold"/>
                                        <p:tgtEl>
                                          <p:spTgt spid="36"/>
                                        </p:tgtEl>
                                        <p:attrNameLst>
                                          <p:attrName>r</p:attrName>
                                        </p:attrNameLst>
                                      </p:cBhvr>
                                    </p:animRot>
                                  </p:childTnLst>
                                </p:cTn>
                              </p:par>
                              <p:par>
                                <p:cTn id="38" presetID="8" presetClass="emph" presetSubtype="0" fill="hold" nodeType="withEffect">
                                  <p:stCondLst>
                                    <p:cond delay="0"/>
                                  </p:stCondLst>
                                  <p:childTnLst>
                                    <p:animRot by="18000000">
                                      <p:cBhvr>
                                        <p:cTn id="39" dur="5000" fill="hold"/>
                                        <p:tgtEl>
                                          <p:spTgt spid="56"/>
                                        </p:tgtEl>
                                        <p:attrNameLst>
                                          <p:attrName>r</p:attrName>
                                        </p:attrNameLst>
                                      </p:cBhvr>
                                    </p:animRot>
                                  </p:childTnLst>
                                </p:cTn>
                              </p:par>
                            </p:childTnLst>
                          </p:cTn>
                        </p:par>
                        <p:par>
                          <p:cTn id="40" fill="hold">
                            <p:stCondLst>
                              <p:cond delay="2000"/>
                            </p:stCondLst>
                            <p:childTnLst>
                              <p:par>
                                <p:cTn id="41" presetID="9" presetClass="exit" presetSubtype="0" fill="hold" nodeType="afterEffect">
                                  <p:stCondLst>
                                    <p:cond delay="0"/>
                                  </p:stCondLst>
                                  <p:childTnLst>
                                    <p:animEffect transition="out" filter="dissolve">
                                      <p:cBhvr>
                                        <p:cTn id="42" dur="500"/>
                                        <p:tgtEl>
                                          <p:spTgt spid="60"/>
                                        </p:tgtEl>
                                      </p:cBhvr>
                                    </p:animEffect>
                                    <p:set>
                                      <p:cBhvr>
                                        <p:cTn id="43" dur="1" fill="hold">
                                          <p:stCondLst>
                                            <p:cond delay="499"/>
                                          </p:stCondLst>
                                        </p:cTn>
                                        <p:tgtEl>
                                          <p:spTgt spid="60"/>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59"/>
                                        </p:tgtEl>
                                      </p:cBhvr>
                                    </p:animEffect>
                                    <p:set>
                                      <p:cBhvr>
                                        <p:cTn id="46" dur="1" fill="hold">
                                          <p:stCondLst>
                                            <p:cond delay="499"/>
                                          </p:stCondLst>
                                        </p:cTn>
                                        <p:tgtEl>
                                          <p:spTgt spid="59"/>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61"/>
                                        </p:tgtEl>
                                      </p:cBhvr>
                                    </p:animEffect>
                                    <p:set>
                                      <p:cBhvr>
                                        <p:cTn id="49" dur="1" fill="hold">
                                          <p:stCondLst>
                                            <p:cond delay="499"/>
                                          </p:stCondLst>
                                        </p:cTn>
                                        <p:tgtEl>
                                          <p:spTgt spid="61"/>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62"/>
                                        </p:tgtEl>
                                      </p:cBhvr>
                                    </p:animEffect>
                                    <p:set>
                                      <p:cBhvr>
                                        <p:cTn id="52" dur="1" fill="hold">
                                          <p:stCondLst>
                                            <p:cond delay="499"/>
                                          </p:stCondLst>
                                        </p:cTn>
                                        <p:tgtEl>
                                          <p:spTgt spid="6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mph" presetSubtype="0" repeatCount="3000" fill="hold" nodeType="clickEffect">
                                  <p:stCondLst>
                                    <p:cond delay="0"/>
                                  </p:stCondLst>
                                  <p:childTnLst>
                                    <p:animEffect transition="out" filter="fade">
                                      <p:cBhvr>
                                        <p:cTn id="56" dur="500" tmFilter="0, 0; .2, .5; .8, .5; 1, 0"/>
                                        <p:tgtEl>
                                          <p:spTgt spid="47"/>
                                        </p:tgtEl>
                                      </p:cBhvr>
                                    </p:animEffect>
                                    <p:animScale>
                                      <p:cBhvr>
                                        <p:cTn id="57" dur="250" autoRev="1" fill="hold"/>
                                        <p:tgtEl>
                                          <p:spTgt spid="47"/>
                                        </p:tgtEl>
                                      </p:cBhvr>
                                      <p:by x="105000" y="105000"/>
                                    </p:animScale>
                                  </p:childTnLst>
                                </p:cTn>
                              </p:par>
                              <p:par>
                                <p:cTn id="58" presetID="26" presetClass="emph" presetSubtype="0" repeatCount="3000" fill="hold" nodeType="withEffect">
                                  <p:stCondLst>
                                    <p:cond delay="0"/>
                                  </p:stCondLst>
                                  <p:childTnLst>
                                    <p:animEffect transition="out" filter="fade">
                                      <p:cBhvr>
                                        <p:cTn id="59" dur="500" tmFilter="0, 0; .2, .5; .8, .5; 1, 0"/>
                                        <p:tgtEl>
                                          <p:spTgt spid="46"/>
                                        </p:tgtEl>
                                      </p:cBhvr>
                                    </p:animEffect>
                                    <p:animScale>
                                      <p:cBhvr>
                                        <p:cTn id="60"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矩形 57"/>
          <p:cNvSpPr/>
          <p:nvPr/>
        </p:nvSpPr>
        <p:spPr>
          <a:xfrm>
            <a:off x="2256790" y="845820"/>
            <a:ext cx="116205" cy="193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2" name="直接连接符 21"/>
          <p:cNvCxnSpPr/>
          <p:nvPr/>
        </p:nvCxnSpPr>
        <p:spPr>
          <a:xfrm>
            <a:off x="2314575" y="720090"/>
            <a:ext cx="0" cy="79438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2305685" y="1126490"/>
            <a:ext cx="5400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3053715" y="2750185"/>
            <a:ext cx="0" cy="1044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3775075" y="2753360"/>
            <a:ext cx="0" cy="684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grpSp>
        <p:nvGrpSpPr>
          <p:cNvPr id="44" name="组合 43"/>
          <p:cNvGrpSpPr/>
          <p:nvPr/>
        </p:nvGrpSpPr>
        <p:grpSpPr>
          <a:xfrm>
            <a:off x="2988310" y="3371850"/>
            <a:ext cx="916940" cy="1884045"/>
            <a:chOff x="4706" y="5355"/>
            <a:chExt cx="1444" cy="2967"/>
          </a:xfrm>
        </p:grpSpPr>
        <p:sp>
          <p:nvSpPr>
            <p:cNvPr id="34" name="矩形 33"/>
            <p:cNvSpPr/>
            <p:nvPr/>
          </p:nvSpPr>
          <p:spPr>
            <a:xfrm rot="18840000">
              <a:off x="4730" y="5945"/>
              <a:ext cx="381" cy="428"/>
            </a:xfrm>
            <a:prstGeom prst="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custDataLst>
                <p:tags r:id="rId1"/>
              </p:custDataLst>
            </p:nvPr>
          </p:nvSpPr>
          <p:spPr>
            <a:xfrm>
              <a:off x="5770" y="5355"/>
              <a:ext cx="381" cy="428"/>
            </a:xfrm>
            <a:prstGeom prst="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矩形 36"/>
            <p:cNvSpPr/>
            <p:nvPr>
              <p:custDataLst>
                <p:tags r:id="rId2"/>
              </p:custDataLst>
            </p:nvPr>
          </p:nvSpPr>
          <p:spPr>
            <a:xfrm>
              <a:off x="5770" y="7972"/>
              <a:ext cx="381" cy="351"/>
            </a:xfrm>
            <a:prstGeom prst="rect">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43" name="组合 42"/>
          <p:cNvGrpSpPr/>
          <p:nvPr/>
        </p:nvGrpSpPr>
        <p:grpSpPr>
          <a:xfrm>
            <a:off x="3656330" y="5245735"/>
            <a:ext cx="270510" cy="886460"/>
            <a:chOff x="5758" y="8336"/>
            <a:chExt cx="426" cy="1396"/>
          </a:xfrm>
        </p:grpSpPr>
        <p:grpSp>
          <p:nvGrpSpPr>
            <p:cNvPr id="41" name="组合 40"/>
            <p:cNvGrpSpPr/>
            <p:nvPr/>
          </p:nvGrpSpPr>
          <p:grpSpPr>
            <a:xfrm>
              <a:off x="5758" y="9498"/>
              <a:ext cx="426" cy="235"/>
              <a:chOff x="1538" y="7208"/>
              <a:chExt cx="426" cy="235"/>
            </a:xfrm>
          </p:grpSpPr>
          <p:cxnSp>
            <p:nvCxnSpPr>
              <p:cNvPr id="38" name="直接连接符 37"/>
              <p:cNvCxnSpPr/>
              <p:nvPr/>
            </p:nvCxnSpPr>
            <p:spPr>
              <a:xfrm>
                <a:off x="1538" y="7208"/>
                <a:ext cx="42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custDataLst>
                  <p:tags r:id="rId3"/>
                </p:custDataLst>
              </p:nvPr>
            </p:nvCxnSpPr>
            <p:spPr>
              <a:xfrm>
                <a:off x="1638" y="7318"/>
                <a:ext cx="22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0" name="直接连接符 39"/>
              <p:cNvCxnSpPr/>
              <p:nvPr>
                <p:custDataLst>
                  <p:tags r:id="rId4"/>
                </p:custDataLst>
              </p:nvPr>
            </p:nvCxnSpPr>
            <p:spPr>
              <a:xfrm>
                <a:off x="1695" y="7443"/>
                <a:ext cx="113"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42" name="直接连接符 41"/>
            <p:cNvCxnSpPr/>
            <p:nvPr>
              <p:custDataLst>
                <p:tags r:id="rId5"/>
              </p:custDataLst>
            </p:nvPr>
          </p:nvCxnSpPr>
          <p:spPr>
            <a:xfrm>
              <a:off x="5960" y="8336"/>
              <a:ext cx="0" cy="113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36" name="椭圆 35"/>
          <p:cNvSpPr/>
          <p:nvPr/>
        </p:nvSpPr>
        <p:spPr>
          <a:xfrm>
            <a:off x="3091815" y="3636645"/>
            <a:ext cx="1414780" cy="141668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a:t>M</a:t>
            </a:r>
            <a:endParaRPr lang="en-US" altLang="zh-CN" sz="4800"/>
          </a:p>
        </p:txBody>
      </p:sp>
      <p:cxnSp>
        <p:nvCxnSpPr>
          <p:cNvPr id="45" name="直接连接符 44"/>
          <p:cNvCxnSpPr/>
          <p:nvPr/>
        </p:nvCxnSpPr>
        <p:spPr>
          <a:xfrm>
            <a:off x="4477385" y="2756535"/>
            <a:ext cx="0" cy="972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grpSp>
        <p:nvGrpSpPr>
          <p:cNvPr id="56" name="组合 55"/>
          <p:cNvGrpSpPr/>
          <p:nvPr/>
        </p:nvGrpSpPr>
        <p:grpSpPr>
          <a:xfrm>
            <a:off x="5494655" y="3307080"/>
            <a:ext cx="1996440" cy="1986280"/>
            <a:chOff x="9126" y="5961"/>
            <a:chExt cx="3144" cy="3128"/>
          </a:xfrm>
        </p:grpSpPr>
        <p:grpSp>
          <p:nvGrpSpPr>
            <p:cNvPr id="54" name="组合 53"/>
            <p:cNvGrpSpPr/>
            <p:nvPr/>
          </p:nvGrpSpPr>
          <p:grpSpPr>
            <a:xfrm>
              <a:off x="9126" y="5961"/>
              <a:ext cx="3144" cy="3128"/>
              <a:chOff x="9126" y="5961"/>
              <a:chExt cx="3144" cy="3128"/>
            </a:xfrm>
          </p:grpSpPr>
          <p:sp>
            <p:nvSpPr>
              <p:cNvPr id="48" name="椭圆 47"/>
              <p:cNvSpPr/>
              <p:nvPr/>
            </p:nvSpPr>
            <p:spPr>
              <a:xfrm>
                <a:off x="9126" y="5975"/>
                <a:ext cx="3144" cy="3114"/>
              </a:xfrm>
              <a:prstGeom prst="ellipse">
                <a:avLst/>
              </a:prstGeom>
              <a:solidFill>
                <a:schemeClr val="accent3">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9" name="圆角矩形 48"/>
              <p:cNvSpPr/>
              <p:nvPr/>
            </p:nvSpPr>
            <p:spPr>
              <a:xfrm>
                <a:off x="10103" y="5961"/>
                <a:ext cx="1190" cy="407"/>
              </a:xfrm>
              <a:prstGeom prst="round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0" name="椭圆 49"/>
            <p:cNvSpPr/>
            <p:nvPr/>
          </p:nvSpPr>
          <p:spPr>
            <a:xfrm>
              <a:off x="9958" y="6815"/>
              <a:ext cx="1481" cy="1434"/>
            </a:xfrm>
            <a:prstGeom prst="ellipse">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 name="矩形 50"/>
            <p:cNvSpPr/>
            <p:nvPr/>
          </p:nvSpPr>
          <p:spPr>
            <a:xfrm>
              <a:off x="10515" y="6750"/>
              <a:ext cx="351" cy="382"/>
            </a:xfrm>
            <a:prstGeom prst="rect">
              <a:avLst/>
            </a:prstGeom>
            <a:solidFill>
              <a:schemeClr val="accent3">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cxnSp>
        <p:nvCxnSpPr>
          <p:cNvPr id="46" name="直接连接符 45"/>
          <p:cNvCxnSpPr/>
          <p:nvPr/>
        </p:nvCxnSpPr>
        <p:spPr>
          <a:xfrm flipV="1">
            <a:off x="4455795" y="3710940"/>
            <a:ext cx="2025650" cy="0"/>
          </a:xfrm>
          <a:prstGeom prst="line">
            <a:avLst/>
          </a:prstGeom>
          <a:ln w="38100">
            <a:solidFill>
              <a:schemeClr val="accent4"/>
            </a:solidFill>
            <a:tailEnd type="oval"/>
          </a:ln>
        </p:spPr>
        <p:style>
          <a:lnRef idx="2">
            <a:schemeClr val="accent1"/>
          </a:lnRef>
          <a:fillRef idx="0">
            <a:srgbClr val="FFFFFF"/>
          </a:fillRef>
          <a:effectRef idx="0">
            <a:srgbClr val="FFFFFF"/>
          </a:effectRef>
          <a:fontRef idx="minor">
            <a:schemeClr val="tx1"/>
          </a:fontRef>
        </p:style>
      </p:cxnSp>
      <p:cxnSp>
        <p:nvCxnSpPr>
          <p:cNvPr id="47" name="直接连接符 46"/>
          <p:cNvCxnSpPr/>
          <p:nvPr>
            <p:custDataLst>
              <p:tags r:id="rId6"/>
            </p:custDataLst>
          </p:nvPr>
        </p:nvCxnSpPr>
        <p:spPr>
          <a:xfrm flipV="1">
            <a:off x="6480175" y="3446780"/>
            <a:ext cx="1224000" cy="0"/>
          </a:xfrm>
          <a:prstGeom prst="line">
            <a:avLst/>
          </a:prstGeom>
          <a:ln w="38100">
            <a:solidFill>
              <a:srgbClr val="FF0000"/>
            </a:solidFill>
            <a:headEnd type="oval"/>
          </a:ln>
        </p:spPr>
        <p:style>
          <a:lnRef idx="2">
            <a:schemeClr val="accent1"/>
          </a:lnRef>
          <a:fillRef idx="0">
            <a:srgbClr val="FFFFFF"/>
          </a:fillRef>
          <a:effectRef idx="0">
            <a:srgbClr val="FFFFFF"/>
          </a:effectRef>
          <a:fontRef idx="minor">
            <a:schemeClr val="tx1"/>
          </a:fontRef>
        </p:style>
      </p:cxnSp>
      <p:cxnSp>
        <p:nvCxnSpPr>
          <p:cNvPr id="57" name="直接连接符 56"/>
          <p:cNvCxnSpPr/>
          <p:nvPr>
            <p:custDataLst>
              <p:tags r:id="rId7"/>
            </p:custDataLst>
          </p:nvPr>
        </p:nvCxnSpPr>
        <p:spPr>
          <a:xfrm>
            <a:off x="7698105" y="1126490"/>
            <a:ext cx="0" cy="2340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59" name="直接连接符 58"/>
          <p:cNvCxnSpPr/>
          <p:nvPr/>
        </p:nvCxnSpPr>
        <p:spPr>
          <a:xfrm>
            <a:off x="4477385" y="2756535"/>
            <a:ext cx="0" cy="972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60" name="直接连接符 59"/>
          <p:cNvCxnSpPr/>
          <p:nvPr/>
        </p:nvCxnSpPr>
        <p:spPr>
          <a:xfrm flipV="1">
            <a:off x="4456430" y="3710940"/>
            <a:ext cx="2025650" cy="0"/>
          </a:xfrm>
          <a:prstGeom prst="line">
            <a:avLst/>
          </a:prstGeom>
          <a:ln w="38100">
            <a:solidFill>
              <a:srgbClr val="FF0000"/>
            </a:solidFill>
            <a:tailEnd type="oval"/>
          </a:ln>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a:off x="3775075" y="2742565"/>
            <a:ext cx="0" cy="684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grpSp>
        <p:nvGrpSpPr>
          <p:cNvPr id="30" name="组合 29"/>
          <p:cNvGrpSpPr/>
          <p:nvPr/>
        </p:nvGrpSpPr>
        <p:grpSpPr>
          <a:xfrm>
            <a:off x="1364615" y="1537970"/>
            <a:ext cx="3464560" cy="1201420"/>
            <a:chOff x="2149" y="2422"/>
            <a:chExt cx="5456" cy="1892"/>
          </a:xfrm>
        </p:grpSpPr>
        <p:grpSp>
          <p:nvGrpSpPr>
            <p:cNvPr id="13" name="组合 12"/>
            <p:cNvGrpSpPr/>
            <p:nvPr/>
          </p:nvGrpSpPr>
          <p:grpSpPr>
            <a:xfrm>
              <a:off x="3095" y="2422"/>
              <a:ext cx="4510" cy="1892"/>
              <a:chOff x="3066" y="1679"/>
              <a:chExt cx="4510" cy="1892"/>
            </a:xfrm>
          </p:grpSpPr>
          <p:sp>
            <p:nvSpPr>
              <p:cNvPr id="2" name="矩形 1"/>
              <p:cNvSpPr/>
              <p:nvPr/>
            </p:nvSpPr>
            <p:spPr>
              <a:xfrm>
                <a:off x="3066" y="1679"/>
                <a:ext cx="4481" cy="1892"/>
              </a:xfrm>
              <a:prstGeom prst="rect">
                <a:avLst/>
              </a:prstGeom>
              <a:ln w="381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 name="直接连接符 2"/>
              <p:cNvCxnSpPr/>
              <p:nvPr/>
            </p:nvCxnSpPr>
            <p:spPr>
              <a:xfrm>
                <a:off x="3080" y="2305"/>
                <a:ext cx="44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 name="直接连接符 3"/>
              <p:cNvCxnSpPr/>
              <p:nvPr>
                <p:custDataLst>
                  <p:tags r:id="rId8"/>
                </p:custDataLst>
              </p:nvPr>
            </p:nvCxnSpPr>
            <p:spPr>
              <a:xfrm>
                <a:off x="3066" y="2944"/>
                <a:ext cx="4479"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9"/>
                </p:custDataLst>
              </p:nvPr>
            </p:nvCxnSpPr>
            <p:spPr>
              <a:xfrm flipH="1">
                <a:off x="5345" y="1679"/>
                <a:ext cx="0" cy="187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custDataLst>
                  <p:tags r:id="rId10"/>
                </p:custDataLst>
              </p:nvPr>
            </p:nvCxnSpPr>
            <p:spPr>
              <a:xfrm flipH="1">
                <a:off x="6487" y="1695"/>
                <a:ext cx="0" cy="187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11"/>
                </p:custDataLst>
              </p:nvPr>
            </p:nvCxnSpPr>
            <p:spPr>
              <a:xfrm flipH="1">
                <a:off x="4175" y="1679"/>
                <a:ext cx="0" cy="187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14" name="椭圆 13"/>
            <p:cNvSpPr/>
            <p:nvPr/>
          </p:nvSpPr>
          <p:spPr>
            <a:xfrm>
              <a:off x="3431" y="2550"/>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椭圆 14"/>
            <p:cNvSpPr/>
            <p:nvPr>
              <p:custDataLst>
                <p:tags r:id="rId12"/>
              </p:custDataLst>
            </p:nvPr>
          </p:nvSpPr>
          <p:spPr>
            <a:xfrm>
              <a:off x="5739" y="2535"/>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椭圆 15"/>
            <p:cNvSpPr/>
            <p:nvPr>
              <p:custDataLst>
                <p:tags r:id="rId13"/>
              </p:custDataLst>
            </p:nvPr>
          </p:nvSpPr>
          <p:spPr>
            <a:xfrm>
              <a:off x="3431" y="3165"/>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custDataLst>
                <p:tags r:id="rId14"/>
              </p:custDataLst>
            </p:nvPr>
          </p:nvSpPr>
          <p:spPr>
            <a:xfrm>
              <a:off x="3431" y="3813"/>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custDataLst>
                <p:tags r:id="rId15"/>
              </p:custDataLst>
            </p:nvPr>
          </p:nvSpPr>
          <p:spPr>
            <a:xfrm>
              <a:off x="6866" y="2535"/>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custDataLst>
                <p:tags r:id="rId16"/>
              </p:custDataLst>
            </p:nvPr>
          </p:nvSpPr>
          <p:spPr>
            <a:xfrm>
              <a:off x="5739" y="3170"/>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custDataLst>
                <p:tags r:id="rId17"/>
              </p:custDataLst>
            </p:nvPr>
          </p:nvSpPr>
          <p:spPr>
            <a:xfrm>
              <a:off x="4583" y="3813"/>
              <a:ext cx="412" cy="396"/>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 name="直接连接符 23"/>
            <p:cNvCxnSpPr/>
            <p:nvPr/>
          </p:nvCxnSpPr>
          <p:spPr>
            <a:xfrm flipV="1">
              <a:off x="3843" y="4026"/>
              <a:ext cx="737"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18"/>
              </p:custDataLst>
            </p:nvPr>
          </p:nvCxnSpPr>
          <p:spPr>
            <a:xfrm flipV="1">
              <a:off x="6134" y="2746"/>
              <a:ext cx="737"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19"/>
              </p:custDataLst>
            </p:nvPr>
          </p:nvCxnSpPr>
          <p:spPr>
            <a:xfrm flipV="1">
              <a:off x="3831" y="3368"/>
              <a:ext cx="1928"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2149" y="2512"/>
              <a:ext cx="975" cy="536"/>
            </a:xfrm>
            <a:prstGeom prst="rect">
              <a:avLst/>
            </a:prstGeom>
            <a:noFill/>
          </p:spPr>
          <p:txBody>
            <a:bodyPr wrap="square" rtlCol="0">
              <a:noAutofit/>
            </a:bodyPr>
            <a:p>
              <a:r>
                <a:rPr lang="en-US" altLang="zh-CN" b="1"/>
                <a:t>OFF</a:t>
              </a:r>
              <a:endParaRPr lang="en-US" altLang="zh-CN" b="1"/>
            </a:p>
          </p:txBody>
        </p:sp>
        <p:sp>
          <p:nvSpPr>
            <p:cNvPr id="28" name="文本框 27"/>
            <p:cNvSpPr txBox="1"/>
            <p:nvPr>
              <p:custDataLst>
                <p:tags r:id="rId20"/>
              </p:custDataLst>
            </p:nvPr>
          </p:nvSpPr>
          <p:spPr>
            <a:xfrm>
              <a:off x="2149" y="3136"/>
              <a:ext cx="685" cy="536"/>
            </a:xfrm>
            <a:prstGeom prst="rect">
              <a:avLst/>
            </a:prstGeom>
            <a:noFill/>
          </p:spPr>
          <p:txBody>
            <a:bodyPr wrap="square" rtlCol="0">
              <a:noAutofit/>
            </a:bodyPr>
            <a:p>
              <a:r>
                <a:rPr lang="en-US" altLang="zh-CN" b="1"/>
                <a:t>OL</a:t>
              </a:r>
              <a:endParaRPr lang="en-US" altLang="zh-CN" b="1"/>
            </a:p>
          </p:txBody>
        </p:sp>
        <p:sp>
          <p:nvSpPr>
            <p:cNvPr id="29" name="文本框 28"/>
            <p:cNvSpPr txBox="1"/>
            <p:nvPr>
              <p:custDataLst>
                <p:tags r:id="rId21"/>
              </p:custDataLst>
            </p:nvPr>
          </p:nvSpPr>
          <p:spPr>
            <a:xfrm>
              <a:off x="2164" y="3753"/>
              <a:ext cx="975" cy="536"/>
            </a:xfrm>
            <a:prstGeom prst="rect">
              <a:avLst/>
            </a:prstGeom>
            <a:noFill/>
          </p:spPr>
          <p:txBody>
            <a:bodyPr wrap="square" rtlCol="0">
              <a:noAutofit/>
            </a:bodyPr>
            <a:p>
              <a:r>
                <a:rPr lang="en-US" altLang="zh-CN" b="1"/>
                <a:t>HI</a:t>
              </a:r>
              <a:endParaRPr lang="en-US" altLang="zh-CN" b="1"/>
            </a:p>
          </p:txBody>
        </p:sp>
      </p:grpSp>
      <p:cxnSp>
        <p:nvCxnSpPr>
          <p:cNvPr id="61" name="直接连接符 60"/>
          <p:cNvCxnSpPr/>
          <p:nvPr/>
        </p:nvCxnSpPr>
        <p:spPr>
          <a:xfrm flipV="1">
            <a:off x="3891915" y="1743710"/>
            <a:ext cx="468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flipV="1">
            <a:off x="4866005" y="3929380"/>
            <a:ext cx="1618615" cy="0"/>
          </a:xfrm>
          <a:prstGeom prst="line">
            <a:avLst/>
          </a:prstGeom>
          <a:ln w="38100">
            <a:solidFill>
              <a:schemeClr val="tx1"/>
            </a:solidFill>
            <a:tailEnd type="ova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4881880" y="3919855"/>
            <a:ext cx="0" cy="1548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3784600" y="5467985"/>
            <a:ext cx="1116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400000">
                                      <p:cBhvr>
                                        <p:cTn id="6" dur="1000" fill="hold"/>
                                        <p:tgtEl>
                                          <p:spTgt spid="5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right)">
                                      <p:cBhvr>
                                        <p:cTn id="11" dur="500"/>
                                        <p:tgtEl>
                                          <p:spTgt spid="60"/>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0" nodeType="clickEffect">
                                  <p:stCondLst>
                                    <p:cond delay="0"/>
                                  </p:stCondLst>
                                  <p:childTnLst>
                                    <p:animRot by="21600000">
                                      <p:cBhvr>
                                        <p:cTn id="27" dur="2000" fill="hold"/>
                                        <p:tgtEl>
                                          <p:spTgt spid="36"/>
                                        </p:tgtEl>
                                        <p:attrNameLst>
                                          <p:attrName>r</p:attrName>
                                        </p:attrNameLst>
                                      </p:cBhvr>
                                    </p:animRot>
                                  </p:childTnLst>
                                </p:cTn>
                              </p:par>
                              <p:par>
                                <p:cTn id="28" presetID="8" presetClass="emph" presetSubtype="0" fill="hold" nodeType="withEffect">
                                  <p:stCondLst>
                                    <p:cond delay="0"/>
                                  </p:stCondLst>
                                  <p:childTnLst>
                                    <p:animRot by="19200000">
                                      <p:cBhvr>
                                        <p:cTn id="29" dur="2000" fill="hold"/>
                                        <p:tgtEl>
                                          <p:spTgt spid="5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8" presetClass="emph" presetSubtype="0" repeatCount="3000" fill="hold" nodeType="clickEffect">
                                  <p:stCondLst>
                                    <p:cond delay="0"/>
                                  </p:stCondLst>
                                  <p:childTnLst>
                                    <p:animRot by="21600000">
                                      <p:cBhvr>
                                        <p:cTn id="33" dur="2000" fill="hold"/>
                                        <p:tgtEl>
                                          <p:spTgt spid="56"/>
                                        </p:tgtEl>
                                        <p:attrNameLst>
                                          <p:attrName>r</p:attrName>
                                        </p:attrNameLst>
                                      </p:cBhvr>
                                    </p:animRot>
                                  </p:childTnLst>
                                </p:cTn>
                              </p:par>
                              <p:par>
                                <p:cTn id="34" presetID="8" presetClass="emph" presetSubtype="0" repeatCount="3000" fill="hold" grpId="1" nodeType="withEffect">
                                  <p:stCondLst>
                                    <p:cond delay="0"/>
                                  </p:stCondLst>
                                  <p:childTnLst>
                                    <p:animRot by="21600000">
                                      <p:cBhvr>
                                        <p:cTn id="35" dur="2000" fill="hold"/>
                                        <p:tgtEl>
                                          <p:spTgt spid="3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60"/>
                                        </p:tgtEl>
                                      </p:cBhvr>
                                    </p:animEffect>
                                    <p:set>
                                      <p:cBhvr>
                                        <p:cTn id="40" dur="1" fill="hold">
                                          <p:stCondLst>
                                            <p:cond delay="499"/>
                                          </p:stCondLst>
                                        </p:cTn>
                                        <p:tgtEl>
                                          <p:spTgt spid="60"/>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59"/>
                                        </p:tgtEl>
                                      </p:cBhvr>
                                    </p:animEffect>
                                    <p:set>
                                      <p:cBhvr>
                                        <p:cTn id="43" dur="1" fill="hold">
                                          <p:stCondLst>
                                            <p:cond delay="499"/>
                                          </p:stCondLst>
                                        </p:cTn>
                                        <p:tgtEl>
                                          <p:spTgt spid="59"/>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61"/>
                                        </p:tgtEl>
                                      </p:cBhvr>
                                    </p:animEffect>
                                    <p:set>
                                      <p:cBhvr>
                                        <p:cTn id="46" dur="1" fill="hold">
                                          <p:stCondLst>
                                            <p:cond delay="499"/>
                                          </p:stCondLst>
                                        </p:cTn>
                                        <p:tgtEl>
                                          <p:spTgt spid="61"/>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62"/>
                                        </p:tgtEl>
                                      </p:cBhvr>
                                    </p:animEffect>
                                    <p:set>
                                      <p:cBhvr>
                                        <p:cTn id="49" dur="1" fill="hold">
                                          <p:stCondLst>
                                            <p:cond delay="499"/>
                                          </p:stCondLst>
                                        </p:cTn>
                                        <p:tgtEl>
                                          <p:spTgt spid="62"/>
                                        </p:tgtEl>
                                        <p:attrNameLst>
                                          <p:attrName>style.visibility</p:attrName>
                                        </p:attrNameLst>
                                      </p:cBhvr>
                                      <p:to>
                                        <p:strVal val="hidden"/>
                                      </p:to>
                                    </p:set>
                                  </p:childTnLst>
                                </p:cTn>
                              </p:par>
                              <p:par>
                                <p:cTn id="50" presetID="22" presetClass="entr" presetSubtype="2"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up)">
                                      <p:cBhvr>
                                        <p:cTn id="56" dur="500"/>
                                        <p:tgtEl>
                                          <p:spTgt spid="6"/>
                                        </p:tgtEl>
                                      </p:cBhvr>
                                    </p:animEffect>
                                  </p:childTnLst>
                                </p:cTn>
                              </p:par>
                            </p:childTnLst>
                          </p:cTn>
                        </p:par>
                        <p:par>
                          <p:cTn id="57" fill="hold">
                            <p:stCondLst>
                              <p:cond delay="1000"/>
                            </p:stCondLst>
                            <p:childTnLst>
                              <p:par>
                                <p:cTn id="58" presetID="22" presetClass="entr" presetSubtype="2"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righ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mph" presetSubtype="0" repeatCount="3000" fill="hold" nodeType="clickEffect">
                                  <p:stCondLst>
                                    <p:cond delay="0"/>
                                  </p:stCondLst>
                                  <p:childTnLst>
                                    <p:animEffect transition="out" filter="fade">
                                      <p:cBhvr>
                                        <p:cTn id="64" dur="500" tmFilter="0, 0; .2, .5; .8, .5; 1, 0"/>
                                        <p:tgtEl>
                                          <p:spTgt spid="46"/>
                                        </p:tgtEl>
                                      </p:cBhvr>
                                    </p:animEffect>
                                    <p:animScale>
                                      <p:cBhvr>
                                        <p:cTn id="65" dur="250" autoRev="1" fill="hold"/>
                                        <p:tgtEl>
                                          <p:spTgt spid="46"/>
                                        </p:tgtEl>
                                      </p:cBhvr>
                                      <p:by x="105000" y="105000"/>
                                    </p:animScale>
                                  </p:childTnLst>
                                </p:cTn>
                              </p:par>
                              <p:par>
                                <p:cTn id="66" presetID="26" presetClass="emph" presetSubtype="0" repeatCount="3000" fill="hold" nodeType="withEffect">
                                  <p:stCondLst>
                                    <p:cond delay="0"/>
                                  </p:stCondLst>
                                  <p:childTnLst>
                                    <p:animEffect transition="out" filter="fade">
                                      <p:cBhvr>
                                        <p:cTn id="67" dur="500" tmFilter="0, 0; .2, .5; .8, .5; 1, 0"/>
                                        <p:tgtEl>
                                          <p:spTgt spid="45"/>
                                        </p:tgtEl>
                                      </p:cBhvr>
                                    </p:animEffect>
                                    <p:animScale>
                                      <p:cBhvr>
                                        <p:cTn id="68" dur="250" autoRev="1" fill="hold"/>
                                        <p:tgtEl>
                                          <p:spTgt spid="45"/>
                                        </p:tgtEl>
                                      </p:cBhvr>
                                      <p:by x="105000" y="105000"/>
                                    </p:animScale>
                                  </p:childTnLst>
                                </p:cTn>
                              </p:par>
                              <p:par>
                                <p:cTn id="69" presetID="26" presetClass="emph" presetSubtype="0" repeatCount="3000" fill="hold" nodeType="withEffect">
                                  <p:stCondLst>
                                    <p:cond delay="0"/>
                                  </p:stCondLst>
                                  <p:childTnLst>
                                    <p:animEffect transition="out" filter="fade">
                                      <p:cBhvr>
                                        <p:cTn id="70" dur="500" tmFilter="0, 0; .2, .5; .8, .5; 1, 0"/>
                                        <p:tgtEl>
                                          <p:spTgt spid="32"/>
                                        </p:tgtEl>
                                      </p:cBhvr>
                                    </p:animEffect>
                                    <p:animScale>
                                      <p:cBhvr>
                                        <p:cTn id="71" dur="250" autoRev="1" fill="hold"/>
                                        <p:tgtEl>
                                          <p:spTgt spid="32"/>
                                        </p:tgtEl>
                                      </p:cBhvr>
                                      <p:by x="105000" y="105000"/>
                                    </p:animScale>
                                  </p:childTnLst>
                                </p:cTn>
                              </p:par>
                              <p:par>
                                <p:cTn id="72" presetID="26" presetClass="emph" presetSubtype="0" repeatCount="3000" fill="hold" nodeType="withEffect">
                                  <p:stCondLst>
                                    <p:cond delay="0"/>
                                  </p:stCondLst>
                                  <p:childTnLst>
                                    <p:animEffect transition="out" filter="fade">
                                      <p:cBhvr>
                                        <p:cTn id="73" dur="500" tmFilter="0, 0; .2, .5; .8, .5; 1, 0"/>
                                        <p:tgtEl>
                                          <p:spTgt spid="5"/>
                                        </p:tgtEl>
                                      </p:cBhvr>
                                    </p:animEffect>
                                    <p:animScale>
                                      <p:cBhvr>
                                        <p:cTn id="74" dur="250" autoRev="1" fill="hold"/>
                                        <p:tgtEl>
                                          <p:spTgt spid="5"/>
                                        </p:tgtEl>
                                      </p:cBhvr>
                                      <p:by x="105000" y="105000"/>
                                    </p:animScale>
                                  </p:childTnLst>
                                </p:cTn>
                              </p:par>
                              <p:par>
                                <p:cTn id="75" presetID="26" presetClass="emph" presetSubtype="0" repeatCount="3000" fill="hold"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par>
                                <p:cTn id="78" presetID="26" presetClass="emph" presetSubtype="0" repeatCount="3000" fill="hold" nodeType="withEffect">
                                  <p:stCondLst>
                                    <p:cond delay="0"/>
                                  </p:stCondLst>
                                  <p:childTnLst>
                                    <p:animEffect transition="out" filter="fade">
                                      <p:cBhvr>
                                        <p:cTn id="79" dur="500" tmFilter="0, 0; .2, .5; .8, .5; 1, 0"/>
                                        <p:tgtEl>
                                          <p:spTgt spid="7"/>
                                        </p:tgtEl>
                                      </p:cBhvr>
                                    </p:animEffect>
                                    <p:animScale>
                                      <p:cBhvr>
                                        <p:cTn id="80" dur="250" autoRev="1" fill="hold"/>
                                        <p:tgtEl>
                                          <p:spTgt spid="7"/>
                                        </p:tgtEl>
                                      </p:cBhvr>
                                      <p:by x="105000" y="105000"/>
                                    </p:animScale>
                                  </p:childTnLst>
                                </p:cTn>
                              </p:par>
                              <p:par>
                                <p:cTn id="81" presetID="26" presetClass="emph" presetSubtype="0" repeatCount="3000" fill="hold" nodeType="withEffect">
                                  <p:stCondLst>
                                    <p:cond delay="0"/>
                                  </p:stCondLst>
                                  <p:childTnLst>
                                    <p:animEffect transition="out" filter="fade">
                                      <p:cBhvr>
                                        <p:cTn id="82" dur="500" tmFilter="0, 0; .2, .5; .8, .5; 1, 0"/>
                                        <p:tgtEl>
                                          <p:spTgt spid="43"/>
                                        </p:tgtEl>
                                      </p:cBhvr>
                                    </p:animEffect>
                                    <p:animScale>
                                      <p:cBhvr>
                                        <p:cTn id="83" dur="250" autoRev="1" fill="hold"/>
                                        <p:tgtEl>
                                          <p:spTgt spid="43"/>
                                        </p:tgtEl>
                                      </p:cBhvr>
                                      <p:by x="105000" y="105000"/>
                                    </p:animScale>
                                  </p:childTnLst>
                                </p:cTn>
                              </p:par>
                              <p:par>
                                <p:cTn id="84" presetID="26" presetClass="emph" presetSubtype="0" repeatCount="3000" fill="hold" nodeType="withEffect">
                                  <p:stCondLst>
                                    <p:cond delay="0"/>
                                  </p:stCondLst>
                                  <p:childTnLst>
                                    <p:animEffect transition="out" filter="fade">
                                      <p:cBhvr>
                                        <p:cTn id="85" dur="500" tmFilter="0, 0; .2, .5; .8, .5; 1, 0"/>
                                        <p:tgtEl>
                                          <p:spTgt spid="56"/>
                                        </p:tgtEl>
                                      </p:cBhvr>
                                    </p:animEffect>
                                    <p:animScale>
                                      <p:cBhvr>
                                        <p:cTn id="86" dur="250" autoRev="1" fill="hold"/>
                                        <p:tgtEl>
                                          <p:spTgt spid="56"/>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26" presetClass="emph" presetSubtype="0" repeatCount="4000" fill="hold" nodeType="clickEffect">
                                  <p:stCondLst>
                                    <p:cond delay="0"/>
                                  </p:stCondLst>
                                  <p:childTnLst>
                                    <p:animEffect transition="out" filter="fade">
                                      <p:cBhvr>
                                        <p:cTn id="90" dur="500" tmFilter="0, 0; .2, .5; .8, .5; 1, 0"/>
                                        <p:tgtEl>
                                          <p:spTgt spid="56"/>
                                        </p:tgtEl>
                                      </p:cBhvr>
                                    </p:animEffect>
                                    <p:animScale>
                                      <p:cBhvr>
                                        <p:cTn id="91" dur="250" autoRev="1" fill="hold"/>
                                        <p:tgtEl>
                                          <p:spTgt spid="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480695" y="498475"/>
            <a:ext cx="10224135" cy="3138170"/>
          </a:xfrm>
          <a:prstGeom prst="rect">
            <a:avLst/>
          </a:prstGeom>
          <a:noFill/>
        </p:spPr>
        <p:txBody>
          <a:bodyPr wrap="square" rtlCol="0">
            <a:spAutoFit/>
          </a:bodyPr>
          <a:p>
            <a:r>
              <a:rPr lang="zh-CN" altLang="en-US"/>
              <a:t>回位原理：</a:t>
            </a:r>
            <a:endParaRPr lang="zh-CN" altLang="en-US"/>
          </a:p>
          <a:p>
            <a:r>
              <a:rPr lang="en-US" altLang="zh-CN"/>
              <a:t>1</a:t>
            </a:r>
            <a:r>
              <a:rPr lang="zh-CN" altLang="en-US"/>
              <a:t>：当雨刷片没有回位到最初始位置时，雨刷电机内部的回位盘会接通上面的两个触点。一个触点连接电源，一个触点经过雨刷开关后连接雨刷电机低速供电线，所以会通过回位盘给雨刷电机供电，雨刷电机继续转动。知道雨刷片回位到初始位置时，回位盘就会断开两个触点的连接，也就断开了雨刷电机的供电，雨刷电机停止转动。</a:t>
            </a:r>
            <a:endParaRPr lang="zh-CN" altLang="en-US"/>
          </a:p>
          <a:p>
            <a:endParaRPr lang="zh-CN" altLang="en-US"/>
          </a:p>
          <a:p>
            <a:r>
              <a:rPr lang="en-US" altLang="zh-CN"/>
              <a:t>2</a:t>
            </a:r>
            <a:r>
              <a:rPr lang="zh-CN" altLang="en-US"/>
              <a:t>：转动的雨刷电机突然停止转动，还会有一个强大的惯性力存在，使雨刷电机的转子继续转动，从而可能会导致回位盘继续给电机供电，使电机转动，这就会导致雨刷电机停止不了，为了解决这个问题，回位盘上面还连接出一个触点到达负极。当雨刷电机正负两极同时连接电瓶的正极或者负极时，电机内部会产生一个电磁阻尼力，使电机迅速停止转动，雨刷电机就是利用了这个原理使电机转动到初始位置时迅速停止转动的。</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雨刷电机回位原理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雨刷电机高低速原理</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雨刷电机结构</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雨刷电机结构</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23570" y="692785"/>
            <a:ext cx="10541000" cy="460375"/>
          </a:xfrm>
          <a:prstGeom prst="rect">
            <a:avLst/>
          </a:prstGeom>
          <a:noFill/>
        </p:spPr>
        <p:txBody>
          <a:bodyPr wrap="square" rtlCol="0">
            <a:spAutoFit/>
          </a:bodyPr>
          <a:p>
            <a:r>
              <a:rPr lang="zh-CN" altLang="en-US" sz="2400"/>
              <a:t>雨刷电机的结构</a:t>
            </a:r>
            <a:endParaRPr lang="zh-CN" altLang="en-US" sz="2400"/>
          </a:p>
        </p:txBody>
      </p:sp>
      <p:pic>
        <p:nvPicPr>
          <p:cNvPr id="3" name="图片 2" descr="372349f66c22b4ea8883d86533e2859"/>
          <p:cNvPicPr>
            <a:picLocks noChangeAspect="1"/>
          </p:cNvPicPr>
          <p:nvPr/>
        </p:nvPicPr>
        <p:blipFill>
          <a:blip r:embed="rId3"/>
          <a:stretch>
            <a:fillRect/>
          </a:stretch>
        </p:blipFill>
        <p:spPr>
          <a:xfrm>
            <a:off x="1703705" y="1280795"/>
            <a:ext cx="7953375" cy="5048250"/>
          </a:xfrm>
          <a:prstGeom prst="rect">
            <a:avLst/>
          </a:prstGeom>
        </p:spPr>
      </p:pic>
      <p:sp>
        <p:nvSpPr>
          <p:cNvPr id="5" name="文本框 4"/>
          <p:cNvSpPr txBox="1"/>
          <p:nvPr/>
        </p:nvSpPr>
        <p:spPr>
          <a:xfrm>
            <a:off x="2999740" y="2348865"/>
            <a:ext cx="1124585" cy="368300"/>
          </a:xfrm>
          <a:prstGeom prst="rect">
            <a:avLst/>
          </a:prstGeom>
          <a:noFill/>
        </p:spPr>
        <p:txBody>
          <a:bodyPr wrap="square" rtlCol="0">
            <a:spAutoFit/>
          </a:bodyPr>
          <a:p>
            <a:r>
              <a:rPr lang="zh-CN" altLang="en-US">
                <a:solidFill>
                  <a:srgbClr val="FF0000"/>
                </a:solidFill>
              </a:rPr>
              <a:t>雨刷电机</a:t>
            </a:r>
            <a:endParaRPr lang="zh-CN" altLang="en-US">
              <a:solidFill>
                <a:srgbClr val="FF0000"/>
              </a:solidFill>
            </a:endParaRPr>
          </a:p>
        </p:txBody>
      </p:sp>
      <p:sp>
        <p:nvSpPr>
          <p:cNvPr id="6" name="文本框 5"/>
          <p:cNvSpPr txBox="1"/>
          <p:nvPr>
            <p:custDataLst>
              <p:tags r:id="rId4"/>
            </p:custDataLst>
          </p:nvPr>
        </p:nvSpPr>
        <p:spPr>
          <a:xfrm>
            <a:off x="7464425" y="4364990"/>
            <a:ext cx="877570" cy="368300"/>
          </a:xfrm>
          <a:prstGeom prst="rect">
            <a:avLst/>
          </a:prstGeom>
          <a:noFill/>
        </p:spPr>
        <p:txBody>
          <a:bodyPr wrap="square" rtlCol="0">
            <a:spAutoFit/>
          </a:bodyPr>
          <a:p>
            <a:r>
              <a:rPr lang="zh-CN" altLang="en-US">
                <a:solidFill>
                  <a:srgbClr val="FF0000"/>
                </a:solidFill>
              </a:rPr>
              <a:t>雨刷轴</a:t>
            </a:r>
            <a:endParaRPr lang="zh-CN" altLang="en-US">
              <a:solidFill>
                <a:srgbClr val="FF0000"/>
              </a:solidFill>
            </a:endParaRPr>
          </a:p>
        </p:txBody>
      </p:sp>
      <p:sp>
        <p:nvSpPr>
          <p:cNvPr id="7" name="文本框 6"/>
          <p:cNvSpPr txBox="1"/>
          <p:nvPr>
            <p:custDataLst>
              <p:tags r:id="rId5"/>
            </p:custDataLst>
          </p:nvPr>
        </p:nvSpPr>
        <p:spPr>
          <a:xfrm>
            <a:off x="6593205" y="3429000"/>
            <a:ext cx="877570" cy="368300"/>
          </a:xfrm>
          <a:prstGeom prst="rect">
            <a:avLst/>
          </a:prstGeom>
          <a:noFill/>
        </p:spPr>
        <p:txBody>
          <a:bodyPr wrap="square" rtlCol="0">
            <a:spAutoFit/>
          </a:bodyPr>
          <a:p>
            <a:r>
              <a:rPr lang="zh-CN" altLang="en-US">
                <a:solidFill>
                  <a:srgbClr val="FF0000"/>
                </a:solidFill>
              </a:rPr>
              <a:t>回位盘</a:t>
            </a:r>
            <a:endParaRPr lang="zh-CN" altLang="en-US">
              <a:solidFill>
                <a:srgbClr val="FF0000"/>
              </a:solidFill>
            </a:endParaRPr>
          </a:p>
        </p:txBody>
      </p:sp>
      <p:sp>
        <p:nvSpPr>
          <p:cNvPr id="8" name="文本框 7"/>
          <p:cNvSpPr txBox="1"/>
          <p:nvPr>
            <p:custDataLst>
              <p:tags r:id="rId6"/>
            </p:custDataLst>
          </p:nvPr>
        </p:nvSpPr>
        <p:spPr>
          <a:xfrm>
            <a:off x="8416925" y="3044190"/>
            <a:ext cx="1240155" cy="384810"/>
          </a:xfrm>
          <a:prstGeom prst="rect">
            <a:avLst/>
          </a:prstGeom>
          <a:noFill/>
        </p:spPr>
        <p:txBody>
          <a:bodyPr wrap="square" rtlCol="0">
            <a:noAutofit/>
          </a:bodyPr>
          <a:p>
            <a:r>
              <a:rPr lang="zh-CN" altLang="en-US">
                <a:solidFill>
                  <a:srgbClr val="FF0000"/>
                </a:solidFill>
              </a:rPr>
              <a:t>线束插头</a:t>
            </a:r>
            <a:endParaRPr lang="zh-CN" altLang="en-US">
              <a:solidFill>
                <a:srgbClr val="FF0000"/>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雨刷电机高低速原理</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41350" y="650240"/>
            <a:ext cx="10351135" cy="2306955"/>
          </a:xfrm>
          <a:prstGeom prst="rect">
            <a:avLst/>
          </a:prstGeom>
          <a:noFill/>
        </p:spPr>
        <p:txBody>
          <a:bodyPr wrap="square" rtlCol="0">
            <a:spAutoFit/>
          </a:bodyPr>
          <a:p>
            <a:r>
              <a:rPr lang="zh-CN" altLang="en-US" sz="2400"/>
              <a:t>通电实验：使用外接电源给雨刷电机转子通电，当正极与负极的通电距离较远的时候，由于转子线圈通电碳刷两侧的线圈磁场几乎一样，所以电机转速较低。当正极与负极的通电距离较近的时候，转子线圈通电碳刷两侧的线圈磁场差距较大，就会使电机获得较快的转速。</a:t>
            </a:r>
            <a:endParaRPr lang="zh-CN" altLang="en-US" sz="2400"/>
          </a:p>
          <a:p>
            <a:endParaRPr lang="zh-CN" altLang="en-US" sz="2400"/>
          </a:p>
          <a:p>
            <a:r>
              <a:rPr lang="zh-CN" altLang="en-US" sz="2400"/>
              <a:t>通电实验证明：转子线圈通电距离越近转速越高。</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3" name="图片 2" descr="1d7c87c500990ec11fdeb277526c8bb"/>
          <p:cNvPicPr>
            <a:picLocks noChangeAspect="1"/>
          </p:cNvPicPr>
          <p:nvPr/>
        </p:nvPicPr>
        <p:blipFill>
          <a:blip r:embed="rId3"/>
          <a:stretch>
            <a:fillRect/>
          </a:stretch>
        </p:blipFill>
        <p:spPr>
          <a:xfrm>
            <a:off x="47625" y="981075"/>
            <a:ext cx="6024245" cy="3916680"/>
          </a:xfrm>
          <a:prstGeom prst="rect">
            <a:avLst/>
          </a:prstGeom>
        </p:spPr>
      </p:pic>
      <p:pic>
        <p:nvPicPr>
          <p:cNvPr id="5" name="图片 4" descr="9dab58b1a44b5f0428e5d7e5b12796c"/>
          <p:cNvPicPr>
            <a:picLocks noChangeAspect="1"/>
          </p:cNvPicPr>
          <p:nvPr/>
        </p:nvPicPr>
        <p:blipFill>
          <a:blip r:embed="rId4"/>
          <a:stretch>
            <a:fillRect/>
          </a:stretch>
        </p:blipFill>
        <p:spPr>
          <a:xfrm>
            <a:off x="6024245" y="981075"/>
            <a:ext cx="6099175" cy="3871595"/>
          </a:xfrm>
          <a:prstGeom prst="rect">
            <a:avLst/>
          </a:prstGeom>
        </p:spPr>
      </p:pic>
      <p:sp>
        <p:nvSpPr>
          <p:cNvPr id="6" name="文本框 5"/>
          <p:cNvSpPr txBox="1"/>
          <p:nvPr/>
        </p:nvSpPr>
        <p:spPr>
          <a:xfrm>
            <a:off x="560705" y="4993005"/>
            <a:ext cx="10935970" cy="368300"/>
          </a:xfrm>
          <a:prstGeom prst="rect">
            <a:avLst/>
          </a:prstGeom>
          <a:noFill/>
        </p:spPr>
        <p:txBody>
          <a:bodyPr wrap="square" rtlCol="0">
            <a:spAutoFit/>
          </a:bodyPr>
          <a:p>
            <a:r>
              <a:rPr lang="en-US" altLang="zh-CN"/>
              <a:t>             </a:t>
            </a:r>
            <a:r>
              <a:rPr lang="zh-CN" altLang="en-US"/>
              <a:t>通电距离远，转速低</a:t>
            </a:r>
            <a:r>
              <a:rPr lang="en-US" altLang="zh-CN"/>
              <a:t>                                                                </a:t>
            </a:r>
            <a:r>
              <a:rPr lang="zh-CN" altLang="en-US"/>
              <a:t>通电距离近，转速高</a:t>
            </a: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雨刷电机回位原理</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596900" y="551815"/>
            <a:ext cx="10611485" cy="1938020"/>
          </a:xfrm>
          <a:prstGeom prst="rect">
            <a:avLst/>
          </a:prstGeom>
          <a:noFill/>
        </p:spPr>
        <p:txBody>
          <a:bodyPr wrap="square" rtlCol="0">
            <a:spAutoFit/>
          </a:bodyPr>
          <a:p>
            <a:r>
              <a:rPr lang="zh-CN" altLang="en-US" sz="2400"/>
              <a:t>一：当关闭雨刷开关时会发现，如果雨刷片没有回到初始位置时，雨刷电机依然转动，带动雨刷片继续刮动，直到雨刷片刮动到初始位置为止（最低端），这就是雨刷的回位控制。</a:t>
            </a:r>
            <a:endParaRPr lang="zh-CN" altLang="en-US" sz="2400"/>
          </a:p>
          <a:p>
            <a:endParaRPr lang="zh-CN" altLang="en-US" sz="2400"/>
          </a:p>
          <a:p>
            <a:r>
              <a:rPr lang="zh-CN" altLang="en-US" sz="2400"/>
              <a:t>二：回位盘的结构</a:t>
            </a:r>
            <a:endParaRPr lang="zh-CN" altLang="en-US" sz="2400"/>
          </a:p>
        </p:txBody>
      </p:sp>
      <p:pic>
        <p:nvPicPr>
          <p:cNvPr id="3" name="图片 2" descr="f2eea6c90505135a3699d1e74874893"/>
          <p:cNvPicPr>
            <a:picLocks noChangeAspect="1"/>
          </p:cNvPicPr>
          <p:nvPr/>
        </p:nvPicPr>
        <p:blipFill>
          <a:blip r:embed="rId3"/>
          <a:stretch>
            <a:fillRect/>
          </a:stretch>
        </p:blipFill>
        <p:spPr>
          <a:xfrm>
            <a:off x="3791585" y="2564765"/>
            <a:ext cx="3865245" cy="3556635"/>
          </a:xfrm>
          <a:prstGeom prst="rect">
            <a:avLst/>
          </a:prstGeom>
        </p:spPr>
      </p:pic>
      <p:sp>
        <p:nvSpPr>
          <p:cNvPr id="5" name="文本框 4"/>
          <p:cNvSpPr txBox="1"/>
          <p:nvPr/>
        </p:nvSpPr>
        <p:spPr>
          <a:xfrm>
            <a:off x="2783840" y="4797425"/>
            <a:ext cx="1586865" cy="279400"/>
          </a:xfrm>
          <a:prstGeom prst="rect">
            <a:avLst/>
          </a:prstGeom>
          <a:noFill/>
        </p:spPr>
        <p:txBody>
          <a:bodyPr wrap="square" rtlCol="0">
            <a:noAutofit/>
          </a:bodyPr>
          <a:p>
            <a:r>
              <a:rPr lang="zh-CN" altLang="en-US" sz="1200">
                <a:solidFill>
                  <a:srgbClr val="FF0000"/>
                </a:solidFill>
              </a:rPr>
              <a:t>金属片（通电区域）</a:t>
            </a:r>
            <a:endParaRPr lang="zh-CN" altLang="en-US" sz="1200">
              <a:solidFill>
                <a:srgbClr val="FF0000"/>
              </a:solidFill>
            </a:endParaRPr>
          </a:p>
        </p:txBody>
      </p:sp>
      <p:sp>
        <p:nvSpPr>
          <p:cNvPr id="6" name="文本框 5"/>
          <p:cNvSpPr txBox="1"/>
          <p:nvPr>
            <p:custDataLst>
              <p:tags r:id="rId4"/>
            </p:custDataLst>
          </p:nvPr>
        </p:nvSpPr>
        <p:spPr>
          <a:xfrm>
            <a:off x="4008120" y="2924810"/>
            <a:ext cx="1003935" cy="279400"/>
          </a:xfrm>
          <a:prstGeom prst="rect">
            <a:avLst/>
          </a:prstGeom>
          <a:noFill/>
        </p:spPr>
        <p:txBody>
          <a:bodyPr wrap="square" rtlCol="0">
            <a:noAutofit/>
          </a:bodyPr>
          <a:p>
            <a:r>
              <a:rPr lang="zh-CN" altLang="en-US" sz="1200">
                <a:solidFill>
                  <a:srgbClr val="FF0000"/>
                </a:solidFill>
              </a:rPr>
              <a:t>不通电区域</a:t>
            </a:r>
            <a:endParaRPr lang="zh-CN" altLang="en-US" sz="1200">
              <a:solidFill>
                <a:srgbClr val="FF0000"/>
              </a:solidFill>
            </a:endParaRPr>
          </a:p>
        </p:txBody>
      </p:sp>
      <p:sp>
        <p:nvSpPr>
          <p:cNvPr id="7" name="右箭头 6"/>
          <p:cNvSpPr/>
          <p:nvPr/>
        </p:nvSpPr>
        <p:spPr>
          <a:xfrm rot="2280000">
            <a:off x="4828540" y="3157220"/>
            <a:ext cx="360045" cy="215900"/>
          </a:xfrm>
          <a:prstGeom prst="right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ahoma" panose="020B0604030504040204" pitchFamily="34" charset="0"/>
            </a:endParaRPr>
          </a:p>
        </p:txBody>
      </p:sp>
      <p:sp>
        <p:nvSpPr>
          <p:cNvPr id="8" name="右箭头 7"/>
          <p:cNvSpPr/>
          <p:nvPr>
            <p:custDataLst>
              <p:tags r:id="rId5"/>
            </p:custDataLst>
          </p:nvPr>
        </p:nvSpPr>
        <p:spPr>
          <a:xfrm rot="20280000">
            <a:off x="4175760" y="4729480"/>
            <a:ext cx="447675" cy="215900"/>
          </a:xfrm>
          <a:prstGeom prst="right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ahoma" panose="020B060403050404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TIMING" val="|1.2|0.9|0.8"/>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YjE5OTU0OTA0NzM2ODU2ZDc2ZGZmMTg4NTc4NGM0Mzk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TIMING" val="|1.2|0.9|0.8"/>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IMING" val="|1.2|0.9|0.8"/>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TIMING" val="|1.2|0.9|0.8"/>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IMING" val="|1.2|0.9|0.8"/>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TIMING" val="|1.2|0.9|0.8"/>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TIMING" val="|1.2|0.9|0.8"/>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889</Words>
  <Application>WPS 演示</Application>
  <PresentationFormat>宽屏</PresentationFormat>
  <Paragraphs>85</Paragraphs>
  <Slides>13</Slides>
  <Notes>32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13</vt:i4>
      </vt:variant>
    </vt:vector>
  </HeadingPairs>
  <TitlesOfParts>
    <vt:vector size="28" baseType="lpstr">
      <vt:lpstr>Arial</vt:lpstr>
      <vt:lpstr>宋体</vt:lpstr>
      <vt:lpstr>Wingdings</vt:lpstr>
      <vt:lpstr>字魂105号-简雅黑</vt:lpstr>
      <vt:lpstr>黑体</vt:lpstr>
      <vt:lpstr>Tahoma</vt:lpstr>
      <vt:lpstr>微软雅黑</vt:lpstr>
      <vt:lpstr>隶书</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郑小龙</cp:lastModifiedBy>
  <cp:revision>137</cp:revision>
  <dcterms:created xsi:type="dcterms:W3CDTF">2017-10-15T03:08:00Z</dcterms:created>
  <dcterms:modified xsi:type="dcterms:W3CDTF">2024-02-02T01:53:23Z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2052-12.1.0.16120</vt:lpwstr>
  </property>
</Properties>
</file>