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6"/>
  </p:handoutMasterIdLst>
  <p:sldIdLst>
    <p:sldId id="868" r:id="rId4"/>
    <p:sldId id="884" r:id="rId6"/>
    <p:sldId id="886" r:id="rId7"/>
    <p:sldId id="898" r:id="rId8"/>
    <p:sldId id="891" r:id="rId9"/>
    <p:sldId id="923" r:id="rId10"/>
    <p:sldId id="913" r:id="rId11"/>
    <p:sldId id="917" r:id="rId12"/>
    <p:sldId id="924" r:id="rId13"/>
    <p:sldId id="918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5.xml"/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9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倒车灯刹车灯电路控制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955" y="564515"/>
            <a:ext cx="92906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：控制原理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当挂入倒挡时，档位开关通过</a:t>
            </a:r>
            <a:r>
              <a:rPr lang="en-US" altLang="zh-CN" sz="2400"/>
              <a:t>CAN</a:t>
            </a:r>
            <a:r>
              <a:rPr lang="zh-CN" altLang="en-US" sz="2400"/>
              <a:t>总线向</a:t>
            </a:r>
            <a:r>
              <a:rPr lang="en-US" altLang="zh-CN" sz="2400"/>
              <a:t>BCM</a:t>
            </a:r>
            <a:r>
              <a:rPr lang="zh-CN" altLang="en-US" sz="2400"/>
              <a:t>发送倒挡信号，</a:t>
            </a:r>
            <a:r>
              <a:rPr lang="en-US" altLang="zh-CN" sz="2400"/>
              <a:t>BCM</a:t>
            </a:r>
            <a:r>
              <a:rPr lang="zh-CN" altLang="en-US" sz="2400"/>
              <a:t>收到此信号后，通过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J  2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线束供电电压，倒车灯亮起。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：部件验证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倒车灯线束验证</a:t>
            </a:r>
            <a:r>
              <a:rPr lang="en-US" altLang="zh-CN" sz="2400">
                <a:sym typeface="+mn-ea"/>
              </a:rPr>
              <a:t>   </a:t>
            </a:r>
            <a:endParaRPr lang="en-US" altLang="zh-CN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倒车灯线束跨接验证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 descr="badc282b396ef30bde6d3a5df4a4f1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65" y="2708910"/>
            <a:ext cx="6700520" cy="26866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873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倒车灯控制电路及验证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刹车灯控制电路及验证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实车倒车灯及刹车灯认知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实车倒车灯及刹车灯认知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4235" y="614680"/>
            <a:ext cx="95523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：刹车灯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1800"/>
              <a:t>作用：</a:t>
            </a:r>
            <a:r>
              <a:rPr lang="zh-CN" altLang="en-US" sz="1800"/>
              <a:t>踩下刹车踏板，车辆后方的刹车灯亮起，依次警示后方的行人与车辆，防止追尾事故的放生。</a:t>
            </a:r>
            <a:endParaRPr lang="zh-CN" altLang="en-US" sz="1800"/>
          </a:p>
          <a:p>
            <a:r>
              <a:rPr lang="en-US" altLang="zh-CN" sz="1800"/>
              <a:t>       </a:t>
            </a:r>
            <a:r>
              <a:rPr lang="zh-CN" altLang="en-US" sz="1800"/>
              <a:t>本车的刹车灯有</a:t>
            </a:r>
            <a:r>
              <a:rPr lang="en-US" altLang="zh-CN" sz="1800"/>
              <a:t>5</a:t>
            </a:r>
            <a:r>
              <a:rPr lang="zh-CN" altLang="en-US" sz="1800"/>
              <a:t>个，分别是左右各两个，中间一个高位刹车灯。</a:t>
            </a:r>
            <a:endParaRPr lang="zh-CN" altLang="en-US" sz="1800"/>
          </a:p>
          <a:p>
            <a:endParaRPr lang="zh-CN" altLang="en-US" sz="1800"/>
          </a:p>
          <a:p>
            <a:r>
              <a:rPr lang="en-US" altLang="zh-CN" sz="2400"/>
              <a:t>2</a:t>
            </a:r>
            <a:r>
              <a:rPr lang="zh-CN" altLang="en-US" sz="2400"/>
              <a:t>：倒车灯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1800"/>
              <a:t>作用：</a:t>
            </a:r>
            <a:r>
              <a:rPr lang="en-US" altLang="zh-CN" sz="1800"/>
              <a:t>倒车灯装于汽车尾部，用于照亮车后路面，并警告车后的车辆和行人，表示该车正在倒车，倒车灯全部是白色的。</a:t>
            </a:r>
            <a:endParaRPr lang="en-US" altLang="zh-CN" sz="1800"/>
          </a:p>
        </p:txBody>
      </p:sp>
      <p:pic>
        <p:nvPicPr>
          <p:cNvPr id="3" name="图片 2" descr="68c2289605c25651a7e081074391f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3500755"/>
            <a:ext cx="8068945" cy="28886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刹车灯控制电路及验证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471545" y="1910080"/>
            <a:ext cx="4895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13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1800" y="1908810"/>
            <a:ext cx="4806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E  36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06365" y="1910080"/>
            <a:ext cx="4121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4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05" name="组合 204"/>
          <p:cNvGrpSpPr/>
          <p:nvPr/>
        </p:nvGrpSpPr>
        <p:grpSpPr>
          <a:xfrm rot="20100000">
            <a:off x="3543604" y="3127217"/>
            <a:ext cx="299085" cy="519430"/>
            <a:chOff x="15657" y="4439"/>
            <a:chExt cx="471" cy="818"/>
          </a:xfrm>
        </p:grpSpPr>
        <p:cxnSp>
          <p:nvCxnSpPr>
            <p:cNvPr id="206" name="直接连接符 20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17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组合 209"/>
          <p:cNvGrpSpPr/>
          <p:nvPr/>
        </p:nvGrpSpPr>
        <p:grpSpPr>
          <a:xfrm rot="540000">
            <a:off x="4309414" y="3127217"/>
            <a:ext cx="299085" cy="519430"/>
            <a:chOff x="15657" y="4439"/>
            <a:chExt cx="471" cy="818"/>
          </a:xfrm>
        </p:grpSpPr>
        <p:cxnSp>
          <p:nvCxnSpPr>
            <p:cNvPr id="214" name="直接连接符 2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4925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圆角矩形 16"/>
          <p:cNvSpPr/>
          <p:nvPr/>
        </p:nvSpPr>
        <p:spPr>
          <a:xfrm>
            <a:off x="3338195" y="3063240"/>
            <a:ext cx="1396365" cy="866140"/>
          </a:xfrm>
          <a:prstGeom prst="roundRect">
            <a:avLst/>
          </a:prstGeom>
          <a:noFill/>
          <a:ln w="3492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977515" y="3053715"/>
            <a:ext cx="281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制动开关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62020" y="282321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28" name="文本框 27"/>
          <p:cNvSpPr txBox="1"/>
          <p:nvPr/>
        </p:nvSpPr>
        <p:spPr>
          <a:xfrm>
            <a:off x="3462020" y="387350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9" name="文本框 28"/>
          <p:cNvSpPr txBox="1"/>
          <p:nvPr/>
        </p:nvSpPr>
        <p:spPr>
          <a:xfrm>
            <a:off x="4241800" y="38792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0" name="文本框 29"/>
          <p:cNvSpPr txBox="1"/>
          <p:nvPr/>
        </p:nvSpPr>
        <p:spPr>
          <a:xfrm>
            <a:off x="4234180" y="28092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6692900" y="3309620"/>
            <a:ext cx="457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459605" y="3668395"/>
            <a:ext cx="0" cy="93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459605" y="279400"/>
            <a:ext cx="0" cy="66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459605" y="1924050"/>
            <a:ext cx="0" cy="14274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450080" y="4578350"/>
            <a:ext cx="977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418455" y="1957705"/>
            <a:ext cx="0" cy="2640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845550" y="1914525"/>
            <a:ext cx="5022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G  12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88715" y="1933575"/>
            <a:ext cx="0" cy="1427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组合 232"/>
          <p:cNvGrpSpPr/>
          <p:nvPr/>
        </p:nvGrpSpPr>
        <p:grpSpPr>
          <a:xfrm>
            <a:off x="3598545" y="3682365"/>
            <a:ext cx="180340" cy="1012825"/>
            <a:chOff x="5667" y="5799"/>
            <a:chExt cx="284" cy="159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809" y="5799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组合 196"/>
            <p:cNvGrpSpPr/>
            <p:nvPr/>
          </p:nvGrpSpPr>
          <p:grpSpPr>
            <a:xfrm>
              <a:off x="5667" y="7242"/>
              <a:ext cx="284" cy="152"/>
              <a:chOff x="2228" y="7187"/>
              <a:chExt cx="284" cy="15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3091180" y="946150"/>
            <a:ext cx="7370445" cy="10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仪表板接线盒</a:t>
            </a:r>
            <a:r>
              <a:rPr lang="en-US" altLang="zh-CN"/>
              <a:t>        BCM</a:t>
            </a:r>
            <a:endParaRPr lang="en-US" alt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9077325" y="1962150"/>
            <a:ext cx="635" cy="1339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6384925" y="4229100"/>
            <a:ext cx="648522" cy="630119"/>
            <a:chOff x="9639" y="5808"/>
            <a:chExt cx="3471" cy="3173"/>
          </a:xfrm>
        </p:grpSpPr>
        <p:sp>
          <p:nvSpPr>
            <p:cNvPr id="59" name="圆角矩形 58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10958830" y="4209415"/>
            <a:ext cx="648522" cy="630119"/>
            <a:chOff x="9639" y="5808"/>
            <a:chExt cx="3471" cy="3173"/>
          </a:xfrm>
        </p:grpSpPr>
        <p:sp>
          <p:nvSpPr>
            <p:cNvPr id="108" name="圆角矩形 107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109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流程图: 合并 111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13" name="直接箭头连接符 112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矩形 115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流程图: 合并 117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7475220" y="4232910"/>
            <a:ext cx="648522" cy="630119"/>
            <a:chOff x="9639" y="5808"/>
            <a:chExt cx="3471" cy="3173"/>
          </a:xfrm>
        </p:grpSpPr>
        <p:sp>
          <p:nvSpPr>
            <p:cNvPr id="137" name="圆角矩形 136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矩形 138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流程图: 合并 1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42" name="直接箭头连接符 141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箭头连接符 142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矩形 144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流程图: 合并 146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48" name="直接箭头连接符 147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组合 149"/>
          <p:cNvGrpSpPr/>
          <p:nvPr/>
        </p:nvGrpSpPr>
        <p:grpSpPr>
          <a:xfrm>
            <a:off x="9840595" y="4227830"/>
            <a:ext cx="648522" cy="630119"/>
            <a:chOff x="9639" y="5808"/>
            <a:chExt cx="3471" cy="3173"/>
          </a:xfrm>
        </p:grpSpPr>
        <p:sp>
          <p:nvSpPr>
            <p:cNvPr id="151" name="圆角矩形 150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矩形 152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流程图: 合并 154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56" name="直接箭头连接符 155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矩形 158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流程图: 合并 160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2" name="直接箭头连接符 161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8753475" y="4237990"/>
            <a:ext cx="648522" cy="630119"/>
            <a:chOff x="9639" y="5808"/>
            <a:chExt cx="3471" cy="3173"/>
          </a:xfrm>
        </p:grpSpPr>
        <p:sp>
          <p:nvSpPr>
            <p:cNvPr id="165" name="圆角矩形 164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6" name="直接连接符 16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矩形 166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流程图: 合并 168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70" name="直接箭头连接符 169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直接连接符 177"/>
          <p:cNvCxnSpPr/>
          <p:nvPr/>
        </p:nvCxnSpPr>
        <p:spPr>
          <a:xfrm flipH="1">
            <a:off x="6711315" y="331025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11262995" y="329120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10139045" y="329184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9077325" y="330200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7795895" y="331089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6611620" y="4859020"/>
            <a:ext cx="180340" cy="1012825"/>
            <a:chOff x="10412" y="7652"/>
            <a:chExt cx="284" cy="1595"/>
          </a:xfrm>
        </p:grpSpPr>
        <p:cxnSp>
          <p:nvCxnSpPr>
            <p:cNvPr id="183" name="直接连接符 182"/>
            <p:cNvCxnSpPr/>
            <p:nvPr/>
          </p:nvCxnSpPr>
          <p:spPr>
            <a:xfrm>
              <a:off x="10554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组合 183"/>
            <p:cNvGrpSpPr/>
            <p:nvPr/>
          </p:nvGrpSpPr>
          <p:grpSpPr>
            <a:xfrm>
              <a:off x="10412" y="9095"/>
              <a:ext cx="284" cy="152"/>
              <a:chOff x="2228" y="7187"/>
              <a:chExt cx="284" cy="152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组合 228"/>
          <p:cNvGrpSpPr/>
          <p:nvPr/>
        </p:nvGrpSpPr>
        <p:grpSpPr>
          <a:xfrm>
            <a:off x="7713980" y="4859020"/>
            <a:ext cx="180340" cy="1012825"/>
            <a:chOff x="12148" y="7652"/>
            <a:chExt cx="284" cy="1595"/>
          </a:xfrm>
        </p:grpSpPr>
        <p:cxnSp>
          <p:nvCxnSpPr>
            <p:cNvPr id="188" name="直接连接符 187"/>
            <p:cNvCxnSpPr/>
            <p:nvPr/>
          </p:nvCxnSpPr>
          <p:spPr>
            <a:xfrm>
              <a:off x="12290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组合 188"/>
            <p:cNvGrpSpPr/>
            <p:nvPr/>
          </p:nvGrpSpPr>
          <p:grpSpPr>
            <a:xfrm>
              <a:off x="12148" y="9095"/>
              <a:ext cx="284" cy="152"/>
              <a:chOff x="2228" y="7187"/>
              <a:chExt cx="284" cy="152"/>
            </a:xfrm>
          </p:grpSpPr>
          <p:cxnSp>
            <p:nvCxnSpPr>
              <p:cNvPr id="190" name="直接连接符 189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" name="组合 230"/>
          <p:cNvGrpSpPr/>
          <p:nvPr/>
        </p:nvGrpSpPr>
        <p:grpSpPr>
          <a:xfrm>
            <a:off x="11185525" y="4839335"/>
            <a:ext cx="180340" cy="1012825"/>
            <a:chOff x="17615" y="7621"/>
            <a:chExt cx="284" cy="1595"/>
          </a:xfrm>
        </p:grpSpPr>
        <p:cxnSp>
          <p:nvCxnSpPr>
            <p:cNvPr id="193" name="直接连接符 192"/>
            <p:cNvCxnSpPr/>
            <p:nvPr/>
          </p:nvCxnSpPr>
          <p:spPr>
            <a:xfrm>
              <a:off x="17757" y="7621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组合 193"/>
            <p:cNvGrpSpPr/>
            <p:nvPr/>
          </p:nvGrpSpPr>
          <p:grpSpPr>
            <a:xfrm>
              <a:off x="17615" y="9064"/>
              <a:ext cx="284" cy="152"/>
              <a:chOff x="2228" y="7187"/>
              <a:chExt cx="284" cy="152"/>
            </a:xfrm>
          </p:grpSpPr>
          <p:cxnSp>
            <p:nvCxnSpPr>
              <p:cNvPr id="195" name="直接连接符 19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组合 231"/>
          <p:cNvGrpSpPr/>
          <p:nvPr/>
        </p:nvGrpSpPr>
        <p:grpSpPr>
          <a:xfrm>
            <a:off x="9068435" y="4858385"/>
            <a:ext cx="1112520" cy="1022350"/>
            <a:chOff x="14281" y="7651"/>
            <a:chExt cx="1752" cy="1610"/>
          </a:xfrm>
        </p:grpSpPr>
        <p:cxnSp>
          <p:nvCxnSpPr>
            <p:cNvPr id="202" name="直接连接符 201"/>
            <p:cNvCxnSpPr/>
            <p:nvPr/>
          </p:nvCxnSpPr>
          <p:spPr>
            <a:xfrm flipV="1">
              <a:off x="14281" y="8319"/>
              <a:ext cx="1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14301" y="7666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16001" y="7651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组合 229"/>
            <p:cNvGrpSpPr/>
            <p:nvPr/>
          </p:nvGrpSpPr>
          <p:grpSpPr>
            <a:xfrm>
              <a:off x="15035" y="8325"/>
              <a:ext cx="284" cy="937"/>
              <a:chOff x="15035" y="8325"/>
              <a:chExt cx="284" cy="937"/>
            </a:xfrm>
          </p:grpSpPr>
          <p:cxnSp>
            <p:nvCxnSpPr>
              <p:cNvPr id="209" name="直接连接符 208"/>
              <p:cNvCxnSpPr/>
              <p:nvPr/>
            </p:nvCxnSpPr>
            <p:spPr>
              <a:xfrm>
                <a:off x="15173" y="8325"/>
                <a:ext cx="0" cy="7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组合 210"/>
              <p:cNvGrpSpPr/>
              <p:nvPr/>
            </p:nvGrpSpPr>
            <p:grpSpPr>
              <a:xfrm>
                <a:off x="15035" y="9110"/>
                <a:ext cx="284" cy="152"/>
                <a:chOff x="2228" y="7187"/>
                <a:chExt cx="284" cy="152"/>
              </a:xfrm>
            </p:grpSpPr>
            <p:cxnSp>
              <p:nvCxnSpPr>
                <p:cNvPr id="212" name="直接连接符 211"/>
                <p:cNvCxnSpPr/>
                <p:nvPr/>
              </p:nvCxnSpPr>
              <p:spPr>
                <a:xfrm flipV="1">
                  <a:off x="2228" y="7187"/>
                  <a:ext cx="2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>
                  <a:off x="2291" y="7262"/>
                  <a:ext cx="16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/>
                <p:cNvCxnSpPr/>
                <p:nvPr/>
              </p:nvCxnSpPr>
              <p:spPr>
                <a:xfrm>
                  <a:off x="2307" y="7339"/>
                  <a:ext cx="12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7" name="矩形 216"/>
          <p:cNvSpPr/>
          <p:nvPr/>
        </p:nvSpPr>
        <p:spPr>
          <a:xfrm>
            <a:off x="4424680" y="523875"/>
            <a:ext cx="85725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6106795" y="4054475"/>
            <a:ext cx="259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左后刹车灯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8471535" y="405447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左中后刹车灯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10488930" y="4054475"/>
            <a:ext cx="33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7193915" y="4054475"/>
            <a:ext cx="262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11607165" y="4054475"/>
            <a:ext cx="233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高位刹车灯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4510405" y="461010"/>
            <a:ext cx="6038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F2/13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235" name="直接连接符 234"/>
          <p:cNvCxnSpPr/>
          <p:nvPr/>
        </p:nvCxnSpPr>
        <p:spPr>
          <a:xfrm flipV="1">
            <a:off x="6686550" y="3303270"/>
            <a:ext cx="4576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H="1">
            <a:off x="9070975" y="1955800"/>
            <a:ext cx="635" cy="1339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H="1">
            <a:off x="6714490" y="330390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 flipH="1">
            <a:off x="11266170" y="328485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 flipH="1">
            <a:off x="10142220" y="328549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 flipH="1">
            <a:off x="9080500" y="329565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 flipH="1">
            <a:off x="7799070" y="330454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3565" y="30353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刹车灯电路：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26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">
                                      <p:cBhvr>
                                        <p:cTn id="2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00"/>
                            </p:stCondLst>
                            <p:childTnLst>
                              <p:par>
                                <p:cTn id="29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00"/>
                            </p:stCondLst>
                            <p:childTnLst>
                              <p:par>
                                <p:cTn id="32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0" grpId="0"/>
      <p:bldP spid="219" grpId="0"/>
      <p:bldP spid="221" grpId="0"/>
      <p:bldP spid="218" grpId="0"/>
      <p:bldP spid="222" grpId="1"/>
      <p:bldP spid="220" grpId="1"/>
      <p:bldP spid="219" grpId="1"/>
      <p:bldP spid="221" grpId="1"/>
      <p:bldP spid="218" grpId="1"/>
      <p:bldP spid="2" grpId="0" bldLvl="0" animBg="1"/>
      <p:bldP spid="2" grpId="1" bldLvl="0" animBg="1"/>
      <p:bldP spid="9" grpId="0"/>
      <p:bldP spid="10" grpId="0"/>
      <p:bldP spid="8" grpId="0"/>
      <p:bldP spid="27" grpId="0"/>
      <p:bldP spid="30" grpId="0"/>
      <p:bldP spid="17" grpId="0" bldLvl="0" animBg="1"/>
      <p:bldP spid="24" grpId="0"/>
      <p:bldP spid="28" grpId="0"/>
      <p:bldP spid="29" grpId="0"/>
      <p:bldP spid="7" grpId="0"/>
      <p:bldP spid="10" grpId="1"/>
      <p:bldP spid="8" grpId="1"/>
      <p:bldP spid="27" grpId="1"/>
      <p:bldP spid="30" grpId="1"/>
      <p:bldP spid="17" grpId="1" bldLvl="0" animBg="1"/>
      <p:bldP spid="24" grpId="1"/>
      <p:bldP spid="28" grpId="1"/>
      <p:bldP spid="29" grpId="1"/>
      <p:bldP spid="7" grpId="1"/>
      <p:bldP spid="217" grpId="0" bldLvl="0" animBg="1"/>
      <p:bldP spid="217" grpId="1" bldLvl="0" animBg="1"/>
      <p:bldP spid="234" grpId="0"/>
      <p:bldP spid="234" grpId="1"/>
      <p:bldP spid="27" grpId="2"/>
      <p:bldP spid="28" grpId="2"/>
      <p:bldP spid="30" grpId="2"/>
      <p:bldP spid="29" grpId="2"/>
      <p:bldP spid="9" grpId="1"/>
      <p:bldP spid="2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685165"/>
            <a:ext cx="102469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：控制原理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当踩下刹车踏板，刹车踏板上方的刹车开关闭合，</a:t>
            </a:r>
            <a:r>
              <a:rPr lang="en-US" altLang="zh-CN" sz="2400"/>
              <a:t>BCM</a:t>
            </a:r>
            <a:r>
              <a:rPr lang="zh-CN" altLang="en-US" sz="2400"/>
              <a:t>收到开关的闭合信号后，就会通过</a:t>
            </a:r>
            <a:r>
              <a:rPr lang="en-US" altLang="zh-CN" sz="2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G  12</a:t>
            </a:r>
            <a:endParaRPr lang="en-US" altLang="zh-CN" sz="240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sz="2400"/>
              <a:t>插头向所有的刹车灯供电，刹车灯亮起。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：</a:t>
            </a:r>
            <a:r>
              <a:rPr lang="zh-CN" altLang="en-US" sz="2400">
                <a:sym typeface="+mn-ea"/>
              </a:rPr>
              <a:t>元件实车验证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刹车开关的讲解及线束验证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刹车</a:t>
            </a:r>
            <a:r>
              <a:rPr lang="zh-CN" altLang="en-US" sz="2400">
                <a:sym typeface="+mn-ea"/>
              </a:rPr>
              <a:t>开关</a:t>
            </a:r>
            <a:r>
              <a:rPr lang="en-US" altLang="zh-CN" sz="2400">
                <a:sym typeface="+mn-ea"/>
              </a:rPr>
              <a:t>BCM</a:t>
            </a:r>
            <a:r>
              <a:rPr lang="zh-CN" altLang="en-US" sz="2400">
                <a:sym typeface="+mn-ea"/>
              </a:rPr>
              <a:t>线束验证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刹车灯线束验证</a:t>
            </a:r>
            <a:endParaRPr lang="zh-CN" altLang="en-US" sz="2400"/>
          </a:p>
          <a:p>
            <a:endParaRPr lang="zh-CN" altLang="en-US" sz="2400"/>
          </a:p>
          <a:p>
            <a:endParaRPr lang="en-US" altLang="zh-CN" sz="2400"/>
          </a:p>
        </p:txBody>
      </p:sp>
      <p:pic>
        <p:nvPicPr>
          <p:cNvPr id="3" name="图片 2" descr="4ff5138c1d615d1ecc348621e3111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45" y="2348865"/>
            <a:ext cx="5296535" cy="4063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倒车灯控制电路及验证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234180" y="1828800"/>
            <a:ext cx="4095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</a:rPr>
              <a:t>J  2</a:t>
            </a:r>
            <a:endParaRPr lang="en-US" altLang="zh-CN" sz="1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61970" y="875665"/>
            <a:ext cx="6285230" cy="1000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仪表板接线盒</a:t>
            </a:r>
            <a:r>
              <a:rPr lang="en-US" altLang="zh-CN"/>
              <a:t>        BCM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6999605" y="3819525"/>
            <a:ext cx="1714500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档位控制器</a:t>
            </a:r>
            <a:endParaRPr lang="zh-CN" altLang="en-US"/>
          </a:p>
        </p:txBody>
      </p:sp>
      <p:cxnSp>
        <p:nvCxnSpPr>
          <p:cNvPr id="112" name="直接连接符 111"/>
          <p:cNvCxnSpPr/>
          <p:nvPr/>
        </p:nvCxnSpPr>
        <p:spPr>
          <a:xfrm flipH="1" flipV="1">
            <a:off x="7847330" y="1876425"/>
            <a:ext cx="0" cy="1943100"/>
          </a:xfrm>
          <a:prstGeom prst="line">
            <a:avLst/>
          </a:prstGeom>
          <a:ln w="69850" cmpd="tri">
            <a:solidFill>
              <a:schemeClr val="accent1"/>
            </a:solidFill>
            <a:prstDash val="solid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04480" y="270446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总线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5" name="二十四角星 24"/>
          <p:cNvSpPr/>
          <p:nvPr/>
        </p:nvSpPr>
        <p:spPr>
          <a:xfrm>
            <a:off x="3587750" y="3770630"/>
            <a:ext cx="548640" cy="538480"/>
          </a:xfrm>
          <a:prstGeom prst="star24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二十四角星 23"/>
          <p:cNvSpPr/>
          <p:nvPr/>
        </p:nvSpPr>
        <p:spPr>
          <a:xfrm>
            <a:off x="4712335" y="3770630"/>
            <a:ext cx="548640" cy="538480"/>
          </a:xfrm>
          <a:prstGeom prst="star24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5" name="直接连接符 154"/>
          <p:cNvCxnSpPr/>
          <p:nvPr/>
        </p:nvCxnSpPr>
        <p:spPr>
          <a:xfrm>
            <a:off x="4438650" y="187388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3842068" y="2879725"/>
            <a:ext cx="1164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>
            <a:off x="4987290" y="287210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>
            <a:off x="4838700" y="3883025"/>
            <a:ext cx="294640" cy="303530"/>
            <a:chOff x="5256" y="5459"/>
            <a:chExt cx="464" cy="478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165" name="椭圆 164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1"/>
              <a:endCxn id="165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7"/>
              <a:endCxn id="165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" name="直接连接符 173"/>
          <p:cNvCxnSpPr/>
          <p:nvPr/>
        </p:nvCxnSpPr>
        <p:spPr>
          <a:xfrm>
            <a:off x="4995545" y="4177665"/>
            <a:ext cx="0" cy="1007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组合 179"/>
          <p:cNvGrpSpPr/>
          <p:nvPr/>
        </p:nvGrpSpPr>
        <p:grpSpPr>
          <a:xfrm>
            <a:off x="4906010" y="5207635"/>
            <a:ext cx="180340" cy="96520"/>
            <a:chOff x="2228" y="7187"/>
            <a:chExt cx="284" cy="152"/>
          </a:xfrm>
        </p:grpSpPr>
        <p:cxnSp>
          <p:nvCxnSpPr>
            <p:cNvPr id="181" name="直接连接符 1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文本框 188"/>
          <p:cNvSpPr txBox="1"/>
          <p:nvPr/>
        </p:nvSpPr>
        <p:spPr>
          <a:xfrm>
            <a:off x="4462145" y="360616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右中后倒车灯</a:t>
            </a:r>
            <a:endParaRPr lang="en-US" altLang="zh-CN" sz="1200"/>
          </a:p>
        </p:txBody>
      </p:sp>
      <p:cxnSp>
        <p:nvCxnSpPr>
          <p:cNvPr id="191" name="直接连接符 190"/>
          <p:cNvCxnSpPr/>
          <p:nvPr/>
        </p:nvCxnSpPr>
        <p:spPr>
          <a:xfrm>
            <a:off x="3853815" y="287210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组合 191"/>
          <p:cNvGrpSpPr/>
          <p:nvPr/>
        </p:nvGrpSpPr>
        <p:grpSpPr>
          <a:xfrm>
            <a:off x="3714750" y="3892550"/>
            <a:ext cx="294640" cy="303530"/>
            <a:chOff x="5256" y="5459"/>
            <a:chExt cx="464" cy="478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193" name="椭圆 19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7"/>
              <a:endCxn id="19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直接连接符 195"/>
          <p:cNvCxnSpPr/>
          <p:nvPr/>
        </p:nvCxnSpPr>
        <p:spPr>
          <a:xfrm>
            <a:off x="3853815" y="4177665"/>
            <a:ext cx="0" cy="1007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组合 196"/>
          <p:cNvGrpSpPr/>
          <p:nvPr/>
        </p:nvGrpSpPr>
        <p:grpSpPr>
          <a:xfrm>
            <a:off x="3761740" y="5198110"/>
            <a:ext cx="180340" cy="96520"/>
            <a:chOff x="2228" y="7187"/>
            <a:chExt cx="284" cy="152"/>
          </a:xfrm>
        </p:grpSpPr>
        <p:cxnSp>
          <p:nvCxnSpPr>
            <p:cNvPr id="198" name="直接连接符 197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3305810" y="360616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左中后倒车灯</a:t>
            </a:r>
            <a:endParaRPr lang="en-US" altLang="zh-CN" sz="1200"/>
          </a:p>
        </p:txBody>
      </p:sp>
      <p:sp>
        <p:nvSpPr>
          <p:cNvPr id="14" name="文本框 13"/>
          <p:cNvSpPr txBox="1"/>
          <p:nvPr/>
        </p:nvSpPr>
        <p:spPr>
          <a:xfrm>
            <a:off x="583565" y="30353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倒车灯电路：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ntr" presetSubtype="3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3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/>
      <p:bldP spid="2" grpId="0" bldLvl="0" animBg="1"/>
      <p:bldP spid="2" grpId="1" bldLvl="0" animBg="1"/>
      <p:bldP spid="7" grpId="0"/>
      <p:bldP spid="24" grpId="0" bldLvl="0" animBg="1"/>
      <p:bldP spid="25" grpId="0" bldLvl="0" animBg="1"/>
      <p:bldP spid="189" grpId="0"/>
      <p:bldP spid="6" grpId="0"/>
      <p:bldP spid="189" grpId="1"/>
      <p:bldP spid="6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702</Words>
  <Application>WPS 演示</Application>
  <PresentationFormat>宽屏</PresentationFormat>
  <Paragraphs>113</Paragraphs>
  <Slides>11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133</cp:revision>
  <dcterms:created xsi:type="dcterms:W3CDTF">2017-10-15T03:08:00Z</dcterms:created>
  <dcterms:modified xsi:type="dcterms:W3CDTF">2023-11-23T07:52:00Z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