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11090234" r:id="rId3"/>
    <p:sldId id="11090389" r:id="rId4"/>
    <p:sldId id="11090392" r:id="rId5"/>
    <p:sldId id="421" r:id="rId6"/>
    <p:sldId id="11090417" r:id="rId7"/>
    <p:sldId id="11090396" r:id="rId8"/>
    <p:sldId id="11090418" r:id="rId9"/>
    <p:sldId id="423" r:id="rId10"/>
    <p:sldId id="11090399" r:id="rId11"/>
    <p:sldId id="11090419" r:id="rId12"/>
    <p:sldId id="11090401" r:id="rId13"/>
    <p:sldId id="11090420" r:id="rId14"/>
    <p:sldId id="11090421" r:id="rId15"/>
    <p:sldId id="11090398" r:id="rId16"/>
    <p:sldId id="11090432" r:id="rId17"/>
    <p:sldId id="11090433" r:id="rId18"/>
    <p:sldId id="11090402" r:id="rId19"/>
    <p:sldId id="11090435" r:id="rId20"/>
    <p:sldId id="11090397" r:id="rId21"/>
    <p:sldId id="11090436" r:id="rId22"/>
    <p:sldId id="11090441" r:id="rId23"/>
    <p:sldId id="11090442" r:id="rId24"/>
    <p:sldId id="11090443" r:id="rId25"/>
    <p:sldId id="11090400" r:id="rId26"/>
    <p:sldId id="11090393" r:id="rId27"/>
  </p:sldIdLst>
  <p:sldSz cx="12192000" cy="6858000"/>
  <p:notesSz cx="6858000" cy="9144000"/>
  <p:custDataLst>
    <p:tags r:id="rId3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</p:showPr>
  <p:clrMru>
    <a:srgbClr val="00B0F0"/>
    <a:srgbClr val="07C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000" autoAdjust="0"/>
    <p:restoredTop sz="94660"/>
  </p:normalViewPr>
  <p:slideViewPr>
    <p:cSldViewPr snapToGrid="0" showGuides="1">
      <p:cViewPr>
        <p:scale>
          <a:sx n="25" d="100"/>
          <a:sy n="25" d="100"/>
        </p:scale>
        <p:origin x="2376" y="10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3" Type="http://schemas.openxmlformats.org/officeDocument/2006/relationships/tags" Target="tags/tag87.xml"/><Relationship Id="rId32" Type="http://schemas.openxmlformats.org/officeDocument/2006/relationships/tableStyles" Target="tableStyles.xml"/><Relationship Id="rId31" Type="http://schemas.openxmlformats.org/officeDocument/2006/relationships/viewProps" Target="viewProps.xml"/><Relationship Id="rId30" Type="http://schemas.openxmlformats.org/officeDocument/2006/relationships/presProps" Target="presProps.xml"/><Relationship Id="rId3" Type="http://schemas.openxmlformats.org/officeDocument/2006/relationships/slide" Target="slides/slide1.xml"/><Relationship Id="rId29" Type="http://schemas.openxmlformats.org/officeDocument/2006/relationships/handoutMaster" Target="handoutMasters/handoutMaster1.xml"/><Relationship Id="rId28" Type="http://schemas.openxmlformats.org/officeDocument/2006/relationships/notesMaster" Target="notesMasters/notesMaster1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69B378-C07E-4A15-B7AD-225D695BCC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E3E488-F6BA-4C83-A745-03272BA3B83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png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png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png"/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C78EE9-6765-4F9F-89A9-FD0853CBA7C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A5270F4-54C8-443E-A65F-800229E81C0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C78EE9-6765-4F9F-89A9-FD0853CBA7C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A5270F4-54C8-443E-A65F-800229E81C0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Tm="2000">
    <p:wedg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组合 28"/>
          <p:cNvGrpSpPr/>
          <p:nvPr userDrawn="1"/>
        </p:nvGrpSpPr>
        <p:grpSpPr>
          <a:xfrm>
            <a:off x="-1161415" y="347980"/>
            <a:ext cx="13155930" cy="6510020"/>
            <a:chOff x="-1829" y="188"/>
            <a:chExt cx="20718" cy="10252"/>
          </a:xfrm>
        </p:grpSpPr>
        <p:grpSp>
          <p:nvGrpSpPr>
            <p:cNvPr id="30" name="Group 7"/>
            <p:cNvGrpSpPr/>
            <p:nvPr/>
          </p:nvGrpSpPr>
          <p:grpSpPr>
            <a:xfrm>
              <a:off x="16919" y="9806"/>
              <a:ext cx="1970" cy="628"/>
              <a:chOff x="8340407" y="1877155"/>
              <a:chExt cx="2487489" cy="793801"/>
            </a:xfrm>
            <a:solidFill>
              <a:srgbClr val="D11019"/>
            </a:solidFill>
          </p:grpSpPr>
          <p:sp>
            <p:nvSpPr>
              <p:cNvPr id="71" name="Graphic 16"/>
              <p:cNvSpPr/>
              <p:nvPr/>
            </p:nvSpPr>
            <p:spPr>
              <a:xfrm flipH="1" flipV="1">
                <a:off x="8340407" y="1878419"/>
                <a:ext cx="761399" cy="792537"/>
              </a:xfrm>
              <a:custGeom>
                <a:avLst/>
                <a:gdLst>
                  <a:gd name="connsiteX0" fmla="*/ 596942 w 1220618"/>
                  <a:gd name="connsiteY0" fmla="*/ 0 h 860996"/>
                  <a:gd name="connsiteX1" fmla="*/ 0 w 1220618"/>
                  <a:gd name="connsiteY1" fmla="*/ 860996 h 860996"/>
                  <a:gd name="connsiteX2" fmla="*/ 623677 w 1220618"/>
                  <a:gd name="connsiteY2" fmla="*/ 860996 h 860996"/>
                  <a:gd name="connsiteX3" fmla="*/ 1220619 w 1220618"/>
                  <a:gd name="connsiteY3" fmla="*/ 0 h 8609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20618" h="860996">
                    <a:moveTo>
                      <a:pt x="596942" y="0"/>
                    </a:moveTo>
                    <a:lnTo>
                      <a:pt x="0" y="860996"/>
                    </a:lnTo>
                    <a:lnTo>
                      <a:pt x="623677" y="860996"/>
                    </a:lnTo>
                    <a:lnTo>
                      <a:pt x="1220619" y="0"/>
                    </a:lnTo>
                    <a:close/>
                  </a:path>
                </a:pathLst>
              </a:custGeom>
              <a:solidFill>
                <a:srgbClr val="00B0F0"/>
              </a:solidFill>
              <a:ln w="12492" cap="rnd">
                <a:noFill/>
                <a:prstDash val="solid"/>
                <a:round/>
              </a:ln>
            </p:spPr>
            <p:txBody>
              <a:bodyPr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ID">
                  <a:latin typeface="+mn-lt"/>
                  <a:cs typeface="字魂58号-创中黑" panose="00000500000000000000" pitchFamily="2" charset="-122"/>
                </a:endParaRPr>
              </a:p>
            </p:txBody>
          </p:sp>
          <p:sp>
            <p:nvSpPr>
              <p:cNvPr id="72" name="Graphic 16"/>
              <p:cNvSpPr/>
              <p:nvPr/>
            </p:nvSpPr>
            <p:spPr>
              <a:xfrm flipH="1" flipV="1">
                <a:off x="8916191" y="1878419"/>
                <a:ext cx="761399" cy="791273"/>
              </a:xfrm>
              <a:custGeom>
                <a:avLst/>
                <a:gdLst>
                  <a:gd name="connsiteX0" fmla="*/ 596942 w 1220618"/>
                  <a:gd name="connsiteY0" fmla="*/ 0 h 860996"/>
                  <a:gd name="connsiteX1" fmla="*/ 0 w 1220618"/>
                  <a:gd name="connsiteY1" fmla="*/ 860996 h 860996"/>
                  <a:gd name="connsiteX2" fmla="*/ 623677 w 1220618"/>
                  <a:gd name="connsiteY2" fmla="*/ 860996 h 860996"/>
                  <a:gd name="connsiteX3" fmla="*/ 1220619 w 1220618"/>
                  <a:gd name="connsiteY3" fmla="*/ 0 h 8609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20618" h="860996">
                    <a:moveTo>
                      <a:pt x="596942" y="0"/>
                    </a:moveTo>
                    <a:lnTo>
                      <a:pt x="0" y="860996"/>
                    </a:lnTo>
                    <a:lnTo>
                      <a:pt x="623677" y="860996"/>
                    </a:lnTo>
                    <a:lnTo>
                      <a:pt x="1220619" y="0"/>
                    </a:lnTo>
                    <a:close/>
                  </a:path>
                </a:pathLst>
              </a:custGeom>
              <a:solidFill>
                <a:srgbClr val="00B0F0"/>
              </a:solidFill>
              <a:ln w="12492" cap="rnd">
                <a:noFill/>
                <a:prstDash val="solid"/>
                <a:round/>
              </a:ln>
            </p:spPr>
            <p:txBody>
              <a:bodyPr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ID">
                  <a:latin typeface="+mn-lt"/>
                  <a:cs typeface="字魂58号-创中黑" panose="00000500000000000000" pitchFamily="2" charset="-122"/>
                </a:endParaRPr>
              </a:p>
            </p:txBody>
          </p:sp>
          <p:sp>
            <p:nvSpPr>
              <p:cNvPr id="73" name="Graphic 16"/>
              <p:cNvSpPr/>
              <p:nvPr/>
            </p:nvSpPr>
            <p:spPr>
              <a:xfrm flipH="1" flipV="1">
                <a:off x="9491976" y="1878419"/>
                <a:ext cx="761399" cy="791273"/>
              </a:xfrm>
              <a:custGeom>
                <a:avLst/>
                <a:gdLst>
                  <a:gd name="connsiteX0" fmla="*/ 596942 w 1220618"/>
                  <a:gd name="connsiteY0" fmla="*/ 0 h 860996"/>
                  <a:gd name="connsiteX1" fmla="*/ 0 w 1220618"/>
                  <a:gd name="connsiteY1" fmla="*/ 860996 h 860996"/>
                  <a:gd name="connsiteX2" fmla="*/ 623677 w 1220618"/>
                  <a:gd name="connsiteY2" fmla="*/ 860996 h 860996"/>
                  <a:gd name="connsiteX3" fmla="*/ 1220619 w 1220618"/>
                  <a:gd name="connsiteY3" fmla="*/ 0 h 8609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20618" h="860996">
                    <a:moveTo>
                      <a:pt x="596942" y="0"/>
                    </a:moveTo>
                    <a:lnTo>
                      <a:pt x="0" y="860996"/>
                    </a:lnTo>
                    <a:lnTo>
                      <a:pt x="623677" y="860996"/>
                    </a:lnTo>
                    <a:lnTo>
                      <a:pt x="1220619" y="0"/>
                    </a:lnTo>
                    <a:close/>
                  </a:path>
                </a:pathLst>
              </a:custGeom>
              <a:solidFill>
                <a:srgbClr val="00B0F0"/>
              </a:solidFill>
              <a:ln w="12492" cap="rnd">
                <a:noFill/>
                <a:prstDash val="solid"/>
                <a:round/>
              </a:ln>
            </p:spPr>
            <p:txBody>
              <a:bodyPr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ID">
                  <a:latin typeface="+mn-lt"/>
                  <a:cs typeface="字魂58号-创中黑" panose="00000500000000000000" pitchFamily="2" charset="-122"/>
                </a:endParaRPr>
              </a:p>
            </p:txBody>
          </p:sp>
          <p:sp>
            <p:nvSpPr>
              <p:cNvPr id="74" name="Graphic 16"/>
              <p:cNvSpPr/>
              <p:nvPr/>
            </p:nvSpPr>
            <p:spPr>
              <a:xfrm flipH="1" flipV="1">
                <a:off x="10066497" y="1877155"/>
                <a:ext cx="761399" cy="791273"/>
              </a:xfrm>
              <a:custGeom>
                <a:avLst/>
                <a:gdLst>
                  <a:gd name="connsiteX0" fmla="*/ 596942 w 1220618"/>
                  <a:gd name="connsiteY0" fmla="*/ 0 h 860996"/>
                  <a:gd name="connsiteX1" fmla="*/ 0 w 1220618"/>
                  <a:gd name="connsiteY1" fmla="*/ 860996 h 860996"/>
                  <a:gd name="connsiteX2" fmla="*/ 623677 w 1220618"/>
                  <a:gd name="connsiteY2" fmla="*/ 860996 h 860996"/>
                  <a:gd name="connsiteX3" fmla="*/ 1220619 w 1220618"/>
                  <a:gd name="connsiteY3" fmla="*/ 0 h 8609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20618" h="860996">
                    <a:moveTo>
                      <a:pt x="596942" y="0"/>
                    </a:moveTo>
                    <a:lnTo>
                      <a:pt x="0" y="860996"/>
                    </a:lnTo>
                    <a:lnTo>
                      <a:pt x="623677" y="860996"/>
                    </a:lnTo>
                    <a:lnTo>
                      <a:pt x="1220619" y="0"/>
                    </a:lnTo>
                    <a:close/>
                  </a:path>
                </a:pathLst>
              </a:custGeom>
              <a:solidFill>
                <a:srgbClr val="00B0F0"/>
              </a:solidFill>
              <a:ln w="12492" cap="rnd">
                <a:noFill/>
                <a:prstDash val="solid"/>
                <a:round/>
              </a:ln>
            </p:spPr>
            <p:txBody>
              <a:bodyPr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ID">
                  <a:latin typeface="+mn-lt"/>
                  <a:cs typeface="字魂58号-创中黑" panose="00000500000000000000" pitchFamily="2" charset="-122"/>
                </a:endParaRPr>
              </a:p>
            </p:txBody>
          </p:sp>
        </p:grpSp>
        <p:sp>
          <p:nvSpPr>
            <p:cNvPr id="31" name="任意多边形 2"/>
            <p:cNvSpPr/>
            <p:nvPr/>
          </p:nvSpPr>
          <p:spPr>
            <a:xfrm flipH="1" flipV="1">
              <a:off x="-178" y="9807"/>
              <a:ext cx="17079" cy="633"/>
            </a:xfrm>
            <a:custGeom>
              <a:avLst/>
              <a:gdLst>
                <a:gd name="connsiteX0" fmla="*/ 0 w 17079"/>
                <a:gd name="connsiteY0" fmla="*/ 200 h 200"/>
                <a:gd name="connsiteX1" fmla="*/ 50 w 17079"/>
                <a:gd name="connsiteY1" fmla="*/ 0 h 200"/>
                <a:gd name="connsiteX2" fmla="*/ 17079 w 17079"/>
                <a:gd name="connsiteY2" fmla="*/ 0 h 200"/>
                <a:gd name="connsiteX3" fmla="*/ 16908 w 17079"/>
                <a:gd name="connsiteY3" fmla="*/ 199 h 200"/>
                <a:gd name="connsiteX4" fmla="*/ 0 w 17079"/>
                <a:gd name="connsiteY4" fmla="*/ 200 h 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079" h="200">
                  <a:moveTo>
                    <a:pt x="0" y="200"/>
                  </a:moveTo>
                  <a:lnTo>
                    <a:pt x="50" y="0"/>
                  </a:lnTo>
                  <a:lnTo>
                    <a:pt x="17079" y="0"/>
                  </a:lnTo>
                  <a:lnTo>
                    <a:pt x="16908" y="199"/>
                  </a:lnTo>
                  <a:lnTo>
                    <a:pt x="0" y="20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字魂58号-创中黑" panose="00000500000000000000" pitchFamily="2" charset="-122"/>
              </a:endParaRPr>
            </a:p>
          </p:txBody>
        </p:sp>
        <p:grpSp>
          <p:nvGrpSpPr>
            <p:cNvPr id="64" name="Group 7"/>
            <p:cNvGrpSpPr/>
            <p:nvPr/>
          </p:nvGrpSpPr>
          <p:grpSpPr>
            <a:xfrm>
              <a:off x="-1829" y="188"/>
              <a:ext cx="2680" cy="634"/>
              <a:chOff x="8035491" y="1847493"/>
              <a:chExt cx="2486690" cy="484881"/>
            </a:xfrm>
            <a:solidFill>
              <a:srgbClr val="D11019"/>
            </a:solidFill>
          </p:grpSpPr>
          <p:sp>
            <p:nvSpPr>
              <p:cNvPr id="66" name="Graphic 16"/>
              <p:cNvSpPr/>
              <p:nvPr/>
            </p:nvSpPr>
            <p:spPr>
              <a:xfrm>
                <a:off x="8035491" y="1850885"/>
                <a:ext cx="760980" cy="481489"/>
              </a:xfrm>
              <a:custGeom>
                <a:avLst/>
                <a:gdLst>
                  <a:gd name="connsiteX0" fmla="*/ 596942 w 1220618"/>
                  <a:gd name="connsiteY0" fmla="*/ 0 h 860996"/>
                  <a:gd name="connsiteX1" fmla="*/ 0 w 1220618"/>
                  <a:gd name="connsiteY1" fmla="*/ 860996 h 860996"/>
                  <a:gd name="connsiteX2" fmla="*/ 623677 w 1220618"/>
                  <a:gd name="connsiteY2" fmla="*/ 860996 h 860996"/>
                  <a:gd name="connsiteX3" fmla="*/ 1220619 w 1220618"/>
                  <a:gd name="connsiteY3" fmla="*/ 0 h 8609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20618" h="860996">
                    <a:moveTo>
                      <a:pt x="596942" y="0"/>
                    </a:moveTo>
                    <a:lnTo>
                      <a:pt x="0" y="860996"/>
                    </a:lnTo>
                    <a:lnTo>
                      <a:pt x="623677" y="860996"/>
                    </a:lnTo>
                    <a:lnTo>
                      <a:pt x="1220619" y="0"/>
                    </a:lnTo>
                    <a:close/>
                  </a:path>
                </a:pathLst>
              </a:custGeom>
              <a:solidFill>
                <a:srgbClr val="00B0F0"/>
              </a:solidFill>
              <a:ln w="12492" cap="rnd">
                <a:noFill/>
                <a:prstDash val="solid"/>
                <a:round/>
              </a:ln>
            </p:spPr>
            <p:txBody>
              <a:bodyPr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ID">
                  <a:latin typeface="+mn-lt"/>
                  <a:cs typeface="字魂58号-创中黑" panose="00000500000000000000" pitchFamily="2" charset="-122"/>
                </a:endParaRPr>
              </a:p>
            </p:txBody>
          </p:sp>
          <p:sp>
            <p:nvSpPr>
              <p:cNvPr id="67" name="Graphic 16"/>
              <p:cNvSpPr/>
              <p:nvPr/>
            </p:nvSpPr>
            <p:spPr>
              <a:xfrm>
                <a:off x="8610995" y="1850551"/>
                <a:ext cx="760980" cy="481489"/>
              </a:xfrm>
              <a:custGeom>
                <a:avLst/>
                <a:gdLst>
                  <a:gd name="connsiteX0" fmla="*/ 596942 w 1220618"/>
                  <a:gd name="connsiteY0" fmla="*/ 0 h 860996"/>
                  <a:gd name="connsiteX1" fmla="*/ 0 w 1220618"/>
                  <a:gd name="connsiteY1" fmla="*/ 860996 h 860996"/>
                  <a:gd name="connsiteX2" fmla="*/ 623677 w 1220618"/>
                  <a:gd name="connsiteY2" fmla="*/ 860996 h 860996"/>
                  <a:gd name="connsiteX3" fmla="*/ 1220619 w 1220618"/>
                  <a:gd name="connsiteY3" fmla="*/ 0 h 8609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20618" h="860996">
                    <a:moveTo>
                      <a:pt x="596942" y="0"/>
                    </a:moveTo>
                    <a:lnTo>
                      <a:pt x="0" y="860996"/>
                    </a:lnTo>
                    <a:lnTo>
                      <a:pt x="623677" y="860996"/>
                    </a:lnTo>
                    <a:lnTo>
                      <a:pt x="1220619" y="0"/>
                    </a:lnTo>
                    <a:close/>
                  </a:path>
                </a:pathLst>
              </a:custGeom>
              <a:solidFill>
                <a:srgbClr val="00B0F0"/>
              </a:solidFill>
              <a:ln w="12492" cap="rnd">
                <a:noFill/>
                <a:prstDash val="solid"/>
                <a:round/>
              </a:ln>
            </p:spPr>
            <p:txBody>
              <a:bodyPr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ID">
                  <a:latin typeface="+mn-lt"/>
                  <a:cs typeface="字魂58号-创中黑" panose="00000500000000000000" pitchFamily="2" charset="-122"/>
                </a:endParaRPr>
              </a:p>
            </p:txBody>
          </p:sp>
          <p:sp>
            <p:nvSpPr>
              <p:cNvPr id="68" name="Graphic 16"/>
              <p:cNvSpPr/>
              <p:nvPr/>
            </p:nvSpPr>
            <p:spPr>
              <a:xfrm>
                <a:off x="9186894" y="1848368"/>
                <a:ext cx="760980" cy="481489"/>
              </a:xfrm>
              <a:custGeom>
                <a:avLst/>
                <a:gdLst>
                  <a:gd name="connsiteX0" fmla="*/ 596942 w 1220618"/>
                  <a:gd name="connsiteY0" fmla="*/ 0 h 860996"/>
                  <a:gd name="connsiteX1" fmla="*/ 0 w 1220618"/>
                  <a:gd name="connsiteY1" fmla="*/ 860996 h 860996"/>
                  <a:gd name="connsiteX2" fmla="*/ 623677 w 1220618"/>
                  <a:gd name="connsiteY2" fmla="*/ 860996 h 860996"/>
                  <a:gd name="connsiteX3" fmla="*/ 1220619 w 1220618"/>
                  <a:gd name="connsiteY3" fmla="*/ 0 h 8609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20618" h="860996">
                    <a:moveTo>
                      <a:pt x="596942" y="0"/>
                    </a:moveTo>
                    <a:lnTo>
                      <a:pt x="0" y="860996"/>
                    </a:lnTo>
                    <a:lnTo>
                      <a:pt x="623677" y="860996"/>
                    </a:lnTo>
                    <a:lnTo>
                      <a:pt x="1220619" y="0"/>
                    </a:lnTo>
                    <a:close/>
                  </a:path>
                </a:pathLst>
              </a:custGeom>
              <a:solidFill>
                <a:srgbClr val="00B0F0"/>
              </a:solidFill>
              <a:ln w="12492" cap="rnd">
                <a:noFill/>
                <a:prstDash val="solid"/>
                <a:round/>
              </a:ln>
            </p:spPr>
            <p:txBody>
              <a:bodyPr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ID">
                  <a:latin typeface="+mn-lt"/>
                  <a:cs typeface="字魂58号-创中黑" panose="00000500000000000000" pitchFamily="2" charset="-122"/>
                </a:endParaRPr>
              </a:p>
            </p:txBody>
          </p:sp>
          <p:sp>
            <p:nvSpPr>
              <p:cNvPr id="70" name="Graphic 16"/>
              <p:cNvSpPr/>
              <p:nvPr/>
            </p:nvSpPr>
            <p:spPr>
              <a:xfrm>
                <a:off x="9761201" y="1847493"/>
                <a:ext cx="760980" cy="481490"/>
              </a:xfrm>
              <a:custGeom>
                <a:avLst/>
                <a:gdLst>
                  <a:gd name="connsiteX0" fmla="*/ 596942 w 1220618"/>
                  <a:gd name="connsiteY0" fmla="*/ 0 h 860996"/>
                  <a:gd name="connsiteX1" fmla="*/ 0 w 1220618"/>
                  <a:gd name="connsiteY1" fmla="*/ 860996 h 860996"/>
                  <a:gd name="connsiteX2" fmla="*/ 623677 w 1220618"/>
                  <a:gd name="connsiteY2" fmla="*/ 860996 h 860996"/>
                  <a:gd name="connsiteX3" fmla="*/ 1220619 w 1220618"/>
                  <a:gd name="connsiteY3" fmla="*/ 0 h 8609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20618" h="860996">
                    <a:moveTo>
                      <a:pt x="596942" y="0"/>
                    </a:moveTo>
                    <a:lnTo>
                      <a:pt x="0" y="860996"/>
                    </a:lnTo>
                    <a:lnTo>
                      <a:pt x="623677" y="860996"/>
                    </a:lnTo>
                    <a:lnTo>
                      <a:pt x="1220619" y="0"/>
                    </a:lnTo>
                    <a:close/>
                  </a:path>
                </a:pathLst>
              </a:custGeom>
              <a:solidFill>
                <a:srgbClr val="00B0F0"/>
              </a:solidFill>
              <a:ln w="12492" cap="rnd">
                <a:noFill/>
                <a:prstDash val="solid"/>
                <a:round/>
              </a:ln>
            </p:spPr>
            <p:txBody>
              <a:bodyPr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ID">
                  <a:latin typeface="+mn-lt"/>
                  <a:cs typeface="字魂58号-创中黑" panose="00000500000000000000" pitchFamily="2" charset="-122"/>
                </a:endParaRPr>
              </a:p>
            </p:txBody>
          </p:sp>
        </p:grpSp>
        <p:sp>
          <p:nvSpPr>
            <p:cNvPr id="65" name="图形"/>
            <p:cNvSpPr txBox="1"/>
            <p:nvPr/>
          </p:nvSpPr>
          <p:spPr>
            <a:xfrm>
              <a:off x="1168" y="454"/>
              <a:ext cx="4843" cy="1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indent="0" algn="dist">
                <a:buNone/>
              </a:pPr>
              <a:endParaRPr lang="zh-CN" altLang="en-US" sz="3600">
                <a:latin typeface="思源黑体 CN Bold" panose="020B0800000000000000" charset="-122"/>
                <a:ea typeface="思源黑体 CN Bold" panose="020B0800000000000000" charset="-122"/>
                <a:cs typeface="字魂58号-创中黑" panose="00000500000000000000" pitchFamily="2" charset="-122"/>
                <a:sym typeface="+mn-ea"/>
              </a:endParaRPr>
            </a:p>
          </p:txBody>
        </p:sp>
      </p:grpSp>
      <p:grpSp>
        <p:nvGrpSpPr>
          <p:cNvPr id="13" name="组合 12"/>
          <p:cNvGrpSpPr/>
          <p:nvPr userDrawn="1"/>
        </p:nvGrpSpPr>
        <p:grpSpPr>
          <a:xfrm>
            <a:off x="309245" y="6487795"/>
            <a:ext cx="1933575" cy="361950"/>
            <a:chOff x="567" y="10238"/>
            <a:chExt cx="3045" cy="570"/>
          </a:xfrm>
        </p:grpSpPr>
        <p:sp>
          <p:nvSpPr>
            <p:cNvPr id="2" name="矩形 1"/>
            <p:cNvSpPr/>
            <p:nvPr userDrawn="1">
              <p:custDataLst>
                <p:tags r:id="rId2"/>
              </p:custDataLst>
            </p:nvPr>
          </p:nvSpPr>
          <p:spPr>
            <a:xfrm>
              <a:off x="889" y="10262"/>
              <a:ext cx="2723" cy="5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C00000"/>
                  </a:solidFill>
                </a14:hiddenFill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en-US" sz="1400" b="1">
                  <a:solidFill>
                    <a:schemeClr val="bg1">
                      <a:lumMod val="85000"/>
                    </a:schemeClr>
                  </a:solidFill>
                  <a:sym typeface="+mn-ea"/>
                </a:rPr>
                <a:t>北方国际教育集团</a:t>
              </a:r>
              <a:endParaRPr lang="zh-CN" altLang="en-US" sz="1400" b="1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pic>
          <p:nvPicPr>
            <p:cNvPr id="3" name="图片 2" descr="C:\Users\HH\Desktop\logo-常用4.pnglogo-常用4"/>
            <p:cNvPicPr>
              <a:picLocks noChangeAspect="1"/>
            </p:cNvPicPr>
            <p:nvPr userDrawn="1">
              <p:custDataLst>
                <p:tags r:id="rId3"/>
              </p:custDataLst>
            </p:nvPr>
          </p:nvPicPr>
          <p:blipFill>
            <a:blip r:embed="rId4"/>
            <a:srcRect/>
            <a:stretch>
              <a:fillRect/>
            </a:stretch>
          </p:blipFill>
          <p:spPr>
            <a:xfrm>
              <a:off x="567" y="10238"/>
              <a:ext cx="517" cy="570"/>
            </a:xfrm>
            <a:prstGeom prst="rect">
              <a:avLst/>
            </a:prstGeom>
          </p:spPr>
        </p:pic>
      </p:grpSp>
    </p:spTree>
  </p:cSld>
  <p:clrMapOvr>
    <a:masterClrMapping/>
  </p:clrMapOvr>
  <p:transition advTm="2000">
    <p:wedg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2000"/>
    </mc:Choice>
    <mc:Fallback>
      <p:transition spd="slow" advTm="2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352425" y="409575"/>
            <a:ext cx="11487150" cy="60388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3" name="组合 12"/>
          <p:cNvGrpSpPr/>
          <p:nvPr userDrawn="1"/>
        </p:nvGrpSpPr>
        <p:grpSpPr>
          <a:xfrm>
            <a:off x="309245" y="6487795"/>
            <a:ext cx="1933575" cy="361950"/>
            <a:chOff x="567" y="10238"/>
            <a:chExt cx="3045" cy="570"/>
          </a:xfrm>
        </p:grpSpPr>
        <p:sp>
          <p:nvSpPr>
            <p:cNvPr id="14" name="矩形 13"/>
            <p:cNvSpPr/>
            <p:nvPr userDrawn="1">
              <p:custDataLst>
                <p:tags r:id="rId2"/>
              </p:custDataLst>
            </p:nvPr>
          </p:nvSpPr>
          <p:spPr>
            <a:xfrm>
              <a:off x="889" y="10262"/>
              <a:ext cx="2723" cy="5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C00000"/>
                  </a:solidFill>
                </a14:hiddenFill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en-US" sz="1400" b="1">
                  <a:solidFill>
                    <a:schemeClr val="bg1">
                      <a:lumMod val="85000"/>
                    </a:schemeClr>
                  </a:solidFill>
                  <a:sym typeface="+mn-ea"/>
                </a:rPr>
                <a:t>北方国际教育集团</a:t>
              </a:r>
              <a:endParaRPr lang="zh-CN" altLang="en-US" sz="1400" b="1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pic>
          <p:nvPicPr>
            <p:cNvPr id="15" name="图片 14" descr="C:\Users\HH\Desktop\logo-常用4.pnglogo-常用4"/>
            <p:cNvPicPr>
              <a:picLocks noChangeAspect="1"/>
            </p:cNvPicPr>
            <p:nvPr userDrawn="1">
              <p:custDataLst>
                <p:tags r:id="rId3"/>
              </p:custDataLst>
            </p:nvPr>
          </p:nvPicPr>
          <p:blipFill>
            <a:blip r:embed="rId4"/>
            <a:srcRect/>
            <a:stretch>
              <a:fillRect/>
            </a:stretch>
          </p:blipFill>
          <p:spPr>
            <a:xfrm>
              <a:off x="567" y="10238"/>
              <a:ext cx="517" cy="570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352425" y="409575"/>
            <a:ext cx="11487150" cy="60388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3" name="组合 12"/>
          <p:cNvGrpSpPr/>
          <p:nvPr userDrawn="1"/>
        </p:nvGrpSpPr>
        <p:grpSpPr>
          <a:xfrm>
            <a:off x="309245" y="6487795"/>
            <a:ext cx="1933575" cy="361950"/>
            <a:chOff x="567" y="10238"/>
            <a:chExt cx="3045" cy="570"/>
          </a:xfrm>
        </p:grpSpPr>
        <p:sp>
          <p:nvSpPr>
            <p:cNvPr id="2" name="矩形 1"/>
            <p:cNvSpPr/>
            <p:nvPr userDrawn="1">
              <p:custDataLst>
                <p:tags r:id="rId2"/>
              </p:custDataLst>
            </p:nvPr>
          </p:nvSpPr>
          <p:spPr>
            <a:xfrm>
              <a:off x="889" y="10262"/>
              <a:ext cx="2723" cy="5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C00000"/>
                  </a:solidFill>
                </a14:hiddenFill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en-US" sz="1400" b="1">
                  <a:solidFill>
                    <a:schemeClr val="bg1">
                      <a:lumMod val="85000"/>
                    </a:schemeClr>
                  </a:solidFill>
                  <a:sym typeface="+mn-ea"/>
                </a:rPr>
                <a:t>北方国际教育集团</a:t>
              </a:r>
              <a:endParaRPr lang="zh-CN" altLang="en-US" sz="1400" b="1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pic>
          <p:nvPicPr>
            <p:cNvPr id="3" name="图片 2" descr="C:\Users\HH\Desktop\logo-常用4.pnglogo-常用4"/>
            <p:cNvPicPr>
              <a:picLocks noChangeAspect="1"/>
            </p:cNvPicPr>
            <p:nvPr userDrawn="1">
              <p:custDataLst>
                <p:tags r:id="rId3"/>
              </p:custDataLst>
            </p:nvPr>
          </p:nvPicPr>
          <p:blipFill>
            <a:blip r:embed="rId4"/>
            <a:srcRect/>
            <a:stretch>
              <a:fillRect/>
            </a:stretch>
          </p:blipFill>
          <p:spPr>
            <a:xfrm>
              <a:off x="567" y="10238"/>
              <a:ext cx="517" cy="570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C78EE9-6765-4F9F-89A9-FD0853CBA7CF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A5270F4-54C8-443E-A65F-800229E81C0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C78EE9-6765-4F9F-89A9-FD0853CBA7CF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A5270F4-54C8-443E-A65F-800229E81C0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C78EE9-6765-4F9F-89A9-FD0853CBA7C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A5270F4-54C8-443E-A65F-800229E81C0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C78EE9-6765-4F9F-89A9-FD0853CBA7CF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A5270F4-54C8-443E-A65F-800229E81C0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C78EE9-6765-4F9F-89A9-FD0853CBA7CF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A5270F4-54C8-443E-A65F-800229E81C0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C78EE9-6765-4F9F-89A9-FD0853CBA7CF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A5270F4-54C8-443E-A65F-800229E81C0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tags" Target="../tags/tag8.xml"/><Relationship Id="rId3" Type="http://schemas.openxmlformats.org/officeDocument/2006/relationships/image" Target="../media/image3.png"/><Relationship Id="rId2" Type="http://schemas.openxmlformats.org/officeDocument/2006/relationships/tags" Target="../tags/tag7.xml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3.xml"/><Relationship Id="rId4" Type="http://schemas.openxmlformats.org/officeDocument/2006/relationships/tags" Target="../tags/tag27.xml"/><Relationship Id="rId3" Type="http://schemas.openxmlformats.org/officeDocument/2006/relationships/image" Target="../media/image10.png"/><Relationship Id="rId2" Type="http://schemas.openxmlformats.org/officeDocument/2006/relationships/tags" Target="../tags/tag26.xml"/><Relationship Id="rId1" Type="http://schemas.openxmlformats.org/officeDocument/2006/relationships/tags" Target="../tags/tag25.xml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3.xml"/><Relationship Id="rId5" Type="http://schemas.openxmlformats.org/officeDocument/2006/relationships/tags" Target="../tags/tag31.xml"/><Relationship Id="rId4" Type="http://schemas.openxmlformats.org/officeDocument/2006/relationships/image" Target="../media/image11.jpeg"/><Relationship Id="rId3" Type="http://schemas.openxmlformats.org/officeDocument/2006/relationships/tags" Target="../tags/tag30.xml"/><Relationship Id="rId2" Type="http://schemas.openxmlformats.org/officeDocument/2006/relationships/tags" Target="../tags/tag29.xml"/><Relationship Id="rId1" Type="http://schemas.openxmlformats.org/officeDocument/2006/relationships/tags" Target="../tags/tag2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3.xml"/><Relationship Id="rId4" Type="http://schemas.openxmlformats.org/officeDocument/2006/relationships/tags" Target="../tags/tag34.xml"/><Relationship Id="rId3" Type="http://schemas.openxmlformats.org/officeDocument/2006/relationships/image" Target="../media/image12.png"/><Relationship Id="rId2" Type="http://schemas.openxmlformats.org/officeDocument/2006/relationships/tags" Target="../tags/tag33.xml"/><Relationship Id="rId1" Type="http://schemas.openxmlformats.org/officeDocument/2006/relationships/tags" Target="../tags/tag32.xml"/></Relationships>
</file>

<file path=ppt/slides/_rels/slide1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3.xml"/><Relationship Id="rId5" Type="http://schemas.openxmlformats.org/officeDocument/2006/relationships/tags" Target="../tags/tag38.xml"/><Relationship Id="rId4" Type="http://schemas.openxmlformats.org/officeDocument/2006/relationships/image" Target="../media/image13.png"/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tags" Target="../tags/tag35.xml"/></Relationships>
</file>

<file path=ppt/slides/_rels/slide1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3.xml"/><Relationship Id="rId5" Type="http://schemas.openxmlformats.org/officeDocument/2006/relationships/tags" Target="../tags/tag42.xml"/><Relationship Id="rId4" Type="http://schemas.openxmlformats.org/officeDocument/2006/relationships/image" Target="../media/image14.jpeg"/><Relationship Id="rId3" Type="http://schemas.openxmlformats.org/officeDocument/2006/relationships/tags" Target="../tags/tag41.xml"/><Relationship Id="rId2" Type="http://schemas.openxmlformats.org/officeDocument/2006/relationships/tags" Target="../tags/tag40.xml"/><Relationship Id="rId1" Type="http://schemas.openxmlformats.org/officeDocument/2006/relationships/tags" Target="../tags/tag3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3.xml"/><Relationship Id="rId8" Type="http://schemas.openxmlformats.org/officeDocument/2006/relationships/tags" Target="../tags/tag48.xml"/><Relationship Id="rId7" Type="http://schemas.openxmlformats.org/officeDocument/2006/relationships/image" Target="../media/image16.png"/><Relationship Id="rId6" Type="http://schemas.openxmlformats.org/officeDocument/2006/relationships/image" Target="../media/image15.png"/><Relationship Id="rId5" Type="http://schemas.openxmlformats.org/officeDocument/2006/relationships/tags" Target="../tags/tag47.xml"/><Relationship Id="rId4" Type="http://schemas.openxmlformats.org/officeDocument/2006/relationships/tags" Target="../tags/tag46.xml"/><Relationship Id="rId3" Type="http://schemas.openxmlformats.org/officeDocument/2006/relationships/tags" Target="../tags/tag45.xml"/><Relationship Id="rId2" Type="http://schemas.openxmlformats.org/officeDocument/2006/relationships/tags" Target="../tags/tag44.xml"/><Relationship Id="rId1" Type="http://schemas.openxmlformats.org/officeDocument/2006/relationships/tags" Target="../tags/tag43.xml"/></Relationships>
</file>

<file path=ppt/slides/_rels/slide1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3.xml"/><Relationship Id="rId5" Type="http://schemas.openxmlformats.org/officeDocument/2006/relationships/tags" Target="../tags/tag52.xml"/><Relationship Id="rId4" Type="http://schemas.openxmlformats.org/officeDocument/2006/relationships/image" Target="../media/image13.png"/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" Type="http://schemas.openxmlformats.org/officeDocument/2006/relationships/tags" Target="../tags/tag49.xml"/></Relationships>
</file>

<file path=ppt/slides/_rels/slide1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3.xml"/><Relationship Id="rId5" Type="http://schemas.openxmlformats.org/officeDocument/2006/relationships/tags" Target="../tags/tag56.xml"/><Relationship Id="rId4" Type="http://schemas.openxmlformats.org/officeDocument/2006/relationships/image" Target="../media/image17.png"/><Relationship Id="rId3" Type="http://schemas.openxmlformats.org/officeDocument/2006/relationships/tags" Target="../tags/tag55.xml"/><Relationship Id="rId2" Type="http://schemas.openxmlformats.org/officeDocument/2006/relationships/tags" Target="../tags/tag54.xml"/><Relationship Id="rId1" Type="http://schemas.openxmlformats.org/officeDocument/2006/relationships/tags" Target="../tags/tag53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3.xml"/><Relationship Id="rId5" Type="http://schemas.openxmlformats.org/officeDocument/2006/relationships/tags" Target="../tags/tag60.xml"/><Relationship Id="rId4" Type="http://schemas.openxmlformats.org/officeDocument/2006/relationships/tags" Target="../tags/tag59.xml"/><Relationship Id="rId3" Type="http://schemas.openxmlformats.org/officeDocument/2006/relationships/image" Target="../media/image18.png"/><Relationship Id="rId2" Type="http://schemas.openxmlformats.org/officeDocument/2006/relationships/tags" Target="../tags/tag58.xml"/><Relationship Id="rId1" Type="http://schemas.openxmlformats.org/officeDocument/2006/relationships/tags" Target="../tags/tag57.xml"/></Relationships>
</file>

<file path=ppt/slides/_rels/slide2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3.xml"/><Relationship Id="rId6" Type="http://schemas.openxmlformats.org/officeDocument/2006/relationships/tags" Target="../tags/tag65.xml"/><Relationship Id="rId5" Type="http://schemas.openxmlformats.org/officeDocument/2006/relationships/tags" Target="../tags/tag64.xml"/><Relationship Id="rId4" Type="http://schemas.openxmlformats.org/officeDocument/2006/relationships/image" Target="../media/image19.png"/><Relationship Id="rId3" Type="http://schemas.openxmlformats.org/officeDocument/2006/relationships/tags" Target="../tags/tag63.xml"/><Relationship Id="rId2" Type="http://schemas.openxmlformats.org/officeDocument/2006/relationships/tags" Target="../tags/tag62.xml"/><Relationship Id="rId1" Type="http://schemas.openxmlformats.org/officeDocument/2006/relationships/tags" Target="../tags/tag61.xml"/></Relationships>
</file>

<file path=ppt/slides/_rels/slide2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3.xml"/><Relationship Id="rId5" Type="http://schemas.openxmlformats.org/officeDocument/2006/relationships/tags" Target="../tags/tag69.xml"/><Relationship Id="rId4" Type="http://schemas.openxmlformats.org/officeDocument/2006/relationships/image" Target="../media/image20.png"/><Relationship Id="rId3" Type="http://schemas.openxmlformats.org/officeDocument/2006/relationships/tags" Target="../tags/tag68.xml"/><Relationship Id="rId2" Type="http://schemas.openxmlformats.org/officeDocument/2006/relationships/tags" Target="../tags/tag67.xml"/><Relationship Id="rId1" Type="http://schemas.openxmlformats.org/officeDocument/2006/relationships/tags" Target="../tags/tag66.xml"/></Relationships>
</file>

<file path=ppt/slides/_rels/slide2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3.xml"/><Relationship Id="rId6" Type="http://schemas.openxmlformats.org/officeDocument/2006/relationships/tags" Target="../tags/tag74.xml"/><Relationship Id="rId5" Type="http://schemas.openxmlformats.org/officeDocument/2006/relationships/image" Target="../media/image21.jpeg"/><Relationship Id="rId4" Type="http://schemas.openxmlformats.org/officeDocument/2006/relationships/tags" Target="../tags/tag73.xml"/><Relationship Id="rId3" Type="http://schemas.openxmlformats.org/officeDocument/2006/relationships/tags" Target="../tags/tag72.xml"/><Relationship Id="rId2" Type="http://schemas.openxmlformats.org/officeDocument/2006/relationships/tags" Target="../tags/tag71.xml"/><Relationship Id="rId1" Type="http://schemas.openxmlformats.org/officeDocument/2006/relationships/tags" Target="../tags/tag70.xml"/></Relationships>
</file>

<file path=ppt/slides/_rels/slide2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3.xml"/><Relationship Id="rId6" Type="http://schemas.openxmlformats.org/officeDocument/2006/relationships/tags" Target="../tags/tag79.xml"/><Relationship Id="rId5" Type="http://schemas.openxmlformats.org/officeDocument/2006/relationships/image" Target="../media/image22.jpeg"/><Relationship Id="rId4" Type="http://schemas.openxmlformats.org/officeDocument/2006/relationships/tags" Target="../tags/tag78.xml"/><Relationship Id="rId3" Type="http://schemas.openxmlformats.org/officeDocument/2006/relationships/tags" Target="../tags/tag77.xml"/><Relationship Id="rId2" Type="http://schemas.openxmlformats.org/officeDocument/2006/relationships/tags" Target="../tags/tag76.xml"/><Relationship Id="rId1" Type="http://schemas.openxmlformats.org/officeDocument/2006/relationships/tags" Target="../tags/tag75.xml"/></Relationships>
</file>

<file path=ppt/slides/_rels/slide25.xml.rels><?xml version="1.0" encoding="UTF-8" standalone="yes"?>
<Relationships xmlns="http://schemas.openxmlformats.org/package/2006/relationships"><Relationship Id="rId9" Type="http://schemas.openxmlformats.org/officeDocument/2006/relationships/tags" Target="../tags/tag86.xml"/><Relationship Id="rId8" Type="http://schemas.openxmlformats.org/officeDocument/2006/relationships/image" Target="../media/image3.png"/><Relationship Id="rId7" Type="http://schemas.openxmlformats.org/officeDocument/2006/relationships/tags" Target="../tags/tag85.xml"/><Relationship Id="rId6" Type="http://schemas.openxmlformats.org/officeDocument/2006/relationships/tags" Target="../tags/tag84.xml"/><Relationship Id="rId5" Type="http://schemas.openxmlformats.org/officeDocument/2006/relationships/image" Target="../media/image2.png"/><Relationship Id="rId4" Type="http://schemas.openxmlformats.org/officeDocument/2006/relationships/tags" Target="../tags/tag83.xml"/><Relationship Id="rId3" Type="http://schemas.openxmlformats.org/officeDocument/2006/relationships/tags" Target="../tags/tag82.xml"/><Relationship Id="rId2" Type="http://schemas.openxmlformats.org/officeDocument/2006/relationships/tags" Target="../tags/tag81.xml"/><Relationship Id="rId10" Type="http://schemas.openxmlformats.org/officeDocument/2006/relationships/slideLayout" Target="../slideLayouts/slideLayout7.xml"/><Relationship Id="rId1" Type="http://schemas.openxmlformats.org/officeDocument/2006/relationships/tags" Target="../tags/tag8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tags" Target="../tags/tag12.xml"/><Relationship Id="rId2" Type="http://schemas.openxmlformats.org/officeDocument/2006/relationships/image" Target="../media/image5.jpeg"/><Relationship Id="rId1" Type="http://schemas.openxmlformats.org/officeDocument/2006/relationships/tags" Target="../tags/tag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7" Type="http://schemas.openxmlformats.org/officeDocument/2006/relationships/tags" Target="../tags/tag18.xml"/><Relationship Id="rId6" Type="http://schemas.openxmlformats.org/officeDocument/2006/relationships/tags" Target="../tags/tag17.xml"/><Relationship Id="rId5" Type="http://schemas.openxmlformats.org/officeDocument/2006/relationships/image" Target="../media/image6.jpeg"/><Relationship Id="rId4" Type="http://schemas.openxmlformats.org/officeDocument/2006/relationships/tags" Target="../tags/tag16.xml"/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tags" Target="../tags/tag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3.xml"/><Relationship Id="rId4" Type="http://schemas.openxmlformats.org/officeDocument/2006/relationships/tags" Target="../tags/tag21.xml"/><Relationship Id="rId3" Type="http://schemas.openxmlformats.org/officeDocument/2006/relationships/image" Target="../media/image7.png"/><Relationship Id="rId2" Type="http://schemas.openxmlformats.org/officeDocument/2006/relationships/tags" Target="../tags/tag20.xml"/><Relationship Id="rId1" Type="http://schemas.openxmlformats.org/officeDocument/2006/relationships/tags" Target="../tags/tag19.xml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3.xml"/><Relationship Id="rId5" Type="http://schemas.openxmlformats.org/officeDocument/2006/relationships/tags" Target="../tags/tag24.xml"/><Relationship Id="rId4" Type="http://schemas.openxmlformats.org/officeDocument/2006/relationships/image" Target="../media/image9.png"/><Relationship Id="rId3" Type="http://schemas.openxmlformats.org/officeDocument/2006/relationships/image" Target="../media/image8.png"/><Relationship Id="rId2" Type="http://schemas.openxmlformats.org/officeDocument/2006/relationships/tags" Target="../tags/tag23.xml"/><Relationship Id="rId1" Type="http://schemas.openxmlformats.org/officeDocument/2006/relationships/tags" Target="../tags/tag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0" y="800100"/>
            <a:ext cx="12192000" cy="52578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2853055" y="2044700"/>
            <a:ext cx="4082415" cy="64897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spc="300" dirty="0">
              <a:latin typeface="微软雅黑" panose="020B0503020204020204" charset="-122"/>
              <a:ea typeface="微软雅黑" panose="020B0503020204020204" charset="-122"/>
              <a:cs typeface="阿里巴巴普惠体 M" panose="00020600040101010101" pitchFamily="18" charset="-122"/>
              <a:sym typeface="微软雅黑" panose="020B0503020204020204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533400" y="2757170"/>
            <a:ext cx="6508115" cy="189865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lvl="0" algn="dist">
              <a:lnSpc>
                <a:spcPct val="110000"/>
              </a:lnSpc>
              <a:defRPr/>
            </a:pPr>
            <a:r>
              <a:rPr lang="zh-CN" altLang="en-US" sz="8000" spc="-150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  <a:cs typeface="思源宋体 SemiBold" panose="02020600000000000000" charset="-122"/>
                <a:sym typeface="微软雅黑" panose="020B0503020204020204" charset="-122"/>
              </a:rPr>
              <a:t>后悬架</a:t>
            </a:r>
            <a:r>
              <a:rPr lang="zh-CN" altLang="en-US" sz="8000">
                <a:latin typeface="微软雅黑" panose="020B0503020204020204" charset="-122"/>
                <a:ea typeface="微软雅黑" panose="020B0503020204020204" charset="-122"/>
                <a:sym typeface="+mn-ea"/>
              </a:rPr>
              <a:t>拆装</a:t>
            </a:r>
            <a:r>
              <a:rPr lang="en-US" altLang="zh-CN" sz="8000">
                <a:latin typeface="微软雅黑" panose="020B0503020204020204" charset="-122"/>
                <a:ea typeface="微软雅黑" panose="020B0503020204020204" charset="-122"/>
                <a:sym typeface="+mn-ea"/>
              </a:rPr>
              <a:t> </a:t>
            </a:r>
            <a:r>
              <a:rPr lang="zh-CN" altLang="en-US" sz="8000">
                <a:latin typeface="微软雅黑" panose="020B0503020204020204" charset="-122"/>
                <a:ea typeface="微软雅黑" panose="020B0503020204020204" charset="-122"/>
                <a:sym typeface="+mn-ea"/>
              </a:rPr>
              <a:t>分解及检查</a:t>
            </a:r>
            <a:endParaRPr lang="zh-CN" altLang="en-US" sz="8000" spc="-15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思源宋体 SemiBold" panose="02020600000000000000" charset="-122"/>
              <a:sym typeface="微软雅黑" panose="020B0503020204020204" charset="-122"/>
            </a:endParaRPr>
          </a:p>
        </p:txBody>
      </p:sp>
      <p:pic>
        <p:nvPicPr>
          <p:cNvPr id="3" name="图片 2" descr="C:\Users\HH\Desktop\PPT\素材\千库网_网课直播教学矢量图_元素编号12813820(1).png千库网_网课直播教学矢量图_元素编号12813820(1)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8145780" y="2218690"/>
            <a:ext cx="4050665" cy="4050030"/>
          </a:xfrm>
          <a:prstGeom prst="rect">
            <a:avLst/>
          </a:prstGeom>
        </p:spPr>
      </p:pic>
      <p:grpSp>
        <p:nvGrpSpPr>
          <p:cNvPr id="23" name="组合 22"/>
          <p:cNvGrpSpPr/>
          <p:nvPr/>
        </p:nvGrpSpPr>
        <p:grpSpPr>
          <a:xfrm>
            <a:off x="723900" y="4064000"/>
            <a:ext cx="7200900" cy="139700"/>
            <a:chOff x="723900" y="4432300"/>
            <a:chExt cx="7937500" cy="114300"/>
          </a:xfrm>
        </p:grpSpPr>
        <p:cxnSp>
          <p:nvCxnSpPr>
            <p:cNvPr id="20" name="直接连接符 19"/>
            <p:cNvCxnSpPr/>
            <p:nvPr/>
          </p:nvCxnSpPr>
          <p:spPr>
            <a:xfrm>
              <a:off x="723900" y="4432300"/>
              <a:ext cx="7937500" cy="0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/>
            <p:nvPr/>
          </p:nvCxnSpPr>
          <p:spPr>
            <a:xfrm>
              <a:off x="723900" y="4546600"/>
              <a:ext cx="3281793" cy="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文本框 23"/>
          <p:cNvSpPr txBox="1"/>
          <p:nvPr/>
        </p:nvSpPr>
        <p:spPr>
          <a:xfrm>
            <a:off x="438150" y="1960880"/>
            <a:ext cx="708914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>
                <a:latin typeface="微软雅黑" panose="020B0503020204020204" charset="-122"/>
                <a:ea typeface="微软雅黑" panose="020B0503020204020204" charset="-122"/>
                <a:sym typeface="+mn-ea"/>
              </a:rPr>
              <a:t>后悬架</a:t>
            </a:r>
            <a:r>
              <a:rPr lang="en-US" altLang="zh-CN" sz="4400">
                <a:latin typeface="微软雅黑" panose="020B0503020204020204" charset="-122"/>
                <a:ea typeface="微软雅黑" panose="020B0503020204020204" charset="-122"/>
                <a:sym typeface="+mn-ea"/>
              </a:rPr>
              <a:t> </a:t>
            </a:r>
            <a:r>
              <a:rPr lang="zh-CN" altLang="en-US" sz="4400">
                <a:latin typeface="微软雅黑" panose="020B0503020204020204" charset="-122"/>
                <a:ea typeface="微软雅黑" panose="020B0503020204020204" charset="-122"/>
                <a:sym typeface="+mn-ea"/>
              </a:rPr>
              <a:t>拆装分解及检查</a:t>
            </a:r>
            <a:endParaRPr lang="zh-CN" altLang="en-US" sz="44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597535" y="5259705"/>
            <a:ext cx="6715125" cy="28638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lvl="0" algn="dist">
              <a:buClrTx/>
              <a:buSzTx/>
              <a:buFontTx/>
              <a:defRPr/>
            </a:pPr>
            <a:endParaRPr lang="zh-CN" altLang="en-US"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  <a:p>
            <a:pPr lvl="0" algn="dist">
              <a:buClrTx/>
              <a:buSzTx/>
              <a:buFontTx/>
              <a:defRPr/>
            </a:pP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Rear suspension disassembly, disassembly and inspection</a:t>
            </a:r>
            <a:endParaRPr lang="zh-CN" altLang="en-US"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grpSp>
        <p:nvGrpSpPr>
          <p:cNvPr id="64" name="组合 63"/>
          <p:cNvGrpSpPr/>
          <p:nvPr/>
        </p:nvGrpSpPr>
        <p:grpSpPr>
          <a:xfrm>
            <a:off x="661284" y="283029"/>
            <a:ext cx="4927600" cy="304800"/>
            <a:chOff x="685800" y="635000"/>
            <a:chExt cx="4927600" cy="304800"/>
          </a:xfrm>
        </p:grpSpPr>
        <p:sp>
          <p:nvSpPr>
            <p:cNvPr id="31" name="箭头: V 形 30"/>
            <p:cNvSpPr/>
            <p:nvPr/>
          </p:nvSpPr>
          <p:spPr>
            <a:xfrm>
              <a:off x="53086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32" name="箭头: V 形 31"/>
            <p:cNvSpPr/>
            <p:nvPr/>
          </p:nvSpPr>
          <p:spPr>
            <a:xfrm>
              <a:off x="49530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33" name="箭头: V 形 32"/>
            <p:cNvSpPr/>
            <p:nvPr/>
          </p:nvSpPr>
          <p:spPr>
            <a:xfrm>
              <a:off x="45974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34" name="箭头: V 形 33"/>
            <p:cNvSpPr/>
            <p:nvPr/>
          </p:nvSpPr>
          <p:spPr>
            <a:xfrm>
              <a:off x="42418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35" name="箭头: V 形 34"/>
            <p:cNvSpPr/>
            <p:nvPr/>
          </p:nvSpPr>
          <p:spPr>
            <a:xfrm>
              <a:off x="38862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36" name="箭头: V 形 35"/>
            <p:cNvSpPr/>
            <p:nvPr/>
          </p:nvSpPr>
          <p:spPr>
            <a:xfrm>
              <a:off x="35306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37" name="箭头: V 形 36"/>
            <p:cNvSpPr/>
            <p:nvPr/>
          </p:nvSpPr>
          <p:spPr>
            <a:xfrm>
              <a:off x="31750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38" name="箭头: V 形 37"/>
            <p:cNvSpPr/>
            <p:nvPr/>
          </p:nvSpPr>
          <p:spPr>
            <a:xfrm>
              <a:off x="28194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39" name="箭头: V 形 38"/>
            <p:cNvSpPr/>
            <p:nvPr/>
          </p:nvSpPr>
          <p:spPr>
            <a:xfrm>
              <a:off x="24638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40" name="箭头: V 形 39"/>
            <p:cNvSpPr/>
            <p:nvPr/>
          </p:nvSpPr>
          <p:spPr>
            <a:xfrm>
              <a:off x="21082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41" name="箭头: V 形 40"/>
            <p:cNvSpPr/>
            <p:nvPr/>
          </p:nvSpPr>
          <p:spPr>
            <a:xfrm>
              <a:off x="17526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42" name="箭头: V 形 41"/>
            <p:cNvSpPr/>
            <p:nvPr/>
          </p:nvSpPr>
          <p:spPr>
            <a:xfrm>
              <a:off x="13970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43" name="箭头: V 形 42"/>
            <p:cNvSpPr/>
            <p:nvPr/>
          </p:nvSpPr>
          <p:spPr>
            <a:xfrm>
              <a:off x="10414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44" name="箭头: V 形 43"/>
            <p:cNvSpPr/>
            <p:nvPr/>
          </p:nvSpPr>
          <p:spPr>
            <a:xfrm>
              <a:off x="6858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</p:grpSp>
      <p:grpSp>
        <p:nvGrpSpPr>
          <p:cNvPr id="63" name="组合 62"/>
          <p:cNvGrpSpPr/>
          <p:nvPr/>
        </p:nvGrpSpPr>
        <p:grpSpPr>
          <a:xfrm>
            <a:off x="8470900" y="6309995"/>
            <a:ext cx="3505200" cy="304800"/>
            <a:chOff x="8470900" y="6261100"/>
            <a:chExt cx="3505200" cy="304800"/>
          </a:xfrm>
        </p:grpSpPr>
        <p:sp>
          <p:nvSpPr>
            <p:cNvPr id="48" name="箭头: V 形 47"/>
            <p:cNvSpPr/>
            <p:nvPr/>
          </p:nvSpPr>
          <p:spPr>
            <a:xfrm flipH="1">
              <a:off x="8470900" y="6261100"/>
              <a:ext cx="304800" cy="304800"/>
            </a:xfrm>
            <a:prstGeom prst="chevron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49" name="箭头: V 形 48"/>
            <p:cNvSpPr/>
            <p:nvPr/>
          </p:nvSpPr>
          <p:spPr>
            <a:xfrm flipH="1">
              <a:off x="8826500" y="6261100"/>
              <a:ext cx="304800" cy="304800"/>
            </a:xfrm>
            <a:prstGeom prst="chevron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50" name="箭头: V 形 49"/>
            <p:cNvSpPr/>
            <p:nvPr/>
          </p:nvSpPr>
          <p:spPr>
            <a:xfrm flipH="1">
              <a:off x="9182100" y="6261100"/>
              <a:ext cx="304800" cy="304800"/>
            </a:xfrm>
            <a:prstGeom prst="chevron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51" name="箭头: V 形 50"/>
            <p:cNvSpPr/>
            <p:nvPr/>
          </p:nvSpPr>
          <p:spPr>
            <a:xfrm flipH="1">
              <a:off x="9537700" y="6261100"/>
              <a:ext cx="304800" cy="304800"/>
            </a:xfrm>
            <a:prstGeom prst="chevron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52" name="箭头: V 形 51"/>
            <p:cNvSpPr/>
            <p:nvPr/>
          </p:nvSpPr>
          <p:spPr>
            <a:xfrm flipH="1">
              <a:off x="9893300" y="6261100"/>
              <a:ext cx="304800" cy="304800"/>
            </a:xfrm>
            <a:prstGeom prst="chevron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53" name="箭头: V 形 52"/>
            <p:cNvSpPr/>
            <p:nvPr/>
          </p:nvSpPr>
          <p:spPr>
            <a:xfrm flipH="1">
              <a:off x="10248900" y="6261100"/>
              <a:ext cx="304800" cy="304800"/>
            </a:xfrm>
            <a:prstGeom prst="chevron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54" name="箭头: V 形 53"/>
            <p:cNvSpPr/>
            <p:nvPr/>
          </p:nvSpPr>
          <p:spPr>
            <a:xfrm flipH="1">
              <a:off x="10604500" y="6261100"/>
              <a:ext cx="304800" cy="304800"/>
            </a:xfrm>
            <a:prstGeom prst="chevron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55" name="箭头: V 形 54"/>
            <p:cNvSpPr/>
            <p:nvPr/>
          </p:nvSpPr>
          <p:spPr>
            <a:xfrm flipH="1">
              <a:off x="10960100" y="6261100"/>
              <a:ext cx="304800" cy="304800"/>
            </a:xfrm>
            <a:prstGeom prst="chevron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56" name="箭头: V 形 55"/>
            <p:cNvSpPr/>
            <p:nvPr/>
          </p:nvSpPr>
          <p:spPr>
            <a:xfrm flipH="1">
              <a:off x="11315700" y="6261100"/>
              <a:ext cx="304800" cy="304800"/>
            </a:xfrm>
            <a:prstGeom prst="chevron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57" name="箭头: V 形 56"/>
            <p:cNvSpPr/>
            <p:nvPr/>
          </p:nvSpPr>
          <p:spPr>
            <a:xfrm flipH="1">
              <a:off x="11671300" y="6261100"/>
              <a:ext cx="304800" cy="304800"/>
            </a:xfrm>
            <a:prstGeom prst="chevron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</p:grpSp>
      <p:sp>
        <p:nvSpPr>
          <p:cNvPr id="4" name="矩形 3"/>
          <p:cNvSpPr/>
          <p:nvPr userDrawn="1">
            <p:custDataLst>
              <p:tags r:id="rId2"/>
            </p:custDataLst>
          </p:nvPr>
        </p:nvSpPr>
        <p:spPr>
          <a:xfrm>
            <a:off x="9830435" y="234950"/>
            <a:ext cx="2324100" cy="393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p>
            <a:pPr algn="ctr"/>
            <a:r>
              <a:rPr lang="zh-CN" altLang="en-US" sz="1800" b="1" i="1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Condensed" panose="020B0502040204020203" charset="0"/>
                <a:ea typeface="微软雅黑" panose="020B0503020204020204" charset="-122"/>
              </a:rPr>
              <a:t>北方国际教育集团</a:t>
            </a:r>
            <a:endParaRPr lang="zh-CN" altLang="en-US" sz="1800" b="1" i="1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ahnschrift Condensed" panose="020B0502040204020203" charset="0"/>
              <a:ea typeface="微软雅黑" panose="020B0503020204020204" charset="-122"/>
            </a:endParaRPr>
          </a:p>
        </p:txBody>
      </p:sp>
      <p:pic>
        <p:nvPicPr>
          <p:cNvPr id="7" name="图片 6" descr="logo-常用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00870" y="137795"/>
            <a:ext cx="532130" cy="58610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形"/>
          <p:cNvSpPr txBox="1"/>
          <p:nvPr userDrawn="1">
            <p:custDataLst>
              <p:tags r:id="rId1"/>
            </p:custDataLst>
          </p:nvPr>
        </p:nvSpPr>
        <p:spPr>
          <a:xfrm>
            <a:off x="488950" y="215265"/>
            <a:ext cx="577786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l">
              <a:buClrTx/>
              <a:buSzTx/>
              <a:buFontTx/>
            </a:pPr>
            <a:r>
              <a:rPr lang="zh-CN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阿里巴巴普惠体 Medium" panose="00020600040101010101" pitchFamily="18" charset="-122"/>
                <a:sym typeface="微软雅黑" panose="020B0503020204020204" charset="-122"/>
              </a:rPr>
              <a:t>后</a:t>
            </a:r>
            <a:r>
              <a:rPr lang="zh-CN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阿里巴巴普惠体 Medium" panose="00020600040101010101" pitchFamily="18" charset="-122"/>
                <a:sym typeface="微软雅黑" panose="020B0503020204020204" charset="-122"/>
              </a:rPr>
              <a:t>悬架拆装分解及检查</a:t>
            </a:r>
            <a:endParaRPr lang="zh-CN" altLang="en-US" sz="3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阿里巴巴普惠体 Medium" panose="00020600040101010101" pitchFamily="18" charset="-122"/>
              <a:sym typeface="微软雅黑" panose="020B0503020204020204" charset="-122"/>
            </a:endParaRPr>
          </a:p>
        </p:txBody>
      </p:sp>
      <p:sp>
        <p:nvSpPr>
          <p:cNvPr id="3" name="图形"/>
          <p:cNvSpPr txBox="1"/>
          <p:nvPr>
            <p:custDataLst>
              <p:tags r:id="rId2"/>
            </p:custDataLst>
          </p:nvPr>
        </p:nvSpPr>
        <p:spPr>
          <a:xfrm>
            <a:off x="674370" y="1141095"/>
            <a:ext cx="6551930" cy="507619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lvl="0" algn="just">
              <a:lnSpc>
                <a:spcPct val="200000"/>
              </a:lnSpc>
              <a:spcAft>
                <a:spcPts val="600"/>
              </a:spcAft>
              <a:buClrTx/>
              <a:buSzTx/>
              <a:buFontTx/>
            </a:pPr>
            <a:endParaRPr lang="en-US" altLang="zh-CN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lvl="0" algn="just">
              <a:lnSpc>
                <a:spcPct val="200000"/>
              </a:lnSpc>
              <a:spcAft>
                <a:spcPts val="600"/>
              </a:spcAft>
              <a:buClrTx/>
              <a:buSzTx/>
              <a:buFontTx/>
            </a:pPr>
            <a:r>
              <a:rPr lang="en-US" altLang="zh-CN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8.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拆掉后减振器与车身连接的 3 个螺母。</a:t>
            </a:r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lvl="0" algn="just">
              <a:lnSpc>
                <a:spcPct val="200000"/>
              </a:lnSpc>
              <a:spcAft>
                <a:spcPts val="600"/>
              </a:spcAft>
              <a:buClrTx/>
              <a:buSzTx/>
              <a:buFontTx/>
            </a:pPr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lvl="0" algn="just">
              <a:lnSpc>
                <a:spcPct val="200000"/>
              </a:lnSpc>
              <a:spcAft>
                <a:spcPts val="600"/>
              </a:spcAft>
              <a:buClrTx/>
              <a:buSzTx/>
              <a:buFontTx/>
            </a:pPr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lvl="0" algn="just">
              <a:lnSpc>
                <a:spcPct val="200000"/>
              </a:lnSpc>
              <a:spcAft>
                <a:spcPts val="600"/>
              </a:spcAft>
              <a:buClrTx/>
              <a:buSzTx/>
              <a:buFontTx/>
            </a:pPr>
            <a:r>
              <a:rPr lang="en-US" altLang="zh-CN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9.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取下减振器支柱总成。</a:t>
            </a:r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5" name="图片 4" descr="后减振器与车身连接的 3 个螺母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8320" y="1687830"/>
            <a:ext cx="4114800" cy="320992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形"/>
          <p:cNvSpPr txBox="1"/>
          <p:nvPr userDrawn="1">
            <p:custDataLst>
              <p:tags r:id="rId1"/>
            </p:custDataLst>
          </p:nvPr>
        </p:nvSpPr>
        <p:spPr>
          <a:xfrm>
            <a:off x="488950" y="215265"/>
            <a:ext cx="577786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l">
              <a:buClrTx/>
              <a:buSzTx/>
              <a:buFontTx/>
            </a:pPr>
            <a:r>
              <a:rPr lang="zh-CN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阿里巴巴普惠体 Medium" panose="00020600040101010101" pitchFamily="18" charset="-122"/>
                <a:sym typeface="微软雅黑" panose="020B0503020204020204" charset="-122"/>
              </a:rPr>
              <a:t>后</a:t>
            </a:r>
            <a:r>
              <a:rPr lang="zh-CN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阿里巴巴普惠体 Medium" panose="00020600040101010101" pitchFamily="18" charset="-122"/>
                <a:sym typeface="微软雅黑" panose="020B0503020204020204" charset="-122"/>
              </a:rPr>
              <a:t>悬架拆装分解及检查</a:t>
            </a:r>
            <a:endParaRPr lang="zh-CN" altLang="en-US" sz="3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阿里巴巴普惠体 Medium" panose="00020600040101010101" pitchFamily="18" charset="-122"/>
              <a:sym typeface="微软雅黑" panose="020B0503020204020204" charset="-122"/>
            </a:endParaRPr>
          </a:p>
        </p:txBody>
      </p:sp>
      <p:grpSp>
        <p:nvGrpSpPr>
          <p:cNvPr id="5" name="图形"/>
          <p:cNvGrpSpPr/>
          <p:nvPr/>
        </p:nvGrpSpPr>
        <p:grpSpPr>
          <a:xfrm>
            <a:off x="613410" y="1433830"/>
            <a:ext cx="4251325" cy="3721100"/>
            <a:chOff x="966" y="2258"/>
            <a:chExt cx="6695" cy="5860"/>
          </a:xfrm>
        </p:grpSpPr>
        <p:sp>
          <p:nvSpPr>
            <p:cNvPr id="3" name="图形"/>
            <p:cNvSpPr txBox="1"/>
            <p:nvPr>
              <p:custDataLst>
                <p:tags r:id="rId2"/>
              </p:custDataLst>
            </p:nvPr>
          </p:nvSpPr>
          <p:spPr>
            <a:xfrm>
              <a:off x="966" y="3178"/>
              <a:ext cx="6695" cy="4940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zh-CN" altLang="en-US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①表面检查：检查减振器的外部表面是否平滑，是否有凹凸不平的地方。 </a:t>
              </a:r>
              <a:endPara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  <a:p>
              <a:pPr>
                <a:lnSpc>
                  <a:spcPct val="110000"/>
                </a:lnSpc>
              </a:pPr>
              <a:r>
                <a:rPr lang="zh-CN" altLang="en-US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②表面氧化：检查减振器的金属表面是否有氧化迹象，如生锈等。</a:t>
              </a:r>
              <a:endPara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  <a:p>
              <a:pPr>
                <a:lnSpc>
                  <a:spcPct val="110000"/>
                </a:lnSpc>
              </a:pPr>
              <a:r>
                <a:rPr lang="zh-CN" altLang="en-US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③划痕和损伤：检查减振器外部是否有划痕、凹陷或其他损伤。</a:t>
              </a:r>
              <a:endPara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  <a:p>
              <a:pPr>
                <a:lnSpc>
                  <a:spcPct val="110000"/>
                </a:lnSpc>
              </a:pPr>
              <a:endPara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  <a:p>
              <a:pPr>
                <a:lnSpc>
                  <a:spcPct val="110000"/>
                </a:lnSpc>
              </a:pPr>
              <a:r>
                <a:rPr lang="zh-CN" altLang="en-US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如果有</a:t>
              </a:r>
              <a:r>
                <a:rPr lang="zh-CN" altLang="en-US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凹陷或其他损伤就需要更换减振器。</a:t>
              </a:r>
              <a:endPara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  <a:p>
              <a:pPr>
                <a:lnSpc>
                  <a:spcPct val="110000"/>
                </a:lnSpc>
              </a:pPr>
              <a:endPara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</p:txBody>
        </p:sp>
        <p:sp>
          <p:nvSpPr>
            <p:cNvPr id="8" name="图形"/>
            <p:cNvSpPr/>
            <p:nvPr>
              <p:custDataLst>
                <p:tags r:id="rId3"/>
              </p:custDataLst>
            </p:nvPr>
          </p:nvSpPr>
          <p:spPr>
            <a:xfrm>
              <a:off x="1071" y="2258"/>
              <a:ext cx="4208" cy="822"/>
            </a:xfrm>
            <a:prstGeom prst="homePlat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400" dirty="0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+mn-ea"/>
                  <a:sym typeface="思源黑体 CN Medium" panose="020B0600000000000000" pitchFamily="34" charset="-122"/>
                </a:rPr>
                <a:t>外观检查：</a:t>
              </a:r>
              <a:endParaRPr lang="zh-CN" altLang="en-US" sz="2400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+mn-ea"/>
                <a:sym typeface="思源黑体 CN Medium" panose="020B0600000000000000" pitchFamily="34" charset="-122"/>
              </a:endParaRPr>
            </a:p>
          </p:txBody>
        </p:sp>
      </p:grpSp>
      <p:pic>
        <p:nvPicPr>
          <p:cNvPr id="2" name="图片 1" descr="后减震器总成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9505" y="1204595"/>
            <a:ext cx="6859270" cy="4996180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文本框 34"/>
          <p:cNvSpPr txBox="1"/>
          <p:nvPr/>
        </p:nvSpPr>
        <p:spPr>
          <a:xfrm>
            <a:off x="2324100" y="3009900"/>
            <a:ext cx="7696200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6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阿里巴巴普惠体 Medium" panose="00020600040101010101" pitchFamily="18" charset="-122"/>
                <a:sym typeface="微软雅黑" panose="020B0503020204020204" charset="-122"/>
              </a:rPr>
              <a:t>分解检查</a:t>
            </a:r>
            <a:endParaRPr lang="zh-CN" altLang="en-US" sz="6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阿里巴巴普惠体 Medium" panose="00020600040101010101" pitchFamily="18" charset="-122"/>
              <a:sym typeface="微软雅黑" panose="020B0503020204020204" charset="-122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3784600" y="4289425"/>
            <a:ext cx="4775200" cy="41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sz="1400">
                <a:latin typeface="微软雅黑" panose="020B0503020204020204" charset="-122"/>
                <a:ea typeface="微软雅黑" panose="020B0503020204020204" charset="-122"/>
                <a:cs typeface="思源宋体 SemiBold" panose="02020600000000000000" charset="-122"/>
                <a:sym typeface="微软雅黑" panose="020B0503020204020204" charset="-122"/>
              </a:rPr>
              <a:t>Break down the check</a:t>
            </a:r>
            <a:endParaRPr sz="1400">
              <a:latin typeface="微软雅黑" panose="020B0503020204020204" charset="-122"/>
              <a:ea typeface="微软雅黑" panose="020B0503020204020204" charset="-122"/>
              <a:cs typeface="思源宋体 SemiBold" panose="02020600000000000000" charset="-122"/>
              <a:sym typeface="微软雅黑" panose="020B0503020204020204" charset="-122"/>
            </a:endParaRPr>
          </a:p>
        </p:txBody>
      </p:sp>
      <p:sp>
        <p:nvSpPr>
          <p:cNvPr id="38" name="矩形: 圆角 37"/>
          <p:cNvSpPr/>
          <p:nvPr/>
        </p:nvSpPr>
        <p:spPr>
          <a:xfrm>
            <a:off x="4787901" y="1824037"/>
            <a:ext cx="2616200" cy="842964"/>
          </a:xfrm>
          <a:prstGeom prst="roundRect">
            <a:avLst>
              <a:gd name="adj" fmla="val 50000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dirty="0">
                <a:latin typeface="微软雅黑" panose="020B0503020204020204" charset="-122"/>
                <a:ea typeface="微软雅黑" panose="020B0503020204020204" charset="-122"/>
                <a:cs typeface="阿里巴巴普惠体 M" panose="00020600040101010101" pitchFamily="18" charset="-122"/>
                <a:sym typeface="微软雅黑" panose="020B0503020204020204" charset="-122"/>
              </a:rPr>
              <a:t>PART-04</a:t>
            </a:r>
            <a:endParaRPr lang="zh-CN" altLang="en-US" sz="4000" dirty="0">
              <a:latin typeface="微软雅黑" panose="020B0503020204020204" charset="-122"/>
              <a:ea typeface="微软雅黑" panose="020B0503020204020204" charset="-122"/>
              <a:cs typeface="阿里巴巴普惠体 M" panose="00020600040101010101" pitchFamily="18" charset="-122"/>
              <a:sym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形"/>
          <p:cNvSpPr txBox="1"/>
          <p:nvPr userDrawn="1">
            <p:custDataLst>
              <p:tags r:id="rId1"/>
            </p:custDataLst>
          </p:nvPr>
        </p:nvSpPr>
        <p:spPr>
          <a:xfrm>
            <a:off x="488950" y="215265"/>
            <a:ext cx="577786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l">
              <a:buClrTx/>
              <a:buSzTx/>
              <a:buFontTx/>
            </a:pPr>
            <a:r>
              <a:rPr lang="zh-CN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阿里巴巴普惠体 Medium" panose="00020600040101010101" pitchFamily="18" charset="-122"/>
                <a:sym typeface="微软雅黑" panose="020B0503020204020204" charset="-122"/>
              </a:rPr>
              <a:t>后</a:t>
            </a:r>
            <a:r>
              <a:rPr lang="zh-CN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阿里巴巴普惠体 Medium" panose="00020600040101010101" pitchFamily="18" charset="-122"/>
                <a:sym typeface="微软雅黑" panose="020B0503020204020204" charset="-122"/>
              </a:rPr>
              <a:t>悬架拆装分解及检查</a:t>
            </a:r>
            <a:endParaRPr lang="zh-CN" altLang="en-US" sz="3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阿里巴巴普惠体 Medium" panose="00020600040101010101" pitchFamily="18" charset="-122"/>
              <a:sym typeface="微软雅黑" panose="020B0503020204020204" charset="-122"/>
            </a:endParaRPr>
          </a:p>
        </p:txBody>
      </p:sp>
      <p:sp>
        <p:nvSpPr>
          <p:cNvPr id="3" name="图形"/>
          <p:cNvSpPr txBox="1"/>
          <p:nvPr>
            <p:custDataLst>
              <p:tags r:id="rId2"/>
            </p:custDataLst>
          </p:nvPr>
        </p:nvSpPr>
        <p:spPr>
          <a:xfrm>
            <a:off x="4716780" y="1351915"/>
            <a:ext cx="6624955" cy="446532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lvl="0" algn="just">
              <a:lnSpc>
                <a:spcPct val="240000"/>
              </a:lnSpc>
              <a:spcAft>
                <a:spcPts val="600"/>
              </a:spcAft>
              <a:buClrTx/>
              <a:buSzTx/>
              <a:buFontTx/>
            </a:pPr>
            <a:r>
              <a:rPr lang="en-US" altLang="zh-CN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1.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拆掉防尘盖。</a:t>
            </a:r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lvl="0" algn="just">
              <a:lnSpc>
                <a:spcPct val="190000"/>
              </a:lnSpc>
              <a:spcAft>
                <a:spcPts val="600"/>
              </a:spcAft>
              <a:buClrTx/>
              <a:buSzTx/>
              <a:buFontTx/>
            </a:pPr>
            <a:r>
              <a:rPr lang="en-US" altLang="zh-CN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2.避免螺旋弹簧受到破坏，缠上绝缘带。</a:t>
            </a:r>
            <a:endParaRPr lang="en-US" altLang="zh-CN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90000"/>
              </a:lnSpc>
            </a:pPr>
            <a:r>
              <a:rPr lang="en-US" altLang="zh-CN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3.使用专用工具夹紧弹簧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，（如果没有专用工具的话也可以用牢固的铁</a:t>
            </a:r>
            <a:r>
              <a:rPr lang="en-US" altLang="zh-CN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丝绑紧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，如果</a:t>
            </a:r>
            <a:r>
              <a:rPr lang="en-US" altLang="zh-CN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用铁丝绑紧的话，不要将铁丝松开，直到重新装上以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后再松掉</a:t>
            </a:r>
            <a:r>
              <a:rPr lang="en-US" altLang="zh-CN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铁丝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。）拆除活塞杆螺母。</a:t>
            </a:r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4" name="图片 3" descr="169944878389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595" y="2060575"/>
            <a:ext cx="3962400" cy="252412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形"/>
          <p:cNvSpPr txBox="1"/>
          <p:nvPr userDrawn="1">
            <p:custDataLst>
              <p:tags r:id="rId1"/>
            </p:custDataLst>
          </p:nvPr>
        </p:nvSpPr>
        <p:spPr>
          <a:xfrm>
            <a:off x="488950" y="215265"/>
            <a:ext cx="577786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l">
              <a:buClrTx/>
              <a:buSzTx/>
              <a:buFontTx/>
            </a:pPr>
            <a:r>
              <a:rPr lang="zh-CN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阿里巴巴普惠体 Medium" panose="00020600040101010101" pitchFamily="18" charset="-122"/>
                <a:sym typeface="微软雅黑" panose="020B0503020204020204" charset="-122"/>
              </a:rPr>
              <a:t>后</a:t>
            </a:r>
            <a:r>
              <a:rPr lang="zh-CN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阿里巴巴普惠体 Medium" panose="00020600040101010101" pitchFamily="18" charset="-122"/>
                <a:sym typeface="微软雅黑" panose="020B0503020204020204" charset="-122"/>
              </a:rPr>
              <a:t>悬架拆装分解及检查</a:t>
            </a:r>
            <a:endParaRPr lang="zh-CN" altLang="en-US" sz="3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阿里巴巴普惠体 Medium" panose="00020600040101010101" pitchFamily="18" charset="-122"/>
              <a:sym typeface="微软雅黑" panose="020B0503020204020204" charset="-122"/>
            </a:endParaRPr>
          </a:p>
        </p:txBody>
      </p:sp>
      <p:grpSp>
        <p:nvGrpSpPr>
          <p:cNvPr id="2" name="图形"/>
          <p:cNvGrpSpPr/>
          <p:nvPr/>
        </p:nvGrpSpPr>
        <p:grpSpPr>
          <a:xfrm>
            <a:off x="5245100" y="695960"/>
            <a:ext cx="6319520" cy="5175885"/>
            <a:chOff x="8110" y="1096"/>
            <a:chExt cx="9952" cy="8151"/>
          </a:xfrm>
        </p:grpSpPr>
        <p:sp>
          <p:nvSpPr>
            <p:cNvPr id="4" name="图形"/>
            <p:cNvSpPr txBox="1"/>
            <p:nvPr>
              <p:custDataLst>
                <p:tags r:id="rId2"/>
              </p:custDataLst>
            </p:nvPr>
          </p:nvSpPr>
          <p:spPr>
            <a:xfrm>
              <a:off x="8110" y="1923"/>
              <a:ext cx="9952" cy="7324"/>
            </a:xfrm>
            <a:prstGeom prst="rect">
              <a:avLst/>
            </a:prstGeom>
            <a:noFill/>
          </p:spPr>
          <p:txBody>
            <a:bodyPr wrap="square" rtlCol="0" anchor="t">
              <a:noAutofit/>
            </a:bodyPr>
            <a:lstStyle/>
            <a:p>
              <a:pPr lvl="0" algn="l">
                <a:lnSpc>
                  <a:spcPct val="200000"/>
                </a:lnSpc>
                <a:spcAft>
                  <a:spcPts val="600"/>
                </a:spcAft>
                <a:buClrTx/>
                <a:buSzTx/>
                <a:buFontTx/>
              </a:pPr>
              <a:r>
                <a:rPr lang="en-US" altLang="zh-CN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思源黑体 CN Medium" panose="020B0600000000000000" pitchFamily="34" charset="-122"/>
                </a:rPr>
                <a:t>4.</a:t>
              </a:r>
              <a:r>
                <a: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思源黑体 CN Medium" panose="020B0600000000000000" pitchFamily="34" charset="-122"/>
                </a:rPr>
                <a:t>拆掉上支撑组合。</a:t>
              </a:r>
              <a:endPara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思源黑体 CN Medium" panose="020B0600000000000000" pitchFamily="34" charset="-122"/>
              </a:endParaRPr>
            </a:p>
            <a:p>
              <a:pPr lvl="0" algn="l">
                <a:lnSpc>
                  <a:spcPct val="200000"/>
                </a:lnSpc>
                <a:spcAft>
                  <a:spcPts val="600"/>
                </a:spcAft>
                <a:buClrTx/>
                <a:buSzTx/>
                <a:buFontTx/>
              </a:pPr>
              <a:r>
                <a:rPr lang="en-US" altLang="zh-CN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思源黑体 CN Medium" panose="020B0600000000000000" pitchFamily="34" charset="-122"/>
                </a:rPr>
                <a:t>5.</a:t>
              </a:r>
              <a:r>
                <a: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思源黑体 CN Medium" panose="020B0600000000000000" pitchFamily="34" charset="-122"/>
                </a:rPr>
                <a:t>拆掉防尘罩。</a:t>
              </a:r>
              <a:endPara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思源黑体 CN Medium" panose="020B0600000000000000" pitchFamily="34" charset="-122"/>
              </a:endParaRPr>
            </a:p>
            <a:p>
              <a:pPr lvl="0" algn="l">
                <a:lnSpc>
                  <a:spcPct val="200000"/>
                </a:lnSpc>
                <a:spcAft>
                  <a:spcPts val="600"/>
                </a:spcAft>
                <a:buClrTx/>
                <a:buSzTx/>
                <a:buFontTx/>
              </a:pPr>
              <a:r>
                <a:rPr lang="en-US" altLang="zh-CN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思源黑体 CN Medium" panose="020B0600000000000000" pitchFamily="34" charset="-122"/>
                </a:rPr>
                <a:t>6.</a:t>
              </a:r>
              <a:r>
                <a: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思源黑体 CN Medium" panose="020B0600000000000000" pitchFamily="34" charset="-122"/>
                </a:rPr>
                <a:t>拆掉螺旋弹簧。</a:t>
              </a:r>
              <a:endPara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思源黑体 CN Medium" panose="020B0600000000000000" pitchFamily="34" charset="-122"/>
              </a:endParaRPr>
            </a:p>
            <a:p>
              <a:pPr lvl="0" algn="l">
                <a:lnSpc>
                  <a:spcPct val="200000"/>
                </a:lnSpc>
                <a:spcAft>
                  <a:spcPts val="600"/>
                </a:spcAft>
                <a:buClrTx/>
                <a:buSzTx/>
                <a:buFontTx/>
              </a:pPr>
              <a:r>
                <a:rPr lang="en-US" altLang="zh-CN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思源黑体 CN Medium" panose="020B0600000000000000" pitchFamily="34" charset="-122"/>
                </a:rPr>
                <a:t>7.</a:t>
              </a:r>
              <a:r>
                <a: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思源黑体 CN Medium" panose="020B0600000000000000" pitchFamily="34" charset="-122"/>
                </a:rPr>
                <a:t>拆掉缓冲体。</a:t>
              </a:r>
              <a:endPara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思源黑体 CN Medium" panose="020B0600000000000000" pitchFamily="34" charset="-122"/>
              </a:endParaRPr>
            </a:p>
            <a:p>
              <a:pPr lvl="0" algn="l">
                <a:lnSpc>
                  <a:spcPct val="200000"/>
                </a:lnSpc>
                <a:spcAft>
                  <a:spcPts val="600"/>
                </a:spcAft>
                <a:buClrTx/>
                <a:buSzTx/>
                <a:buFontTx/>
              </a:pPr>
              <a:r>
                <a:rPr lang="en-US" altLang="zh-CN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思源黑体 CN Medium" panose="020B0600000000000000" pitchFamily="34" charset="-122"/>
                </a:rPr>
                <a:t>8.</a:t>
              </a:r>
              <a:r>
                <a: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思源黑体 CN Medium" panose="020B0600000000000000" pitchFamily="34" charset="-122"/>
                </a:rPr>
                <a:t>拆掉弹簧下缓冲垫。</a:t>
              </a:r>
              <a:endPara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思源黑体 CN Medium" panose="020B0600000000000000" pitchFamily="34" charset="-122"/>
              </a:endParaRPr>
            </a:p>
            <a:p>
              <a:pPr lvl="0" algn="l">
                <a:lnSpc>
                  <a:spcPct val="200000"/>
                </a:lnSpc>
                <a:spcAft>
                  <a:spcPts val="600"/>
                </a:spcAft>
                <a:buClrTx/>
                <a:buSzTx/>
                <a:buFontTx/>
              </a:pPr>
              <a:endPara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思源黑体 CN Medium" panose="020B0600000000000000" pitchFamily="34" charset="-122"/>
              </a:endParaRPr>
            </a:p>
          </p:txBody>
        </p:sp>
        <p:sp>
          <p:nvSpPr>
            <p:cNvPr id="9" name="图形"/>
            <p:cNvSpPr/>
            <p:nvPr>
              <p:custDataLst>
                <p:tags r:id="rId3"/>
              </p:custDataLst>
            </p:nvPr>
          </p:nvSpPr>
          <p:spPr>
            <a:xfrm>
              <a:off x="8136" y="1096"/>
              <a:ext cx="2664" cy="822"/>
            </a:xfrm>
            <a:prstGeom prst="homePlat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r>
                <a:rPr lang="zh-CN" altLang="en-US" sz="2400" dirty="0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+mn-ea"/>
                  <a:sym typeface="思源黑体 CN Medium" panose="020B0600000000000000" pitchFamily="34" charset="-122"/>
                </a:rPr>
                <a:t>分解：</a:t>
              </a:r>
              <a:endParaRPr lang="zh-CN" altLang="en-US" sz="2400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+mn-ea"/>
                <a:sym typeface="思源黑体 CN Medium" panose="020B0600000000000000" pitchFamily="34" charset="-122"/>
              </a:endParaRPr>
            </a:p>
          </p:txBody>
        </p:sp>
      </p:grpSp>
      <p:pic>
        <p:nvPicPr>
          <p:cNvPr id="3" name="图片 2" descr="后悬架分解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714500"/>
            <a:ext cx="5042535" cy="3429000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形"/>
          <p:cNvSpPr txBox="1"/>
          <p:nvPr userDrawn="1">
            <p:custDataLst>
              <p:tags r:id="rId1"/>
            </p:custDataLst>
          </p:nvPr>
        </p:nvSpPr>
        <p:spPr>
          <a:xfrm>
            <a:off x="488950" y="215265"/>
            <a:ext cx="577786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l">
              <a:buClrTx/>
              <a:buSzTx/>
              <a:buFontTx/>
            </a:pPr>
            <a:r>
              <a:rPr lang="zh-CN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阿里巴巴普惠体 Medium" panose="00020600040101010101" pitchFamily="18" charset="-122"/>
                <a:sym typeface="微软雅黑" panose="020B0503020204020204" charset="-122"/>
              </a:rPr>
              <a:t>后</a:t>
            </a:r>
            <a:r>
              <a:rPr lang="zh-CN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阿里巴巴普惠体 Medium" panose="00020600040101010101" pitchFamily="18" charset="-122"/>
                <a:sym typeface="微软雅黑" panose="020B0503020204020204" charset="-122"/>
              </a:rPr>
              <a:t>悬架拆装分解及检查</a:t>
            </a:r>
            <a:endParaRPr lang="zh-CN" altLang="en-US" sz="3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阿里巴巴普惠体 Medium" panose="00020600040101010101" pitchFamily="18" charset="-122"/>
              <a:sym typeface="微软雅黑" panose="020B0503020204020204" charset="-122"/>
            </a:endParaRPr>
          </a:p>
        </p:txBody>
      </p:sp>
      <p:grpSp>
        <p:nvGrpSpPr>
          <p:cNvPr id="2" name="图形"/>
          <p:cNvGrpSpPr/>
          <p:nvPr/>
        </p:nvGrpSpPr>
        <p:grpSpPr>
          <a:xfrm>
            <a:off x="5245100" y="695960"/>
            <a:ext cx="6319520" cy="5175885"/>
            <a:chOff x="8110" y="1096"/>
            <a:chExt cx="9952" cy="8151"/>
          </a:xfrm>
        </p:grpSpPr>
        <p:sp>
          <p:nvSpPr>
            <p:cNvPr id="4" name="图形"/>
            <p:cNvSpPr txBox="1"/>
            <p:nvPr>
              <p:custDataLst>
                <p:tags r:id="rId2"/>
              </p:custDataLst>
            </p:nvPr>
          </p:nvSpPr>
          <p:spPr>
            <a:xfrm>
              <a:off x="8110" y="1923"/>
              <a:ext cx="9952" cy="7324"/>
            </a:xfrm>
            <a:prstGeom prst="rect">
              <a:avLst/>
            </a:prstGeom>
            <a:noFill/>
          </p:spPr>
          <p:txBody>
            <a:bodyPr wrap="square" rtlCol="0" anchor="t">
              <a:noAutofit/>
            </a:bodyPr>
            <a:lstStyle/>
            <a:p>
              <a:pPr lvl="0" algn="l">
                <a:lnSpc>
                  <a:spcPct val="200000"/>
                </a:lnSpc>
                <a:spcAft>
                  <a:spcPts val="600"/>
                </a:spcAft>
                <a:buClrTx/>
                <a:buSzTx/>
                <a:buFontTx/>
              </a:pPr>
              <a:r>
                <a:rPr lang="en-US" altLang="zh-CN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思源黑体 CN Medium" panose="020B0600000000000000" pitchFamily="34" charset="-122"/>
                </a:rPr>
                <a:t>1.</a:t>
              </a:r>
              <a:r>
                <a:rPr lang="zh-CN" altLang="en-US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检查阻尼器</a:t>
              </a:r>
              <a:r>
                <a:rPr lang="zh-CN" altLang="en-US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有没有漏油</a:t>
              </a:r>
              <a:r>
                <a: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思源黑体 CN Medium" panose="020B0600000000000000" pitchFamily="34" charset="-122"/>
                </a:rPr>
                <a:t>。</a:t>
              </a:r>
              <a:endPara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  <a:p>
              <a:pPr lvl="0" algn="l">
                <a:lnSpc>
                  <a:spcPct val="200000"/>
                </a:lnSpc>
                <a:spcAft>
                  <a:spcPts val="600"/>
                </a:spcAft>
                <a:buClrTx/>
                <a:buSzTx/>
                <a:buFontTx/>
              </a:pPr>
              <a:r>
                <a:rPr lang="en-US" altLang="zh-CN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思源黑体 CN Medium" panose="020B0600000000000000" pitchFamily="34" charset="-122"/>
                </a:rPr>
                <a:t>2.</a:t>
              </a:r>
              <a:r>
                <a:rPr lang="zh-CN" altLang="en-US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按压</a:t>
              </a:r>
              <a:r>
                <a:rPr lang="zh-CN" altLang="en-US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阻尼器</a:t>
              </a:r>
              <a:r>
                <a:rPr lang="zh-CN" altLang="en-US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有没有阻力</a:t>
              </a:r>
              <a:r>
                <a: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思源黑体 CN Medium" panose="020B0600000000000000" pitchFamily="34" charset="-122"/>
                </a:rPr>
                <a:t>。</a:t>
              </a:r>
              <a:endPara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思源黑体 CN Medium" panose="020B0600000000000000" pitchFamily="34" charset="-122"/>
              </a:endParaRPr>
            </a:p>
            <a:p>
              <a:pPr lvl="0" algn="l">
                <a:lnSpc>
                  <a:spcPct val="200000"/>
                </a:lnSpc>
                <a:spcAft>
                  <a:spcPts val="600"/>
                </a:spcAft>
                <a:buClrTx/>
                <a:buSzTx/>
                <a:buFontTx/>
              </a:pPr>
              <a:r>
                <a:rPr lang="en-US" altLang="zh-CN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思源黑体 CN Medium" panose="020B0600000000000000" pitchFamily="34" charset="-122"/>
                </a:rPr>
                <a:t>3.</a:t>
              </a:r>
              <a:r>
                <a:rPr lang="zh-CN" altLang="en-US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查看</a:t>
              </a:r>
              <a:r>
                <a:rPr lang="zh-CN" altLang="en-US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阻尼器</a:t>
              </a:r>
              <a:r>
                <a:rPr lang="zh-CN" altLang="en-US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回位情况</a:t>
              </a:r>
              <a:r>
                <a: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思源黑体 CN Medium" panose="020B0600000000000000" pitchFamily="34" charset="-122"/>
                </a:rPr>
                <a:t>。</a:t>
              </a:r>
              <a:endPara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  <a:p>
              <a:pPr lvl="0" algn="l">
                <a:lnSpc>
                  <a:spcPct val="200000"/>
                </a:lnSpc>
                <a:spcAft>
                  <a:spcPts val="600"/>
                </a:spcAft>
                <a:buClrTx/>
                <a:buSzTx/>
                <a:buFontTx/>
              </a:pPr>
              <a:r>
                <a:rPr lang="en-US" altLang="zh-CN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思源黑体 CN Medium" panose="020B0600000000000000" pitchFamily="34" charset="-122"/>
                </a:rPr>
                <a:t>4.</a:t>
              </a:r>
              <a:r>
                <a:rPr lang="zh-CN" altLang="en-US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检查</a:t>
              </a:r>
              <a:r>
                <a:rPr lang="zh-CN" altLang="en-US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阻尼器</a:t>
              </a:r>
              <a:r>
                <a:rPr lang="zh-CN" altLang="en-US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压缩及拉伸</a:t>
              </a:r>
              <a:r>
                <a:rPr lang="zh-CN" altLang="en-US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行程动作是否平稳</a:t>
              </a:r>
              <a:r>
                <a: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思源黑体 CN Medium" panose="020B0600000000000000" pitchFamily="34" charset="-122"/>
                </a:rPr>
                <a:t>。</a:t>
              </a:r>
              <a:endPara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思源黑体 CN Medium" panose="020B0600000000000000" pitchFamily="34" charset="-122"/>
              </a:endParaRPr>
            </a:p>
            <a:p>
              <a:pPr lvl="0" algn="l">
                <a:lnSpc>
                  <a:spcPct val="200000"/>
                </a:lnSpc>
                <a:spcAft>
                  <a:spcPts val="600"/>
                </a:spcAft>
                <a:buClrTx/>
                <a:buSzTx/>
                <a:buFontTx/>
              </a:pPr>
              <a:r>
                <a:rPr lang="en-US" altLang="zh-CN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思源黑体 CN Medium" panose="020B0600000000000000" pitchFamily="34" charset="-122"/>
                </a:rPr>
                <a:t>5.</a:t>
              </a:r>
              <a:r>
                <a:rPr lang="zh-CN" altLang="en-US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检查轴承运动的灵活性，有没有变形、老化、破损</a:t>
              </a:r>
              <a:r>
                <a: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思源黑体 CN Medium" panose="020B0600000000000000" pitchFamily="34" charset="-122"/>
                </a:rPr>
                <a:t>。</a:t>
              </a:r>
              <a:endPara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思源黑体 CN Medium" panose="020B0600000000000000" pitchFamily="34" charset="-122"/>
              </a:endParaRPr>
            </a:p>
            <a:p>
              <a:pPr lvl="0" algn="l">
                <a:lnSpc>
                  <a:spcPct val="200000"/>
                </a:lnSpc>
                <a:spcAft>
                  <a:spcPts val="600"/>
                </a:spcAft>
                <a:buClrTx/>
                <a:buSzTx/>
                <a:buFontTx/>
              </a:pPr>
              <a:r>
                <a:rPr lang="en-US" altLang="zh-CN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思源黑体 CN Medium" panose="020B0600000000000000" pitchFamily="34" charset="-122"/>
                </a:rPr>
                <a:t>6.</a:t>
              </a:r>
              <a:r>
                <a:rPr lang="zh-CN" altLang="en-US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检查防尘罩</a:t>
              </a:r>
              <a:r>
                <a:rPr lang="zh-CN" altLang="en-US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和缓冲体表面有无开裂及破损</a:t>
              </a:r>
              <a:r>
                <a: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思源黑体 CN Medium" panose="020B0600000000000000" pitchFamily="34" charset="-122"/>
                </a:rPr>
                <a:t>。</a:t>
              </a:r>
              <a:endPara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思源黑体 CN Medium" panose="020B0600000000000000" pitchFamily="34" charset="-122"/>
              </a:endParaRPr>
            </a:p>
            <a:p>
              <a:pPr lvl="0" algn="l">
                <a:lnSpc>
                  <a:spcPct val="200000"/>
                </a:lnSpc>
                <a:spcAft>
                  <a:spcPts val="600"/>
                </a:spcAft>
                <a:buClrTx/>
                <a:buSzTx/>
                <a:buFontTx/>
              </a:pPr>
              <a:endPara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思源黑体 CN Medium" panose="020B0600000000000000" pitchFamily="34" charset="-122"/>
              </a:endParaRPr>
            </a:p>
          </p:txBody>
        </p:sp>
        <p:sp>
          <p:nvSpPr>
            <p:cNvPr id="9" name="图形"/>
            <p:cNvSpPr/>
            <p:nvPr>
              <p:custDataLst>
                <p:tags r:id="rId3"/>
              </p:custDataLst>
            </p:nvPr>
          </p:nvSpPr>
          <p:spPr>
            <a:xfrm>
              <a:off x="8136" y="1096"/>
              <a:ext cx="2664" cy="822"/>
            </a:xfrm>
            <a:prstGeom prst="homePlat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r>
                <a:rPr lang="zh-CN" altLang="en-US" sz="2400" dirty="0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+mn-ea"/>
                  <a:sym typeface="思源黑体 CN Medium" panose="020B0600000000000000" pitchFamily="34" charset="-122"/>
                </a:rPr>
                <a:t>检查：</a:t>
              </a:r>
              <a:endParaRPr lang="zh-CN" altLang="en-US" sz="2400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+mn-ea"/>
                <a:sym typeface="思源黑体 CN Medium" panose="020B0600000000000000" pitchFamily="34" charset="-122"/>
              </a:endParaRPr>
            </a:p>
          </p:txBody>
        </p:sp>
      </p:grpSp>
      <p:pic>
        <p:nvPicPr>
          <p:cNvPr id="3" name="图片 2" descr="减振器分解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80" y="1532255"/>
            <a:ext cx="5074920" cy="3289300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文本框 34"/>
          <p:cNvSpPr txBox="1"/>
          <p:nvPr/>
        </p:nvSpPr>
        <p:spPr>
          <a:xfrm>
            <a:off x="2324100" y="3009900"/>
            <a:ext cx="7696200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6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阿里巴巴普惠体 Medium" panose="00020600040101010101" pitchFamily="18" charset="-122"/>
                <a:sym typeface="微软雅黑" panose="020B0503020204020204" charset="-122"/>
              </a:rPr>
              <a:t>安装流程</a:t>
            </a:r>
            <a:endParaRPr lang="zh-CN" altLang="en-US" sz="6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阿里巴巴普惠体 Medium" panose="00020600040101010101" pitchFamily="18" charset="-122"/>
              <a:sym typeface="微软雅黑" panose="020B0503020204020204" charset="-122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3784600" y="4289425"/>
            <a:ext cx="4775200" cy="41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sz="1400">
                <a:latin typeface="微软雅黑" panose="020B0503020204020204" charset="-122"/>
                <a:ea typeface="微软雅黑" panose="020B0503020204020204" charset="-122"/>
                <a:cs typeface="思源宋体 SemiBold" panose="02020600000000000000" charset="-122"/>
                <a:sym typeface="微软雅黑" panose="020B0503020204020204" charset="-122"/>
              </a:rPr>
              <a:t>Installation process</a:t>
            </a:r>
            <a:endParaRPr sz="1400">
              <a:latin typeface="微软雅黑" panose="020B0503020204020204" charset="-122"/>
              <a:ea typeface="微软雅黑" panose="020B0503020204020204" charset="-122"/>
              <a:cs typeface="思源宋体 SemiBold" panose="02020600000000000000" charset="-122"/>
              <a:sym typeface="微软雅黑" panose="020B0503020204020204" charset="-122"/>
            </a:endParaRPr>
          </a:p>
        </p:txBody>
      </p:sp>
      <p:sp>
        <p:nvSpPr>
          <p:cNvPr id="38" name="矩形: 圆角 37"/>
          <p:cNvSpPr/>
          <p:nvPr/>
        </p:nvSpPr>
        <p:spPr>
          <a:xfrm>
            <a:off x="4787901" y="1824037"/>
            <a:ext cx="2616200" cy="842964"/>
          </a:xfrm>
          <a:prstGeom prst="roundRect">
            <a:avLst>
              <a:gd name="adj" fmla="val 50000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dirty="0">
                <a:latin typeface="微软雅黑" panose="020B0503020204020204" charset="-122"/>
                <a:ea typeface="微软雅黑" panose="020B0503020204020204" charset="-122"/>
                <a:cs typeface="阿里巴巴普惠体 M" panose="00020600040101010101" pitchFamily="18" charset="-122"/>
                <a:sym typeface="微软雅黑" panose="020B0503020204020204" charset="-122"/>
              </a:rPr>
              <a:t>PART-05</a:t>
            </a:r>
            <a:endParaRPr lang="zh-CN" altLang="en-US" sz="4000" dirty="0">
              <a:latin typeface="微软雅黑" panose="020B0503020204020204" charset="-122"/>
              <a:ea typeface="微软雅黑" panose="020B0503020204020204" charset="-122"/>
              <a:cs typeface="阿里巴巴普惠体 M" panose="00020600040101010101" pitchFamily="18" charset="-122"/>
              <a:sym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形"/>
          <p:cNvSpPr txBox="1"/>
          <p:nvPr userDrawn="1">
            <p:custDataLst>
              <p:tags r:id="rId1"/>
            </p:custDataLst>
          </p:nvPr>
        </p:nvSpPr>
        <p:spPr>
          <a:xfrm>
            <a:off x="488950" y="215265"/>
            <a:ext cx="577786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l">
              <a:buClrTx/>
              <a:buSzTx/>
              <a:buFontTx/>
            </a:pPr>
            <a:r>
              <a:rPr lang="zh-CN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阿里巴巴普惠体 Medium" panose="00020600040101010101" pitchFamily="18" charset="-122"/>
                <a:sym typeface="微软雅黑" panose="020B0503020204020204" charset="-122"/>
              </a:rPr>
              <a:t>后</a:t>
            </a:r>
            <a:r>
              <a:rPr lang="zh-CN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阿里巴巴普惠体 Medium" panose="00020600040101010101" pitchFamily="18" charset="-122"/>
                <a:sym typeface="微软雅黑" panose="020B0503020204020204" charset="-122"/>
              </a:rPr>
              <a:t>悬架拆装分解及检查</a:t>
            </a:r>
            <a:endParaRPr lang="zh-CN" altLang="en-US" sz="3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阿里巴巴普惠体 Medium" panose="00020600040101010101" pitchFamily="18" charset="-122"/>
              <a:sym typeface="微软雅黑" panose="020B0503020204020204" charset="-122"/>
            </a:endParaRPr>
          </a:p>
        </p:txBody>
      </p:sp>
      <p:grpSp>
        <p:nvGrpSpPr>
          <p:cNvPr id="2" name="图形"/>
          <p:cNvGrpSpPr/>
          <p:nvPr/>
        </p:nvGrpSpPr>
        <p:grpSpPr>
          <a:xfrm>
            <a:off x="4667885" y="1698625"/>
            <a:ext cx="7030085" cy="3516630"/>
            <a:chOff x="7351" y="2675"/>
            <a:chExt cx="11071" cy="5538"/>
          </a:xfrm>
        </p:grpSpPr>
        <p:sp>
          <p:nvSpPr>
            <p:cNvPr id="9" name="图形"/>
            <p:cNvSpPr/>
            <p:nvPr>
              <p:custDataLst>
                <p:tags r:id="rId2"/>
              </p:custDataLst>
            </p:nvPr>
          </p:nvSpPr>
          <p:spPr>
            <a:xfrm>
              <a:off x="7351" y="2950"/>
              <a:ext cx="560" cy="822"/>
            </a:xfrm>
            <a:prstGeom prst="homePlat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endParaRPr lang="zh-CN" altLang="en-US" sz="2400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+mn-ea"/>
                <a:sym typeface="思源黑体 CN Medium" panose="020B0600000000000000" pitchFamily="34" charset="-122"/>
              </a:endParaRPr>
            </a:p>
          </p:txBody>
        </p:sp>
        <p:sp>
          <p:nvSpPr>
            <p:cNvPr id="6" name="图形"/>
            <p:cNvSpPr/>
            <p:nvPr>
              <p:custDataLst>
                <p:tags r:id="rId3"/>
              </p:custDataLst>
            </p:nvPr>
          </p:nvSpPr>
          <p:spPr>
            <a:xfrm>
              <a:off x="7351" y="6934"/>
              <a:ext cx="560" cy="822"/>
            </a:xfrm>
            <a:prstGeom prst="homePlat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endParaRPr lang="zh-CN" altLang="en-US" sz="2400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+mn-ea"/>
                <a:sym typeface="思源黑体 CN Medium" panose="020B0600000000000000" pitchFamily="34" charset="-122"/>
              </a:endParaRPr>
            </a:p>
          </p:txBody>
        </p:sp>
        <p:sp>
          <p:nvSpPr>
            <p:cNvPr id="12" name="图形"/>
            <p:cNvSpPr txBox="1"/>
            <p:nvPr>
              <p:custDataLst>
                <p:tags r:id="rId4"/>
              </p:custDataLst>
            </p:nvPr>
          </p:nvSpPr>
          <p:spPr>
            <a:xfrm>
              <a:off x="8115" y="2675"/>
              <a:ext cx="10307" cy="101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just">
                <a:lnSpc>
                  <a:spcPct val="200000"/>
                </a:lnSpc>
                <a:spcAft>
                  <a:spcPts val="600"/>
                </a:spcAft>
              </a:pPr>
              <a:r>
                <a: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+mn-ea"/>
                  <a:sym typeface="思源黑体 CN Medium" panose="020B0600000000000000" pitchFamily="34" charset="-122"/>
                </a:rPr>
                <a:t>①安装弹簧下缓冲垫。</a:t>
              </a:r>
              <a:endPara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+mn-ea"/>
                <a:sym typeface="思源黑体 CN Medium" panose="020B0600000000000000" pitchFamily="34" charset="-122"/>
              </a:endParaRPr>
            </a:p>
          </p:txBody>
        </p:sp>
        <p:sp>
          <p:nvSpPr>
            <p:cNvPr id="14" name="图形"/>
            <p:cNvSpPr txBox="1"/>
            <p:nvPr>
              <p:custDataLst>
                <p:tags r:id="rId5"/>
              </p:custDataLst>
            </p:nvPr>
          </p:nvSpPr>
          <p:spPr>
            <a:xfrm>
              <a:off x="8310" y="6325"/>
              <a:ext cx="9318" cy="1888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just">
                <a:lnSpc>
                  <a:spcPct val="200000"/>
                </a:lnSpc>
                <a:spcAft>
                  <a:spcPts val="600"/>
                </a:spcAft>
              </a:pPr>
              <a:r>
                <a: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思源黑体 CN Medium" panose="020B0600000000000000" pitchFamily="34" charset="-122"/>
                </a:rPr>
                <a:t>使用专用工具压紧螺旋弹簧，将弹簧装配到后减阻尼器总成上（如果前面有绑铁丝的话直接装上）</a:t>
              </a:r>
              <a:endPara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思源黑体 CN Medium" panose="020B0600000000000000" pitchFamily="34" charset="-122"/>
              </a:endParaRPr>
            </a:p>
          </p:txBody>
        </p:sp>
      </p:grpSp>
      <p:sp>
        <p:nvSpPr>
          <p:cNvPr id="10" name="文本框 9"/>
          <p:cNvSpPr txBox="1"/>
          <p:nvPr/>
        </p:nvSpPr>
        <p:spPr>
          <a:xfrm>
            <a:off x="5005705" y="4465320"/>
            <a:ext cx="39116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latin typeface="微软雅黑" panose="020B0503020204020204" charset="-122"/>
                <a:ea typeface="微软雅黑" panose="020B0503020204020204" charset="-122"/>
              </a:rPr>
              <a:t>②</a:t>
            </a:r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3" name="图片 2" descr="弹簧下缓冲垫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4865" y="798830"/>
            <a:ext cx="3843020" cy="3061970"/>
          </a:xfrm>
          <a:prstGeom prst="rect">
            <a:avLst/>
          </a:prstGeom>
        </p:spPr>
      </p:pic>
      <p:pic>
        <p:nvPicPr>
          <p:cNvPr id="4" name="图片 3" descr="专用工具压紧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4250" y="3965575"/>
            <a:ext cx="3524250" cy="2409825"/>
          </a:xfrm>
          <a:prstGeom prst="rect">
            <a:avLst/>
          </a:prstGeom>
        </p:spPr>
      </p:pic>
    </p:spTree>
    <p:custDataLst>
      <p:tags r:id="rId8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形"/>
          <p:cNvSpPr txBox="1"/>
          <p:nvPr userDrawn="1">
            <p:custDataLst>
              <p:tags r:id="rId1"/>
            </p:custDataLst>
          </p:nvPr>
        </p:nvSpPr>
        <p:spPr>
          <a:xfrm>
            <a:off x="488950" y="215265"/>
            <a:ext cx="577786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l">
              <a:buClrTx/>
              <a:buSzTx/>
              <a:buFontTx/>
            </a:pPr>
            <a:r>
              <a:rPr lang="zh-CN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阿里巴巴普惠体 Medium" panose="00020600040101010101" pitchFamily="18" charset="-122"/>
                <a:sym typeface="微软雅黑" panose="020B0503020204020204" charset="-122"/>
              </a:rPr>
              <a:t>后</a:t>
            </a:r>
            <a:r>
              <a:rPr lang="zh-CN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阿里巴巴普惠体 Medium" panose="00020600040101010101" pitchFamily="18" charset="-122"/>
                <a:sym typeface="微软雅黑" panose="020B0503020204020204" charset="-122"/>
              </a:rPr>
              <a:t>悬架拆装分解及检查</a:t>
            </a:r>
            <a:endParaRPr lang="zh-CN" altLang="en-US" sz="3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阿里巴巴普惠体 Medium" panose="00020600040101010101" pitchFamily="18" charset="-122"/>
              <a:sym typeface="微软雅黑" panose="020B0503020204020204" charset="-122"/>
            </a:endParaRPr>
          </a:p>
        </p:txBody>
      </p:sp>
      <p:grpSp>
        <p:nvGrpSpPr>
          <p:cNvPr id="5" name="图形"/>
          <p:cNvGrpSpPr/>
          <p:nvPr/>
        </p:nvGrpSpPr>
        <p:grpSpPr>
          <a:xfrm>
            <a:off x="613410" y="2243455"/>
            <a:ext cx="4251325" cy="3695700"/>
            <a:chOff x="966" y="2258"/>
            <a:chExt cx="6695" cy="5820"/>
          </a:xfrm>
        </p:grpSpPr>
        <p:sp>
          <p:nvSpPr>
            <p:cNvPr id="3" name="图形"/>
            <p:cNvSpPr txBox="1"/>
            <p:nvPr>
              <p:custDataLst>
                <p:tags r:id="rId2"/>
              </p:custDataLst>
            </p:nvPr>
          </p:nvSpPr>
          <p:spPr>
            <a:xfrm>
              <a:off x="966" y="3178"/>
              <a:ext cx="6695" cy="4900"/>
            </a:xfrm>
            <a:prstGeom prst="rect">
              <a:avLst/>
            </a:prstGeom>
            <a:noFill/>
          </p:spPr>
          <p:txBody>
            <a:bodyPr wrap="square" rtlCol="0" anchor="t">
              <a:noAutofit/>
            </a:bodyPr>
            <a:lstStyle/>
            <a:p>
              <a:pPr>
                <a:lnSpc>
                  <a:spcPct val="170000"/>
                </a:lnSpc>
              </a:pPr>
              <a:r>
                <a:rPr lang="zh-CN" altLang="en-US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③ 安装缓冲体。</a:t>
              </a:r>
              <a:endPara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>
                <a:lnSpc>
                  <a:spcPct val="170000"/>
                </a:lnSpc>
              </a:pPr>
              <a:r>
                <a:rPr lang="zh-CN" altLang="en-US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④ 安装防尘罩。</a:t>
              </a:r>
              <a:endPara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  <a:p>
              <a:pPr>
                <a:lnSpc>
                  <a:spcPct val="170000"/>
                </a:lnSpc>
              </a:pPr>
              <a:r>
                <a:rPr lang="zh-CN" altLang="en-US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⑤ 安装后减上支撑组合。</a:t>
              </a:r>
              <a:endPara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  <a:p>
              <a:pPr>
                <a:lnSpc>
                  <a:spcPct val="110000"/>
                </a:lnSpc>
              </a:pPr>
              <a:endPara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</p:txBody>
        </p:sp>
        <p:sp>
          <p:nvSpPr>
            <p:cNvPr id="8" name="图形"/>
            <p:cNvSpPr/>
            <p:nvPr>
              <p:custDataLst>
                <p:tags r:id="rId3"/>
              </p:custDataLst>
            </p:nvPr>
          </p:nvSpPr>
          <p:spPr>
            <a:xfrm>
              <a:off x="1071" y="2258"/>
              <a:ext cx="4208" cy="822"/>
            </a:xfrm>
            <a:prstGeom prst="homePlat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400" dirty="0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+mn-ea"/>
                  <a:sym typeface="思源黑体 CN Medium" panose="020B0600000000000000" pitchFamily="34" charset="-122"/>
                </a:rPr>
                <a:t>安装：</a:t>
              </a:r>
              <a:endParaRPr lang="zh-CN" altLang="en-US" sz="2400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+mn-ea"/>
                <a:sym typeface="思源黑体 CN Medium" panose="020B0600000000000000" pitchFamily="34" charset="-122"/>
              </a:endParaRPr>
            </a:p>
          </p:txBody>
        </p:sp>
      </p:grpSp>
      <p:pic>
        <p:nvPicPr>
          <p:cNvPr id="2" name="图片 1" descr="后悬架分解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8985" y="1152525"/>
            <a:ext cx="6696075" cy="4552950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形"/>
          <p:cNvSpPr txBox="1"/>
          <p:nvPr userDrawn="1">
            <p:custDataLst>
              <p:tags r:id="rId1"/>
            </p:custDataLst>
          </p:nvPr>
        </p:nvSpPr>
        <p:spPr>
          <a:xfrm>
            <a:off x="488950" y="215265"/>
            <a:ext cx="577786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l">
              <a:buClrTx/>
              <a:buSzTx/>
              <a:buFontTx/>
            </a:pPr>
            <a:r>
              <a:rPr lang="zh-CN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阿里巴巴普惠体 Medium" panose="00020600040101010101" pitchFamily="18" charset="-122"/>
                <a:sym typeface="微软雅黑" panose="020B0503020204020204" charset="-122"/>
              </a:rPr>
              <a:t>后</a:t>
            </a:r>
            <a:r>
              <a:rPr lang="zh-CN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阿里巴巴普惠体 Medium" panose="00020600040101010101" pitchFamily="18" charset="-122"/>
                <a:sym typeface="微软雅黑" panose="020B0503020204020204" charset="-122"/>
              </a:rPr>
              <a:t>悬架拆装分解及检查</a:t>
            </a:r>
            <a:endParaRPr lang="zh-CN" altLang="en-US" sz="3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阿里巴巴普惠体 Medium" panose="00020600040101010101" pitchFamily="18" charset="-122"/>
              <a:sym typeface="微软雅黑" panose="020B0503020204020204" charset="-122"/>
            </a:endParaRPr>
          </a:p>
        </p:txBody>
      </p:sp>
      <p:grpSp>
        <p:nvGrpSpPr>
          <p:cNvPr id="5" name="图形"/>
          <p:cNvGrpSpPr/>
          <p:nvPr/>
        </p:nvGrpSpPr>
        <p:grpSpPr>
          <a:xfrm>
            <a:off x="488950" y="1169035"/>
            <a:ext cx="6318250" cy="2724150"/>
            <a:chOff x="770" y="1841"/>
            <a:chExt cx="9950" cy="4290"/>
          </a:xfrm>
        </p:grpSpPr>
        <p:sp>
          <p:nvSpPr>
            <p:cNvPr id="3" name="图形"/>
            <p:cNvSpPr txBox="1"/>
            <p:nvPr>
              <p:custDataLst>
                <p:tags r:id="rId2"/>
              </p:custDataLst>
            </p:nvPr>
          </p:nvSpPr>
          <p:spPr>
            <a:xfrm>
              <a:off x="770" y="3019"/>
              <a:ext cx="9950" cy="3112"/>
            </a:xfrm>
            <a:prstGeom prst="rect">
              <a:avLst/>
            </a:prstGeom>
            <a:noFill/>
          </p:spPr>
          <p:txBody>
            <a:bodyPr wrap="square" rtlCol="0" anchor="t">
              <a:noAutofit/>
            </a:bodyPr>
            <a:lstStyle/>
            <a:p>
              <a:pPr lvl="0" algn="l">
                <a:lnSpc>
                  <a:spcPct val="200000"/>
                </a:lnSpc>
                <a:spcAft>
                  <a:spcPts val="600"/>
                </a:spcAft>
                <a:buClrTx/>
                <a:buSzTx/>
                <a:buFontTx/>
              </a:pPr>
              <a:r>
                <a:rPr lang="zh-CN" altLang="en-US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⑥旧的</a:t>
              </a:r>
              <a:r>
                <a:rPr lang="zh-CN" altLang="en-US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活塞杆螺母需要进行更换，</a:t>
              </a:r>
              <a:r>
                <a:rPr lang="zh-CN" altLang="en-US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用工具将一个崭新的活塞杆螺母拧紧，力矩为 85±5N·m。</a:t>
              </a:r>
              <a:endPara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思源黑体 CN Medium" panose="020B0600000000000000" pitchFamily="34" charset="-122"/>
              </a:endParaRPr>
            </a:p>
          </p:txBody>
        </p:sp>
        <p:sp>
          <p:nvSpPr>
            <p:cNvPr id="10" name="图形"/>
            <p:cNvSpPr/>
            <p:nvPr>
              <p:custDataLst>
                <p:tags r:id="rId3"/>
              </p:custDataLst>
            </p:nvPr>
          </p:nvSpPr>
          <p:spPr>
            <a:xfrm>
              <a:off x="1071" y="1841"/>
              <a:ext cx="3363" cy="822"/>
            </a:xfrm>
            <a:prstGeom prst="homePlat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r>
                <a:rPr lang="zh-CN" altLang="en-US" sz="2400" dirty="0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+mn-ea"/>
                  <a:sym typeface="思源黑体 CN Medium" panose="020B0600000000000000" pitchFamily="34" charset="-122"/>
                </a:rPr>
                <a:t>安装：</a:t>
              </a:r>
              <a:endParaRPr lang="zh-CN" altLang="en-US" sz="2400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+mn-ea"/>
                <a:sym typeface="思源黑体 CN Medium" panose="020B0600000000000000" pitchFamily="34" charset="-122"/>
              </a:endParaRPr>
            </a:p>
          </p:txBody>
        </p:sp>
      </p:grpSp>
      <p:pic>
        <p:nvPicPr>
          <p:cNvPr id="4" name="图片 3" descr="安装减振器与车身连接螺母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5230" y="2118995"/>
            <a:ext cx="3362325" cy="2619375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4685227" y="896785"/>
            <a:ext cx="282154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8800" b="1" dirty="0">
                <a:ln w="0">
                  <a:solidFill>
                    <a:schemeClr val="bg1"/>
                  </a:solidFill>
                </a:ln>
                <a:solidFill>
                  <a:srgbClr val="00B0F0"/>
                </a:solidFill>
                <a:effectLst>
                  <a:outerShdw blurRad="63500" dist="38100" dir="5400000" algn="t" rotWithShape="0">
                    <a:schemeClr val="tx1">
                      <a:lumMod val="85000"/>
                      <a:lumOff val="15000"/>
                      <a:alpha val="41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目录</a:t>
            </a:r>
            <a:endParaRPr lang="zh-CN" altLang="en-US" sz="8800" b="1" dirty="0">
              <a:ln w="0">
                <a:solidFill>
                  <a:schemeClr val="bg1"/>
                </a:solidFill>
              </a:ln>
              <a:solidFill>
                <a:srgbClr val="00B0F0"/>
              </a:solidFill>
              <a:effectLst>
                <a:outerShdw blurRad="63500" dist="38100" dir="5400000" algn="t" rotWithShape="0">
                  <a:schemeClr val="tx1">
                    <a:lumMod val="85000"/>
                    <a:lumOff val="15000"/>
                    <a:alpha val="41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755866" y="2775094"/>
            <a:ext cx="3552190" cy="640080"/>
            <a:chOff x="204543" y="2775094"/>
            <a:chExt cx="3552190" cy="640080"/>
          </a:xfrm>
        </p:grpSpPr>
        <p:sp>
          <p:nvSpPr>
            <p:cNvPr id="3" name="文本框 2"/>
            <p:cNvSpPr txBox="1"/>
            <p:nvPr/>
          </p:nvSpPr>
          <p:spPr>
            <a:xfrm>
              <a:off x="1043378" y="2833514"/>
              <a:ext cx="2713355" cy="52197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28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阿里巴巴普惠体 Medium" panose="00020600040101010101" pitchFamily="18" charset="-122"/>
                  <a:sym typeface="微软雅黑" panose="020B0503020204020204" charset="-122"/>
                </a:rPr>
                <a:t>安装位置及作用</a:t>
              </a:r>
              <a:endPara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阿里巴巴普惠体 Medium" panose="00020600040101010101" pitchFamily="18" charset="-122"/>
                <a:sym typeface="微软雅黑" panose="020B0503020204020204" charset="-122"/>
              </a:endParaRPr>
            </a:p>
          </p:txBody>
        </p:sp>
        <p:sp>
          <p:nvSpPr>
            <p:cNvPr id="4" name="对话气泡: 矩形 3"/>
            <p:cNvSpPr/>
            <p:nvPr/>
          </p:nvSpPr>
          <p:spPr>
            <a:xfrm>
              <a:off x="204543" y="2775094"/>
              <a:ext cx="747958" cy="640080"/>
            </a:xfrm>
            <a:prstGeom prst="wedgeRectCallout">
              <a:avLst>
                <a:gd name="adj1" fmla="val -22428"/>
                <a:gd name="adj2" fmla="val 74405"/>
              </a:avLst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200" dirty="0"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01</a:t>
              </a:r>
              <a:endParaRPr lang="zh-CN" altLang="en-US" sz="3200" dirty="0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755866" y="4171465"/>
            <a:ext cx="3178810" cy="640080"/>
            <a:chOff x="204543" y="4003825"/>
            <a:chExt cx="3178810" cy="640080"/>
          </a:xfrm>
        </p:grpSpPr>
        <p:sp>
          <p:nvSpPr>
            <p:cNvPr id="8" name="文本框 7"/>
            <p:cNvSpPr txBox="1"/>
            <p:nvPr/>
          </p:nvSpPr>
          <p:spPr>
            <a:xfrm>
              <a:off x="1043378" y="4062245"/>
              <a:ext cx="2339975" cy="52197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28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阿里巴巴普惠体 Medium" panose="00020600040101010101" pitchFamily="18" charset="-122"/>
                  <a:sym typeface="微软雅黑" panose="020B0503020204020204" charset="-122"/>
                </a:rPr>
                <a:t>拆解装流程</a:t>
              </a:r>
              <a:endPara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阿里巴巴普惠体 Medium" panose="00020600040101010101" pitchFamily="18" charset="-122"/>
                <a:sym typeface="微软雅黑" panose="020B0503020204020204" charset="-122"/>
              </a:endParaRPr>
            </a:p>
          </p:txBody>
        </p:sp>
        <p:sp>
          <p:nvSpPr>
            <p:cNvPr id="9" name="对话气泡: 矩形 8"/>
            <p:cNvSpPr/>
            <p:nvPr/>
          </p:nvSpPr>
          <p:spPr>
            <a:xfrm>
              <a:off x="204543" y="4003825"/>
              <a:ext cx="747958" cy="640080"/>
            </a:xfrm>
            <a:prstGeom prst="wedgeRectCallout">
              <a:avLst>
                <a:gd name="adj1" fmla="val -22428"/>
                <a:gd name="adj2" fmla="val 74405"/>
              </a:avLst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lvl="0" algn="ctr">
                <a:buClrTx/>
                <a:buSzTx/>
                <a:buFontTx/>
              </a:pPr>
              <a:r>
                <a:rPr lang="en-US" altLang="zh-CN" sz="3200" dirty="0"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03</a:t>
              </a:r>
              <a:endParaRPr lang="en-US" altLang="zh-CN" sz="3200" dirty="0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6977542" y="2775094"/>
            <a:ext cx="3692525" cy="640080"/>
            <a:chOff x="7142258" y="2775094"/>
            <a:chExt cx="3692525" cy="640080"/>
          </a:xfrm>
        </p:grpSpPr>
        <p:sp>
          <p:nvSpPr>
            <p:cNvPr id="11" name="文本框 10"/>
            <p:cNvSpPr txBox="1"/>
            <p:nvPr/>
          </p:nvSpPr>
          <p:spPr>
            <a:xfrm>
              <a:off x="7981093" y="2833514"/>
              <a:ext cx="2853690" cy="52197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2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阿里巴巴普惠体 Medium" panose="00020600040101010101" pitchFamily="18" charset="-122"/>
                  <a:sym typeface="微软雅黑" panose="020B0503020204020204" charset="-122"/>
                </a:rPr>
                <a:t>故障现象及原因</a:t>
              </a:r>
              <a:endPara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阿里巴巴普惠体 Medium" panose="00020600040101010101" pitchFamily="18" charset="-122"/>
                <a:sym typeface="微软雅黑" panose="020B0503020204020204" charset="-122"/>
              </a:endParaRPr>
            </a:p>
          </p:txBody>
        </p:sp>
        <p:sp>
          <p:nvSpPr>
            <p:cNvPr id="12" name="对话气泡: 矩形 11"/>
            <p:cNvSpPr/>
            <p:nvPr/>
          </p:nvSpPr>
          <p:spPr>
            <a:xfrm>
              <a:off x="7142258" y="2775094"/>
              <a:ext cx="747958" cy="640080"/>
            </a:xfrm>
            <a:prstGeom prst="wedgeRectCallout">
              <a:avLst>
                <a:gd name="adj1" fmla="val -22428"/>
                <a:gd name="adj2" fmla="val 74405"/>
              </a:avLst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lvl="0" algn="ctr">
                <a:buClrTx/>
                <a:buSzTx/>
                <a:buFontTx/>
              </a:pPr>
              <a:r>
                <a:rPr lang="en-US" altLang="zh-CN" sz="3200" dirty="0"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02</a:t>
              </a:r>
              <a:endParaRPr lang="en-US" altLang="zh-CN" sz="3200" dirty="0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4443892" y="4171465"/>
            <a:ext cx="2819400" cy="640080"/>
            <a:chOff x="4322858" y="4003825"/>
            <a:chExt cx="2819400" cy="640080"/>
          </a:xfrm>
        </p:grpSpPr>
        <p:sp>
          <p:nvSpPr>
            <p:cNvPr id="14" name="文本框 13"/>
            <p:cNvSpPr txBox="1"/>
            <p:nvPr/>
          </p:nvSpPr>
          <p:spPr>
            <a:xfrm>
              <a:off x="5161693" y="4062245"/>
              <a:ext cx="1980565" cy="52197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2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阿里巴巴普惠体 Medium" panose="00020600040101010101" pitchFamily="18" charset="-122"/>
                  <a:sym typeface="微软雅黑" panose="020B0503020204020204" charset="-122"/>
                </a:rPr>
                <a:t>分解检查</a:t>
              </a:r>
              <a:endPara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阿里巴巴普惠体 Medium" panose="00020600040101010101" pitchFamily="18" charset="-122"/>
                <a:sym typeface="微软雅黑" panose="020B0503020204020204" charset="-122"/>
              </a:endParaRPr>
            </a:p>
          </p:txBody>
        </p:sp>
        <p:sp>
          <p:nvSpPr>
            <p:cNvPr id="16" name="对话气泡: 矩形 15"/>
            <p:cNvSpPr/>
            <p:nvPr/>
          </p:nvSpPr>
          <p:spPr>
            <a:xfrm>
              <a:off x="4322858" y="4003825"/>
              <a:ext cx="747958" cy="640080"/>
            </a:xfrm>
            <a:prstGeom prst="wedgeRectCallout">
              <a:avLst>
                <a:gd name="adj1" fmla="val -22428"/>
                <a:gd name="adj2" fmla="val 74405"/>
              </a:avLst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lvl="0" algn="ctr">
                <a:buClrTx/>
                <a:buSzTx/>
                <a:buFontTx/>
              </a:pPr>
              <a:r>
                <a:rPr lang="en-US" altLang="zh-CN" sz="3200" dirty="0"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04</a:t>
              </a:r>
              <a:endParaRPr lang="en-US" altLang="zh-CN" sz="3200" dirty="0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502974" y="5593080"/>
            <a:ext cx="11186052" cy="0"/>
            <a:chOff x="502974" y="5593080"/>
            <a:chExt cx="11186052" cy="0"/>
          </a:xfrm>
        </p:grpSpPr>
        <p:cxnSp>
          <p:nvCxnSpPr>
            <p:cNvPr id="38" name="直接连接符 37"/>
            <p:cNvCxnSpPr/>
            <p:nvPr/>
          </p:nvCxnSpPr>
          <p:spPr>
            <a:xfrm>
              <a:off x="502974" y="5593080"/>
              <a:ext cx="3489906" cy="0"/>
            </a:xfrm>
            <a:prstGeom prst="line">
              <a:avLst/>
            </a:prstGeom>
            <a:ln w="12700">
              <a:solidFill>
                <a:srgbClr val="00B0F0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接连接符 38"/>
            <p:cNvCxnSpPr/>
            <p:nvPr/>
          </p:nvCxnSpPr>
          <p:spPr>
            <a:xfrm flipH="1">
              <a:off x="8199120" y="5593080"/>
              <a:ext cx="3489906" cy="0"/>
            </a:xfrm>
            <a:prstGeom prst="line">
              <a:avLst/>
            </a:prstGeom>
            <a:ln w="12700">
              <a:solidFill>
                <a:srgbClr val="00B0F0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" name="图片 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756544">
            <a:off x="2090826" y="683845"/>
            <a:ext cx="2150225" cy="215022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4739640" y="5424805"/>
            <a:ext cx="2712720" cy="3371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dist"/>
            <a:r>
              <a:rPr lang="zh-CN" altLang="en-US" sz="1600" b="1">
                <a:solidFill>
                  <a:schemeClr val="bg2">
                    <a:lumMod val="50000"/>
                  </a:schemeClr>
                </a:solidFill>
                <a:latin typeface="微软雅黑 Light" panose="020B0502040204020203" charset="-122"/>
                <a:ea typeface="微软雅黑 Light" panose="020B0502040204020203" charset="-122"/>
              </a:rPr>
              <a:t>https://www.zhijiaobf.cn</a:t>
            </a:r>
            <a:endParaRPr lang="zh-CN" altLang="en-US" sz="1600" b="1">
              <a:solidFill>
                <a:schemeClr val="bg2">
                  <a:lumMod val="50000"/>
                </a:schemeClr>
              </a:solidFill>
              <a:latin typeface="微软雅黑 Light" panose="020B0502040204020203" charset="-122"/>
              <a:ea typeface="微软雅黑 Light" panose="020B0502040204020203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8018942" y="4171465"/>
            <a:ext cx="3150870" cy="640080"/>
            <a:chOff x="4322858" y="4003825"/>
            <a:chExt cx="3150870" cy="640080"/>
          </a:xfrm>
        </p:grpSpPr>
        <p:sp>
          <p:nvSpPr>
            <p:cNvPr id="10" name="文本框 9"/>
            <p:cNvSpPr txBox="1"/>
            <p:nvPr>
              <p:custDataLst>
                <p:tags r:id="rId2"/>
              </p:custDataLst>
            </p:nvPr>
          </p:nvSpPr>
          <p:spPr>
            <a:xfrm>
              <a:off x="5161693" y="4062245"/>
              <a:ext cx="2312035" cy="52197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p>
              <a:r>
                <a:rPr lang="zh-CN" altLang="en-US" sz="2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阿里巴巴普惠体 Medium" panose="00020600040101010101" pitchFamily="18" charset="-122"/>
                  <a:sym typeface="微软雅黑" panose="020B0503020204020204" charset="-122"/>
                </a:rPr>
                <a:t>安装流程</a:t>
              </a:r>
              <a:endPara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阿里巴巴普惠体 Medium" panose="00020600040101010101" pitchFamily="18" charset="-122"/>
                <a:sym typeface="微软雅黑" panose="020B0503020204020204" charset="-122"/>
              </a:endParaRPr>
            </a:p>
          </p:txBody>
        </p:sp>
        <p:sp>
          <p:nvSpPr>
            <p:cNvPr id="13" name="对话气泡: 矩形 15"/>
            <p:cNvSpPr/>
            <p:nvPr>
              <p:custDataLst>
                <p:tags r:id="rId3"/>
              </p:custDataLst>
            </p:nvPr>
          </p:nvSpPr>
          <p:spPr>
            <a:xfrm>
              <a:off x="4322858" y="4003825"/>
              <a:ext cx="747958" cy="640080"/>
            </a:xfrm>
            <a:prstGeom prst="wedgeRectCallout">
              <a:avLst>
                <a:gd name="adj1" fmla="val -22428"/>
                <a:gd name="adj2" fmla="val 74405"/>
              </a:avLst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r>
                <a:rPr lang="en-US" altLang="zh-CN" sz="3200" dirty="0"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05</a:t>
              </a:r>
              <a:endParaRPr lang="en-US" altLang="zh-CN" sz="3200" dirty="0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形"/>
          <p:cNvSpPr txBox="1"/>
          <p:nvPr userDrawn="1">
            <p:custDataLst>
              <p:tags r:id="rId1"/>
            </p:custDataLst>
          </p:nvPr>
        </p:nvSpPr>
        <p:spPr>
          <a:xfrm>
            <a:off x="488950" y="215265"/>
            <a:ext cx="577786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l">
              <a:buClrTx/>
              <a:buSzTx/>
              <a:buFontTx/>
            </a:pPr>
            <a:r>
              <a:rPr lang="zh-CN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阿里巴巴普惠体 Medium" panose="00020600040101010101" pitchFamily="18" charset="-122"/>
                <a:sym typeface="微软雅黑" panose="020B0503020204020204" charset="-122"/>
              </a:rPr>
              <a:t>后</a:t>
            </a:r>
            <a:r>
              <a:rPr lang="zh-CN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阿里巴巴普惠体 Medium" panose="00020600040101010101" pitchFamily="18" charset="-122"/>
                <a:sym typeface="微软雅黑" panose="020B0503020204020204" charset="-122"/>
              </a:rPr>
              <a:t>悬架拆装分解及检查</a:t>
            </a:r>
            <a:endParaRPr lang="zh-CN" altLang="en-US" sz="3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阿里巴巴普惠体 Medium" panose="00020600040101010101" pitchFamily="18" charset="-122"/>
              <a:sym typeface="微软雅黑" panose="020B0503020204020204" charset="-122"/>
            </a:endParaRPr>
          </a:p>
        </p:txBody>
      </p:sp>
      <p:sp>
        <p:nvSpPr>
          <p:cNvPr id="3" name="图形"/>
          <p:cNvSpPr txBox="1"/>
          <p:nvPr>
            <p:custDataLst>
              <p:tags r:id="rId2"/>
            </p:custDataLst>
          </p:nvPr>
        </p:nvSpPr>
        <p:spPr>
          <a:xfrm>
            <a:off x="488950" y="1917065"/>
            <a:ext cx="6435090" cy="266382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lvl="0" algn="l">
              <a:lnSpc>
                <a:spcPct val="200000"/>
              </a:lnSpc>
              <a:spcAft>
                <a:spcPts val="600"/>
              </a:spcAft>
              <a:buClrTx/>
              <a:buSzTx/>
              <a:buFontTx/>
            </a:pP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⑦安装减振器与转向节连接螺栓和螺母。将减振器与转向节安装孔对正，螺栓从车前穿向车后带上螺母，拧紧螺栓，此处力矩为 230±10N·m。（拧紧螺栓时，不要时应用扳手固定螺母）</a:t>
            </a:r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6" name="图片 5" descr="安装后稳定杆拉杆及球头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8240" y="1586865"/>
            <a:ext cx="3009900" cy="3324225"/>
          </a:xfrm>
          <a:prstGeom prst="rect">
            <a:avLst/>
          </a:prstGeom>
        </p:spPr>
      </p:pic>
      <p:sp>
        <p:nvSpPr>
          <p:cNvPr id="8" name="图形"/>
          <p:cNvSpPr/>
          <p:nvPr>
            <p:custDataLst>
              <p:tags r:id="rId4"/>
            </p:custDataLst>
          </p:nvPr>
        </p:nvSpPr>
        <p:spPr>
          <a:xfrm>
            <a:off x="680085" y="1169035"/>
            <a:ext cx="2135505" cy="521970"/>
          </a:xfrm>
          <a:prstGeom prst="homePlat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lang="zh-CN" altLang="en-US" sz="2400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+mn-ea"/>
                <a:sym typeface="思源黑体 CN Medium" panose="020B0600000000000000" pitchFamily="34" charset="-122"/>
              </a:rPr>
              <a:t>安装：</a:t>
            </a:r>
            <a:endParaRPr lang="zh-CN" altLang="en-US" sz="2400" dirty="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+mn-ea"/>
              <a:sym typeface="思源黑体 CN Medium" panose="020B0600000000000000" pitchFamily="34" charset="-122"/>
            </a:endParaRPr>
          </a:p>
        </p:txBody>
      </p:sp>
    </p:spTree>
    <p:custDataLst>
      <p:tags r:id="rId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形"/>
          <p:cNvSpPr txBox="1"/>
          <p:nvPr userDrawn="1">
            <p:custDataLst>
              <p:tags r:id="rId1"/>
            </p:custDataLst>
          </p:nvPr>
        </p:nvSpPr>
        <p:spPr>
          <a:xfrm>
            <a:off x="488950" y="215265"/>
            <a:ext cx="577786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l">
              <a:buClrTx/>
              <a:buSzTx/>
              <a:buFontTx/>
            </a:pPr>
            <a:r>
              <a:rPr lang="zh-CN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阿里巴巴普惠体 Medium" panose="00020600040101010101" pitchFamily="18" charset="-122"/>
                <a:sym typeface="微软雅黑" panose="020B0503020204020204" charset="-122"/>
              </a:rPr>
              <a:t>后</a:t>
            </a:r>
            <a:r>
              <a:rPr lang="zh-CN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阿里巴巴普惠体 Medium" panose="00020600040101010101" pitchFamily="18" charset="-122"/>
                <a:sym typeface="微软雅黑" panose="020B0503020204020204" charset="-122"/>
              </a:rPr>
              <a:t>悬架拆装分解及检查</a:t>
            </a:r>
            <a:endParaRPr lang="zh-CN" altLang="en-US" sz="3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阿里巴巴普惠体 Medium" panose="00020600040101010101" pitchFamily="18" charset="-122"/>
              <a:sym typeface="微软雅黑" panose="020B0503020204020204" charset="-122"/>
            </a:endParaRPr>
          </a:p>
        </p:txBody>
      </p:sp>
      <p:sp>
        <p:nvSpPr>
          <p:cNvPr id="3" name="图形"/>
          <p:cNvSpPr txBox="1"/>
          <p:nvPr>
            <p:custDataLst>
              <p:tags r:id="rId2"/>
            </p:custDataLst>
          </p:nvPr>
        </p:nvSpPr>
        <p:spPr>
          <a:xfrm>
            <a:off x="488950" y="1917065"/>
            <a:ext cx="6435090" cy="197612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lvl="0" algn="l">
              <a:lnSpc>
                <a:spcPct val="200000"/>
              </a:lnSpc>
              <a:spcAft>
                <a:spcPts val="600"/>
              </a:spcAft>
              <a:buClrTx/>
              <a:buSzTx/>
              <a:buFontTx/>
            </a:pP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⑧安装后稳定杆拉杆及球头总成，拧紧力矩60±5 N·m。</a:t>
            </a:r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4" name="图片 3" descr="C:/Users/123123/Desktop/比亚迪秦PLUS EV/比亚迪秦PLUS EV前悬架拆装分解及检查/比亚迪秦PLUS EV前悬架拆装分解及检查图片素材/横向稳定杆拉杆安装在减振器支架.png横向稳定杆拉杆安装在减振器支架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rcRect l="5402" r="5402"/>
          <a:stretch>
            <a:fillRect/>
          </a:stretch>
        </p:blipFill>
        <p:spPr>
          <a:xfrm>
            <a:off x="7462520" y="1169035"/>
            <a:ext cx="4495800" cy="4067175"/>
          </a:xfrm>
          <a:prstGeom prst="rect">
            <a:avLst/>
          </a:prstGeom>
        </p:spPr>
      </p:pic>
      <p:sp>
        <p:nvSpPr>
          <p:cNvPr id="2" name="图形"/>
          <p:cNvSpPr/>
          <p:nvPr>
            <p:custDataLst>
              <p:tags r:id="rId5"/>
            </p:custDataLst>
          </p:nvPr>
        </p:nvSpPr>
        <p:spPr>
          <a:xfrm>
            <a:off x="680085" y="1169035"/>
            <a:ext cx="2135505" cy="521970"/>
          </a:xfrm>
          <a:prstGeom prst="homePlat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lang="zh-CN" altLang="en-US" sz="2400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+mn-ea"/>
                <a:sym typeface="思源黑体 CN Medium" panose="020B0600000000000000" pitchFamily="34" charset="-122"/>
              </a:rPr>
              <a:t>安装：</a:t>
            </a:r>
            <a:endParaRPr lang="zh-CN" altLang="en-US" sz="2400" dirty="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+mn-ea"/>
              <a:sym typeface="思源黑体 CN Medium" panose="020B0600000000000000" pitchFamily="34" charset="-122"/>
            </a:endParaRPr>
          </a:p>
        </p:txBody>
      </p:sp>
    </p:spTree>
    <p:custDataLst>
      <p:tags r:id="rId6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形"/>
          <p:cNvSpPr txBox="1"/>
          <p:nvPr userDrawn="1">
            <p:custDataLst>
              <p:tags r:id="rId1"/>
            </p:custDataLst>
          </p:nvPr>
        </p:nvSpPr>
        <p:spPr>
          <a:xfrm>
            <a:off x="488950" y="215265"/>
            <a:ext cx="577786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l">
              <a:buClrTx/>
              <a:buSzTx/>
              <a:buFontTx/>
            </a:pPr>
            <a:r>
              <a:rPr lang="zh-CN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阿里巴巴普惠体 Medium" panose="00020600040101010101" pitchFamily="18" charset="-122"/>
                <a:sym typeface="微软雅黑" panose="020B0503020204020204" charset="-122"/>
              </a:rPr>
              <a:t>后</a:t>
            </a:r>
            <a:r>
              <a:rPr lang="zh-CN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阿里巴巴普惠体 Medium" panose="00020600040101010101" pitchFamily="18" charset="-122"/>
                <a:sym typeface="微软雅黑" panose="020B0503020204020204" charset="-122"/>
              </a:rPr>
              <a:t>悬架拆装分解及检查</a:t>
            </a:r>
            <a:endParaRPr lang="zh-CN" altLang="en-US" sz="3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阿里巴巴普惠体 Medium" panose="00020600040101010101" pitchFamily="18" charset="-122"/>
              <a:sym typeface="微软雅黑" panose="020B0503020204020204" charset="-122"/>
            </a:endParaRPr>
          </a:p>
        </p:txBody>
      </p:sp>
      <p:grpSp>
        <p:nvGrpSpPr>
          <p:cNvPr id="5" name="图形"/>
          <p:cNvGrpSpPr/>
          <p:nvPr/>
        </p:nvGrpSpPr>
        <p:grpSpPr>
          <a:xfrm>
            <a:off x="488950" y="1169035"/>
            <a:ext cx="6435090" cy="2724150"/>
            <a:chOff x="770" y="1841"/>
            <a:chExt cx="10134" cy="4290"/>
          </a:xfrm>
        </p:grpSpPr>
        <p:sp>
          <p:nvSpPr>
            <p:cNvPr id="3" name="图形"/>
            <p:cNvSpPr txBox="1"/>
            <p:nvPr>
              <p:custDataLst>
                <p:tags r:id="rId2"/>
              </p:custDataLst>
            </p:nvPr>
          </p:nvSpPr>
          <p:spPr>
            <a:xfrm>
              <a:off x="770" y="3019"/>
              <a:ext cx="10134" cy="3112"/>
            </a:xfrm>
            <a:prstGeom prst="rect">
              <a:avLst/>
            </a:prstGeom>
            <a:noFill/>
          </p:spPr>
          <p:txBody>
            <a:bodyPr wrap="square" rtlCol="0" anchor="t">
              <a:noAutofit/>
            </a:bodyPr>
            <a:lstStyle/>
            <a:p>
              <a:pPr lvl="0" algn="l">
                <a:lnSpc>
                  <a:spcPct val="200000"/>
                </a:lnSpc>
                <a:spcAft>
                  <a:spcPts val="600"/>
                </a:spcAft>
                <a:buClrTx/>
                <a:buSzTx/>
                <a:buFontTx/>
              </a:pPr>
              <a:r>
                <a:rPr lang="zh-CN" altLang="en-US"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⑨安装 EPB 线束支架，制动软管固定支架。</a:t>
              </a:r>
              <a:endParaRPr lang="zh-CN" altLang="en-US"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</p:txBody>
        </p:sp>
        <p:sp>
          <p:nvSpPr>
            <p:cNvPr id="10" name="图形"/>
            <p:cNvSpPr/>
            <p:nvPr>
              <p:custDataLst>
                <p:tags r:id="rId3"/>
              </p:custDataLst>
            </p:nvPr>
          </p:nvSpPr>
          <p:spPr>
            <a:xfrm>
              <a:off x="1071" y="1841"/>
              <a:ext cx="3363" cy="822"/>
            </a:xfrm>
            <a:prstGeom prst="homePlat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r>
                <a:rPr lang="zh-CN" altLang="en-US" sz="2400" dirty="0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+mn-ea"/>
                  <a:sym typeface="思源黑体 CN Medium" panose="020B0600000000000000" pitchFamily="34" charset="-122"/>
                </a:rPr>
                <a:t>安装：</a:t>
              </a:r>
              <a:endParaRPr lang="zh-CN" altLang="en-US" sz="2400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+mn-ea"/>
                <a:sym typeface="思源黑体 CN Medium" panose="020B0600000000000000" pitchFamily="34" charset="-122"/>
              </a:endParaRPr>
            </a:p>
          </p:txBody>
        </p:sp>
      </p:grpSp>
      <p:pic>
        <p:nvPicPr>
          <p:cNvPr id="4" name="图片 3" descr="安装 EPB 线束支架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24040" y="1371600"/>
            <a:ext cx="3381375" cy="3067050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形"/>
          <p:cNvSpPr txBox="1"/>
          <p:nvPr userDrawn="1">
            <p:custDataLst>
              <p:tags r:id="rId1"/>
            </p:custDataLst>
          </p:nvPr>
        </p:nvSpPr>
        <p:spPr>
          <a:xfrm>
            <a:off x="488950" y="215265"/>
            <a:ext cx="577786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l">
              <a:buClrTx/>
              <a:buSzTx/>
              <a:buFontTx/>
            </a:pPr>
            <a:r>
              <a:rPr lang="zh-CN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阿里巴巴普惠体 Medium" panose="00020600040101010101" pitchFamily="18" charset="-122"/>
                <a:sym typeface="微软雅黑" panose="020B0503020204020204" charset="-122"/>
              </a:rPr>
              <a:t>后</a:t>
            </a:r>
            <a:r>
              <a:rPr lang="zh-CN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阿里巴巴普惠体 Medium" panose="00020600040101010101" pitchFamily="18" charset="-122"/>
                <a:sym typeface="微软雅黑" panose="020B0503020204020204" charset="-122"/>
              </a:rPr>
              <a:t>悬架拆装分解及检查</a:t>
            </a:r>
            <a:endParaRPr lang="zh-CN" altLang="en-US" sz="3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阿里巴巴普惠体 Medium" panose="00020600040101010101" pitchFamily="18" charset="-122"/>
              <a:sym typeface="微软雅黑" panose="020B0503020204020204" charset="-122"/>
            </a:endParaRPr>
          </a:p>
        </p:txBody>
      </p:sp>
      <p:grpSp>
        <p:nvGrpSpPr>
          <p:cNvPr id="5" name="图形"/>
          <p:cNvGrpSpPr/>
          <p:nvPr/>
        </p:nvGrpSpPr>
        <p:grpSpPr>
          <a:xfrm>
            <a:off x="488950" y="1169035"/>
            <a:ext cx="4331970" cy="4168775"/>
            <a:chOff x="770" y="1841"/>
            <a:chExt cx="6822" cy="6565"/>
          </a:xfrm>
        </p:grpSpPr>
        <p:sp>
          <p:nvSpPr>
            <p:cNvPr id="3" name="图形"/>
            <p:cNvSpPr txBox="1"/>
            <p:nvPr>
              <p:custDataLst>
                <p:tags r:id="rId2"/>
              </p:custDataLst>
            </p:nvPr>
          </p:nvSpPr>
          <p:spPr>
            <a:xfrm>
              <a:off x="770" y="3019"/>
              <a:ext cx="6822" cy="5387"/>
            </a:xfrm>
            <a:prstGeom prst="rect">
              <a:avLst/>
            </a:prstGeom>
            <a:noFill/>
          </p:spPr>
          <p:txBody>
            <a:bodyPr wrap="square" rtlCol="0" anchor="t">
              <a:noAutofit/>
            </a:bodyPr>
            <a:lstStyle/>
            <a:p>
              <a:pPr lvl="0" algn="l">
                <a:lnSpc>
                  <a:spcPct val="200000"/>
                </a:lnSpc>
                <a:spcAft>
                  <a:spcPts val="600"/>
                </a:spcAft>
                <a:buClrTx/>
                <a:buSzTx/>
                <a:buFontTx/>
              </a:pPr>
              <a:r>
                <a:rPr lang="zh-CN" altLang="en-US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⑩安装后车轮，拧紧力矩 120±5N·m。</a:t>
              </a:r>
              <a:endPara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  <a:p>
              <a:pPr lvl="0" algn="l">
                <a:lnSpc>
                  <a:spcPct val="200000"/>
                </a:lnSpc>
                <a:spcAft>
                  <a:spcPts val="600"/>
                </a:spcAft>
                <a:buClrTx/>
                <a:buSzTx/>
                <a:buFontTx/>
              </a:pPr>
              <a:r>
                <a:rPr lang="zh-CN" altLang="en-US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⑪安装后减振器总成遮挡物（内外饰装饰板及安全带等）。</a:t>
              </a:r>
              <a:endPara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  <a:p>
              <a:pPr lvl="0" algn="l">
                <a:lnSpc>
                  <a:spcPct val="200000"/>
                </a:lnSpc>
                <a:spcAft>
                  <a:spcPts val="600"/>
                </a:spcAft>
                <a:buClrTx/>
                <a:buSzTx/>
                <a:buFontTx/>
              </a:pPr>
              <a:r>
                <a:rPr lang="zh-CN" altLang="en-US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⑫连接电池负极端。</a:t>
              </a:r>
              <a:endPara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  <a:p>
              <a:pPr lvl="0" algn="l">
                <a:lnSpc>
                  <a:spcPct val="200000"/>
                </a:lnSpc>
                <a:spcAft>
                  <a:spcPts val="600"/>
                </a:spcAft>
                <a:buClrTx/>
                <a:buSzTx/>
                <a:buFontTx/>
              </a:pPr>
              <a:r>
                <a:rPr lang="zh-CN" altLang="en-US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⑬</a:t>
              </a:r>
              <a:r>
                <a:rPr lang="zh-CN" altLang="en-US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安装机舱保护塑料盖板</a:t>
              </a:r>
              <a:endPara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思源黑体 CN Medium" panose="020B0600000000000000" pitchFamily="34" charset="-122"/>
              </a:endParaRPr>
            </a:p>
            <a:p>
              <a:pPr lvl="0" algn="l">
                <a:lnSpc>
                  <a:spcPct val="200000"/>
                </a:lnSpc>
                <a:spcAft>
                  <a:spcPts val="600"/>
                </a:spcAft>
                <a:buClrTx/>
                <a:buSzTx/>
                <a:buFontTx/>
              </a:pPr>
              <a:endPara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</p:txBody>
        </p:sp>
        <p:sp>
          <p:nvSpPr>
            <p:cNvPr id="10" name="图形"/>
            <p:cNvSpPr/>
            <p:nvPr>
              <p:custDataLst>
                <p:tags r:id="rId3"/>
              </p:custDataLst>
            </p:nvPr>
          </p:nvSpPr>
          <p:spPr>
            <a:xfrm>
              <a:off x="1071" y="1841"/>
              <a:ext cx="3363" cy="822"/>
            </a:xfrm>
            <a:prstGeom prst="homePlat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r>
                <a:rPr lang="zh-CN" altLang="en-US" sz="2400" dirty="0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+mn-ea"/>
                  <a:sym typeface="思源黑体 CN Medium" panose="020B0600000000000000" pitchFamily="34" charset="-122"/>
                </a:rPr>
                <a:t>安装：</a:t>
              </a:r>
              <a:endParaRPr lang="zh-CN" altLang="en-US" sz="2400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+mn-ea"/>
                <a:sym typeface="思源黑体 CN Medium" panose="020B0600000000000000" pitchFamily="34" charset="-122"/>
              </a:endParaRPr>
            </a:p>
          </p:txBody>
        </p:sp>
      </p:grpSp>
      <p:pic>
        <p:nvPicPr>
          <p:cNvPr id="2" name="图片 1" descr="机舱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978400" y="1400175"/>
            <a:ext cx="6087110" cy="4058285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形"/>
          <p:cNvSpPr txBox="1"/>
          <p:nvPr userDrawn="1">
            <p:custDataLst>
              <p:tags r:id="rId1"/>
            </p:custDataLst>
          </p:nvPr>
        </p:nvSpPr>
        <p:spPr>
          <a:xfrm>
            <a:off x="488950" y="215265"/>
            <a:ext cx="577786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l">
              <a:buClrTx/>
              <a:buSzTx/>
              <a:buFontTx/>
            </a:pPr>
            <a:r>
              <a:rPr lang="zh-CN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阿里巴巴普惠体 Medium" panose="00020600040101010101" pitchFamily="18" charset="-122"/>
                <a:sym typeface="微软雅黑" panose="020B0503020204020204" charset="-122"/>
              </a:rPr>
              <a:t>后</a:t>
            </a:r>
            <a:r>
              <a:rPr lang="zh-CN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阿里巴巴普惠体 Medium" panose="00020600040101010101" pitchFamily="18" charset="-122"/>
                <a:sym typeface="微软雅黑" panose="020B0503020204020204" charset="-122"/>
              </a:rPr>
              <a:t>悬架拆装分解及检查</a:t>
            </a:r>
            <a:endParaRPr lang="zh-CN" altLang="en-US" sz="3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阿里巴巴普惠体 Medium" panose="00020600040101010101" pitchFamily="18" charset="-122"/>
              <a:sym typeface="微软雅黑" panose="020B0503020204020204" charset="-122"/>
            </a:endParaRPr>
          </a:p>
        </p:txBody>
      </p:sp>
      <p:grpSp>
        <p:nvGrpSpPr>
          <p:cNvPr id="2" name="图形"/>
          <p:cNvGrpSpPr/>
          <p:nvPr/>
        </p:nvGrpSpPr>
        <p:grpSpPr>
          <a:xfrm>
            <a:off x="494665" y="931545"/>
            <a:ext cx="10805160" cy="4934585"/>
            <a:chOff x="779" y="1467"/>
            <a:chExt cx="17016" cy="7771"/>
          </a:xfrm>
        </p:grpSpPr>
        <p:sp>
          <p:nvSpPr>
            <p:cNvPr id="4" name="图形"/>
            <p:cNvSpPr txBox="1"/>
            <p:nvPr>
              <p:custDataLst>
                <p:tags r:id="rId2"/>
              </p:custDataLst>
            </p:nvPr>
          </p:nvSpPr>
          <p:spPr>
            <a:xfrm>
              <a:off x="779" y="1467"/>
              <a:ext cx="17016" cy="3112"/>
            </a:xfrm>
            <a:prstGeom prst="rect">
              <a:avLst/>
            </a:prstGeom>
            <a:noFill/>
          </p:spPr>
          <p:txBody>
            <a:bodyPr wrap="square" rtlCol="0" anchor="t">
              <a:noAutofit/>
            </a:bodyPr>
            <a:lstStyle/>
            <a:p>
              <a:pPr lvl="0" algn="just">
                <a:lnSpc>
                  <a:spcPct val="200000"/>
                </a:lnSpc>
                <a:spcAft>
                  <a:spcPts val="600"/>
                </a:spcAft>
                <a:buClrTx/>
                <a:buSzTx/>
                <a:buFontTx/>
              </a:pPr>
              <a:r>
                <a:rPr lang="zh-CN" altLang="en-US"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装配过程中不得用任何硬物敲打、夹持、摩擦连杆表面，以避免漏油。</a:t>
              </a:r>
              <a:endPara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endParaRPr>
            </a:p>
          </p:txBody>
        </p:sp>
        <p:sp>
          <p:nvSpPr>
            <p:cNvPr id="9" name="图形"/>
            <p:cNvSpPr/>
            <p:nvPr>
              <p:custDataLst>
                <p:tags r:id="rId3"/>
              </p:custDataLst>
            </p:nvPr>
          </p:nvSpPr>
          <p:spPr>
            <a:xfrm>
              <a:off x="7721" y="5400"/>
              <a:ext cx="3363" cy="822"/>
            </a:xfrm>
            <a:prstGeom prst="homePlat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r>
                <a:rPr lang="zh-CN" altLang="en-US" sz="2400" dirty="0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+mn-ea"/>
                  <a:sym typeface="思源黑体 CN Medium" panose="020B0600000000000000" pitchFamily="34" charset="-122"/>
                </a:rPr>
                <a:t>四轮定位：</a:t>
              </a:r>
              <a:endParaRPr lang="zh-CN" altLang="en-US" sz="2400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+mn-ea"/>
                <a:sym typeface="思源黑体 CN Medium" panose="020B0600000000000000" pitchFamily="34" charset="-122"/>
              </a:endParaRPr>
            </a:p>
          </p:txBody>
        </p:sp>
        <p:sp>
          <p:nvSpPr>
            <p:cNvPr id="6" name="图形"/>
            <p:cNvSpPr txBox="1"/>
            <p:nvPr>
              <p:custDataLst>
                <p:tags r:id="rId4"/>
              </p:custDataLst>
            </p:nvPr>
          </p:nvSpPr>
          <p:spPr>
            <a:xfrm>
              <a:off x="7721" y="6581"/>
              <a:ext cx="9842" cy="2657"/>
            </a:xfrm>
            <a:prstGeom prst="rect">
              <a:avLst/>
            </a:prstGeom>
            <a:noFill/>
          </p:spPr>
          <p:txBody>
            <a:bodyPr wrap="square" rtlCol="0" anchor="t">
              <a:noAutofit/>
            </a:bodyPr>
            <a:lstStyle/>
            <a:p>
              <a:pPr lvl="0" algn="just">
                <a:lnSpc>
                  <a:spcPct val="200000"/>
                </a:lnSpc>
                <a:spcAft>
                  <a:spcPts val="600"/>
                </a:spcAft>
                <a:buClrTx/>
                <a:buSzTx/>
                <a:buFontTx/>
              </a:pPr>
              <a:r>
                <a:rPr lang="zh-CN" altLang="en-US"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拆装结束以后需要对汽车做四轮定位，对底盘系统各部件间的角度精密度进行调校，如果四轮定位不准确，会过度磨损车辆底盘系统，要根据</a:t>
              </a:r>
              <a:r>
                <a:rPr lang="zh-CN" altLang="en-US"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四轮定位数据对车辆进行调整。</a:t>
              </a:r>
              <a:endPara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思源黑体 CN Medium" panose="020B0600000000000000" pitchFamily="34" charset="-122"/>
              </a:endParaRPr>
            </a:p>
          </p:txBody>
        </p:sp>
      </p:grpSp>
      <p:pic>
        <p:nvPicPr>
          <p:cNvPr id="3" name="图片 2" descr="四轮定位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0195" y="2593340"/>
            <a:ext cx="4574540" cy="3169285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0" y="800100"/>
            <a:ext cx="12192000" cy="52578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3100070" y="2044700"/>
            <a:ext cx="4135120" cy="64897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spc="300" dirty="0">
              <a:latin typeface="微软雅黑" panose="020B0503020204020204" charset="-122"/>
              <a:ea typeface="微软雅黑" panose="020B0503020204020204" charset="-122"/>
              <a:cs typeface="阿里巴巴普惠体 M" panose="00020600040101010101" pitchFamily="18" charset="-122"/>
              <a:sym typeface="微软雅黑" panose="020B0503020204020204" charset="-122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723900" y="4064000"/>
            <a:ext cx="7200900" cy="139700"/>
            <a:chOff x="723900" y="4432300"/>
            <a:chExt cx="7937500" cy="114300"/>
          </a:xfrm>
        </p:grpSpPr>
        <p:cxnSp>
          <p:nvCxnSpPr>
            <p:cNvPr id="20" name="直接连接符 19"/>
            <p:cNvCxnSpPr/>
            <p:nvPr/>
          </p:nvCxnSpPr>
          <p:spPr>
            <a:xfrm>
              <a:off x="723900" y="4432300"/>
              <a:ext cx="7937500" cy="0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/>
            <p:nvPr/>
          </p:nvCxnSpPr>
          <p:spPr>
            <a:xfrm>
              <a:off x="723900" y="4546600"/>
              <a:ext cx="3281793" cy="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4" name="组合 63"/>
          <p:cNvGrpSpPr/>
          <p:nvPr/>
        </p:nvGrpSpPr>
        <p:grpSpPr>
          <a:xfrm>
            <a:off x="661284" y="283029"/>
            <a:ext cx="4927600" cy="304800"/>
            <a:chOff x="685800" y="635000"/>
            <a:chExt cx="4927600" cy="304800"/>
          </a:xfrm>
        </p:grpSpPr>
        <p:sp>
          <p:nvSpPr>
            <p:cNvPr id="31" name="箭头: V 形 30"/>
            <p:cNvSpPr/>
            <p:nvPr/>
          </p:nvSpPr>
          <p:spPr>
            <a:xfrm>
              <a:off x="53086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32" name="箭头: V 形 31"/>
            <p:cNvSpPr/>
            <p:nvPr/>
          </p:nvSpPr>
          <p:spPr>
            <a:xfrm>
              <a:off x="49530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33" name="箭头: V 形 32"/>
            <p:cNvSpPr/>
            <p:nvPr/>
          </p:nvSpPr>
          <p:spPr>
            <a:xfrm>
              <a:off x="45974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34" name="箭头: V 形 33"/>
            <p:cNvSpPr/>
            <p:nvPr/>
          </p:nvSpPr>
          <p:spPr>
            <a:xfrm>
              <a:off x="42418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35" name="箭头: V 形 34"/>
            <p:cNvSpPr/>
            <p:nvPr/>
          </p:nvSpPr>
          <p:spPr>
            <a:xfrm>
              <a:off x="38862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36" name="箭头: V 形 35"/>
            <p:cNvSpPr/>
            <p:nvPr/>
          </p:nvSpPr>
          <p:spPr>
            <a:xfrm>
              <a:off x="35306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37" name="箭头: V 形 36"/>
            <p:cNvSpPr/>
            <p:nvPr/>
          </p:nvSpPr>
          <p:spPr>
            <a:xfrm>
              <a:off x="31750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38" name="箭头: V 形 37"/>
            <p:cNvSpPr/>
            <p:nvPr/>
          </p:nvSpPr>
          <p:spPr>
            <a:xfrm>
              <a:off x="28194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39" name="箭头: V 形 38"/>
            <p:cNvSpPr/>
            <p:nvPr/>
          </p:nvSpPr>
          <p:spPr>
            <a:xfrm>
              <a:off x="24638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40" name="箭头: V 形 39"/>
            <p:cNvSpPr/>
            <p:nvPr/>
          </p:nvSpPr>
          <p:spPr>
            <a:xfrm>
              <a:off x="21082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41" name="箭头: V 形 40"/>
            <p:cNvSpPr/>
            <p:nvPr/>
          </p:nvSpPr>
          <p:spPr>
            <a:xfrm>
              <a:off x="17526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42" name="箭头: V 形 41"/>
            <p:cNvSpPr/>
            <p:nvPr/>
          </p:nvSpPr>
          <p:spPr>
            <a:xfrm>
              <a:off x="13970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43" name="箭头: V 形 42"/>
            <p:cNvSpPr/>
            <p:nvPr/>
          </p:nvSpPr>
          <p:spPr>
            <a:xfrm>
              <a:off x="10414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44" name="箭头: V 形 43"/>
            <p:cNvSpPr/>
            <p:nvPr/>
          </p:nvSpPr>
          <p:spPr>
            <a:xfrm>
              <a:off x="6858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</p:grpSp>
      <p:grpSp>
        <p:nvGrpSpPr>
          <p:cNvPr id="63" name="组合 62"/>
          <p:cNvGrpSpPr/>
          <p:nvPr/>
        </p:nvGrpSpPr>
        <p:grpSpPr>
          <a:xfrm>
            <a:off x="8470900" y="6318250"/>
            <a:ext cx="3505200" cy="304800"/>
            <a:chOff x="8470900" y="6261100"/>
            <a:chExt cx="3505200" cy="304800"/>
          </a:xfrm>
        </p:grpSpPr>
        <p:sp>
          <p:nvSpPr>
            <p:cNvPr id="48" name="箭头: V 形 47"/>
            <p:cNvSpPr/>
            <p:nvPr/>
          </p:nvSpPr>
          <p:spPr>
            <a:xfrm flipH="1">
              <a:off x="8470900" y="6261100"/>
              <a:ext cx="304800" cy="304800"/>
            </a:xfrm>
            <a:prstGeom prst="chevron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49" name="箭头: V 形 48"/>
            <p:cNvSpPr/>
            <p:nvPr/>
          </p:nvSpPr>
          <p:spPr>
            <a:xfrm flipH="1">
              <a:off x="8826500" y="6261100"/>
              <a:ext cx="304800" cy="304800"/>
            </a:xfrm>
            <a:prstGeom prst="chevron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50" name="箭头: V 形 49"/>
            <p:cNvSpPr/>
            <p:nvPr/>
          </p:nvSpPr>
          <p:spPr>
            <a:xfrm flipH="1">
              <a:off x="9182100" y="6261100"/>
              <a:ext cx="304800" cy="304800"/>
            </a:xfrm>
            <a:prstGeom prst="chevron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51" name="箭头: V 形 50"/>
            <p:cNvSpPr/>
            <p:nvPr/>
          </p:nvSpPr>
          <p:spPr>
            <a:xfrm flipH="1">
              <a:off x="9537700" y="6261100"/>
              <a:ext cx="304800" cy="304800"/>
            </a:xfrm>
            <a:prstGeom prst="chevron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52" name="箭头: V 形 51"/>
            <p:cNvSpPr/>
            <p:nvPr/>
          </p:nvSpPr>
          <p:spPr>
            <a:xfrm flipH="1">
              <a:off x="9893300" y="6261100"/>
              <a:ext cx="304800" cy="304800"/>
            </a:xfrm>
            <a:prstGeom prst="chevron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53" name="箭头: V 形 52"/>
            <p:cNvSpPr/>
            <p:nvPr/>
          </p:nvSpPr>
          <p:spPr>
            <a:xfrm flipH="1">
              <a:off x="10248900" y="6261100"/>
              <a:ext cx="304800" cy="304800"/>
            </a:xfrm>
            <a:prstGeom prst="chevron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54" name="箭头: V 形 53"/>
            <p:cNvSpPr/>
            <p:nvPr/>
          </p:nvSpPr>
          <p:spPr>
            <a:xfrm flipH="1">
              <a:off x="10604500" y="6261100"/>
              <a:ext cx="304800" cy="304800"/>
            </a:xfrm>
            <a:prstGeom prst="chevron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55" name="箭头: V 形 54"/>
            <p:cNvSpPr/>
            <p:nvPr/>
          </p:nvSpPr>
          <p:spPr>
            <a:xfrm flipH="1">
              <a:off x="10960100" y="6261100"/>
              <a:ext cx="304800" cy="304800"/>
            </a:xfrm>
            <a:prstGeom prst="chevron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56" name="箭头: V 形 55"/>
            <p:cNvSpPr/>
            <p:nvPr/>
          </p:nvSpPr>
          <p:spPr>
            <a:xfrm flipH="1">
              <a:off x="11315700" y="6261100"/>
              <a:ext cx="304800" cy="304800"/>
            </a:xfrm>
            <a:prstGeom prst="chevron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57" name="箭头: V 形 56"/>
            <p:cNvSpPr/>
            <p:nvPr/>
          </p:nvSpPr>
          <p:spPr>
            <a:xfrm flipH="1">
              <a:off x="11671300" y="6261100"/>
              <a:ext cx="304800" cy="304800"/>
            </a:xfrm>
            <a:prstGeom prst="chevron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</p:grpSp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533400" y="2757170"/>
            <a:ext cx="5220335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lvl="0" algn="dist">
              <a:defRPr/>
            </a:pPr>
            <a:r>
              <a:rPr lang="zh-CN" altLang="en-US" sz="8000" spc="-150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  <a:cs typeface="思源宋体 SemiBold" panose="02020600000000000000" charset="-122"/>
                <a:sym typeface="微软雅黑" panose="020B0503020204020204" charset="-122"/>
              </a:rPr>
              <a:t>谢谢</a:t>
            </a:r>
            <a:r>
              <a:rPr lang="zh-CN" altLang="en-US" sz="8000" spc="-15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思源宋体 SemiBold" panose="02020600000000000000" charset="-122"/>
                <a:sym typeface="微软雅黑" panose="020B0503020204020204" charset="-122"/>
              </a:rPr>
              <a:t>观看！</a:t>
            </a:r>
            <a:endParaRPr lang="zh-CN" altLang="en-US" sz="8000" spc="-15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思源宋体 SemiBold" panose="02020600000000000000" charset="-122"/>
              <a:sym typeface="微软雅黑" panose="020B0503020204020204" charset="-122"/>
            </a:endParaRPr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1282065" y="1989455"/>
            <a:ext cx="640715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阿里巴巴普惠体 Medium" panose="00020600040101010101" pitchFamily="18" charset="-122"/>
                <a:sym typeface="微软雅黑" panose="020B0503020204020204" charset="-122"/>
              </a:rPr>
              <a:t>后</a:t>
            </a:r>
            <a:r>
              <a:rPr lang="zh-CN" alt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阿里巴巴普惠体 Medium" panose="00020600040101010101" pitchFamily="18" charset="-122"/>
                <a:sym typeface="微软雅黑" panose="020B0503020204020204" charset="-122"/>
              </a:rPr>
              <a:t>悬架</a:t>
            </a:r>
            <a:r>
              <a:rPr lang="en-US" altLang="zh-CN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阿里巴巴普惠体 Medium" panose="00020600040101010101" pitchFamily="18" charset="-122"/>
                <a:sym typeface="微软雅黑" panose="020B0503020204020204" charset="-122"/>
              </a:rPr>
              <a:t> </a:t>
            </a:r>
            <a:r>
              <a:rPr lang="zh-CN" altLang="en-US" sz="4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阿里巴巴普惠体 Medium" panose="00020600040101010101" pitchFamily="18" charset="-122"/>
                <a:sym typeface="微软雅黑" panose="020B0503020204020204" charset="-122"/>
              </a:rPr>
              <a:t>拆装分解及检查</a:t>
            </a:r>
            <a:endParaRPr lang="zh-CN" altLang="en-US" sz="44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阿里巴巴普惠体 Medium" panose="00020600040101010101" pitchFamily="18" charset="-122"/>
              <a:sym typeface="微软雅黑" panose="020B0503020204020204" charset="-122"/>
            </a:endParaRPr>
          </a:p>
        </p:txBody>
      </p:sp>
      <p:sp>
        <p:nvSpPr>
          <p:cNvPr id="5" name="文本框 4"/>
          <p:cNvSpPr txBox="1"/>
          <p:nvPr>
            <p:custDataLst>
              <p:tags r:id="rId3"/>
            </p:custDataLst>
          </p:nvPr>
        </p:nvSpPr>
        <p:spPr>
          <a:xfrm>
            <a:off x="596900" y="4686300"/>
            <a:ext cx="362077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lvl="0" algn="ctr">
              <a:buClrTx/>
              <a:buSzTx/>
              <a:buFontTx/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阿里巴巴普惠体 Medium" panose="00020600040101010101" pitchFamily="18" charset="-122"/>
                <a:sym typeface="微软雅黑" panose="020B0503020204020204" charset="-122"/>
              </a:rPr>
              <a:t>后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阿里巴巴普惠体 Medium" panose="00020600040101010101" pitchFamily="18" charset="-122"/>
                <a:sym typeface="微软雅黑" panose="020B0503020204020204" charset="-122"/>
              </a:rPr>
              <a:t>悬架拆装分解及检查</a:t>
            </a:r>
            <a:endParaRPr lang="zh-CN" altLang="en-US" spc="-15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pic>
        <p:nvPicPr>
          <p:cNvPr id="7" name="图片 6" descr="C:\Users\HH\Desktop\PPT\素材\千库网_网课直播教学矢量图_元素编号12813820(1).png千库网_网课直播教学矢量图_元素编号12813820(1)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rcRect/>
          <a:stretch>
            <a:fillRect/>
          </a:stretch>
        </p:blipFill>
        <p:spPr>
          <a:xfrm>
            <a:off x="8145780" y="2218690"/>
            <a:ext cx="4050665" cy="4050030"/>
          </a:xfrm>
          <a:prstGeom prst="rect">
            <a:avLst/>
          </a:prstGeom>
        </p:spPr>
      </p:pic>
      <p:sp>
        <p:nvSpPr>
          <p:cNvPr id="10" name="矩形 9"/>
          <p:cNvSpPr/>
          <p:nvPr userDrawn="1">
            <p:custDataLst>
              <p:tags r:id="rId6"/>
            </p:custDataLst>
          </p:nvPr>
        </p:nvSpPr>
        <p:spPr>
          <a:xfrm>
            <a:off x="9830435" y="234950"/>
            <a:ext cx="2324100" cy="393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p>
            <a:pPr algn="ctr"/>
            <a:r>
              <a:rPr lang="zh-CN" altLang="en-US" sz="1800" b="1" i="1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Condensed" panose="020B0502040204020203" charset="0"/>
                <a:ea typeface="微软雅黑" panose="020B0503020204020204" charset="-122"/>
              </a:rPr>
              <a:t>北方国际教育集团</a:t>
            </a:r>
            <a:endParaRPr lang="zh-CN" altLang="en-US" sz="1800" b="1" i="1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ahnschrift Condensed" panose="020B0502040204020203" charset="0"/>
              <a:ea typeface="微软雅黑" panose="020B0503020204020204" charset="-122"/>
            </a:endParaRPr>
          </a:p>
        </p:txBody>
      </p:sp>
      <p:pic>
        <p:nvPicPr>
          <p:cNvPr id="11" name="图片 10" descr="logo-常用1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9500870" y="137795"/>
            <a:ext cx="532130" cy="586105"/>
          </a:xfrm>
          <a:prstGeom prst="rect">
            <a:avLst/>
          </a:prstGeom>
        </p:spPr>
      </p:pic>
    </p:spTree>
    <p:custDataLst>
      <p:tags r:id="rId9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文本框 34"/>
          <p:cNvSpPr txBox="1"/>
          <p:nvPr/>
        </p:nvSpPr>
        <p:spPr>
          <a:xfrm>
            <a:off x="2324100" y="3009900"/>
            <a:ext cx="7696200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66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阿里巴巴普惠体 Medium" panose="00020600040101010101" pitchFamily="18" charset="-122"/>
                <a:sym typeface="微软雅黑" panose="020B0503020204020204" charset="-122"/>
              </a:rPr>
              <a:t>安装位置及作用</a:t>
            </a:r>
            <a:endParaRPr lang="zh-CN" altLang="en-US" sz="6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阿里巴巴普惠体 Medium" panose="00020600040101010101" pitchFamily="18" charset="-122"/>
              <a:sym typeface="微软雅黑" panose="020B0503020204020204" charset="-122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3784600" y="4289425"/>
            <a:ext cx="4775200" cy="41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sz="1400">
                <a:latin typeface="微软雅黑" panose="020B0503020204020204" charset="-122"/>
                <a:ea typeface="微软雅黑" panose="020B0503020204020204" charset="-122"/>
                <a:cs typeface="思源宋体 SemiBold" panose="02020600000000000000" charset="-122"/>
                <a:sym typeface="微软雅黑" panose="020B0503020204020204" charset="-122"/>
              </a:rPr>
              <a:t>Installation position and function</a:t>
            </a:r>
            <a:endParaRPr sz="1400">
              <a:latin typeface="微软雅黑" panose="020B0503020204020204" charset="-122"/>
              <a:ea typeface="微软雅黑" panose="020B0503020204020204" charset="-122"/>
              <a:cs typeface="思源宋体 SemiBold" panose="02020600000000000000" charset="-122"/>
              <a:sym typeface="微软雅黑" panose="020B0503020204020204" charset="-122"/>
            </a:endParaRPr>
          </a:p>
        </p:txBody>
      </p:sp>
      <p:sp>
        <p:nvSpPr>
          <p:cNvPr id="38" name="矩形: 圆角 37"/>
          <p:cNvSpPr/>
          <p:nvPr/>
        </p:nvSpPr>
        <p:spPr>
          <a:xfrm>
            <a:off x="4787901" y="1824037"/>
            <a:ext cx="2616200" cy="842964"/>
          </a:xfrm>
          <a:prstGeom prst="roundRect">
            <a:avLst>
              <a:gd name="adj" fmla="val 50000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dirty="0">
                <a:latin typeface="微软雅黑" panose="020B0503020204020204" charset="-122"/>
                <a:ea typeface="微软雅黑" panose="020B0503020204020204" charset="-122"/>
                <a:cs typeface="阿里巴巴普惠体 M" panose="00020600040101010101" pitchFamily="18" charset="-122"/>
                <a:sym typeface="微软雅黑" panose="020B0503020204020204" charset="-122"/>
              </a:rPr>
              <a:t>PART-01</a:t>
            </a:r>
            <a:endParaRPr lang="zh-CN" altLang="en-US" sz="4000" dirty="0">
              <a:latin typeface="微软雅黑" panose="020B0503020204020204" charset="-122"/>
              <a:ea typeface="微软雅黑" panose="020B0503020204020204" charset="-122"/>
              <a:cs typeface="阿里巴巴普惠体 M" panose="00020600040101010101" pitchFamily="18" charset="-122"/>
              <a:sym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形"/>
          <p:cNvSpPr txBox="1"/>
          <p:nvPr userDrawn="1">
            <p:custDataLst>
              <p:tags r:id="rId1"/>
            </p:custDataLst>
          </p:nvPr>
        </p:nvSpPr>
        <p:spPr>
          <a:xfrm>
            <a:off x="488950" y="215265"/>
            <a:ext cx="577786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l">
              <a:buClrTx/>
              <a:buSzTx/>
              <a:buFontTx/>
            </a:pPr>
            <a:r>
              <a:rPr lang="zh-CN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阿里巴巴普惠体 Medium" panose="00020600040101010101" pitchFamily="18" charset="-122"/>
                <a:sym typeface="微软雅黑" panose="020B0503020204020204" charset="-122"/>
              </a:rPr>
              <a:t>后悬架拆装分解及检查</a:t>
            </a:r>
            <a:endParaRPr lang="zh-CN" altLang="en-US" sz="3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阿里巴巴普惠体 Medium" panose="00020600040101010101" pitchFamily="18" charset="-122"/>
              <a:sym typeface="微软雅黑" panose="020B0503020204020204" charset="-122"/>
            </a:endParaRPr>
          </a:p>
        </p:txBody>
      </p:sp>
      <p:sp>
        <p:nvSpPr>
          <p:cNvPr id="3" name="图形"/>
          <p:cNvSpPr txBox="1"/>
          <p:nvPr/>
        </p:nvSpPr>
        <p:spPr>
          <a:xfrm>
            <a:off x="698500" y="2454275"/>
            <a:ext cx="4739005" cy="17532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just">
              <a:lnSpc>
                <a:spcPct val="200000"/>
              </a:lnSpc>
              <a:spcAft>
                <a:spcPts val="600"/>
              </a:spcAft>
              <a:buClrTx/>
              <a:buSzTx/>
              <a:buFontTx/>
            </a:pP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sym typeface="+mn-ea"/>
              </a:rPr>
              <a:t>后悬架是连接车辆后部与车轮的装置，它能够承受和分散来自道路的冲击力，保持车辆行驶的稳定性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sym typeface="+mn-ea"/>
              </a:rPr>
              <a:t>。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ea"/>
            </a:endParaRPr>
          </a:p>
        </p:txBody>
      </p:sp>
      <p:pic>
        <p:nvPicPr>
          <p:cNvPr id="4" name="图片 3" descr="安装位置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1065" y="1724660"/>
            <a:ext cx="5823585" cy="388302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文本框 34"/>
          <p:cNvSpPr txBox="1"/>
          <p:nvPr/>
        </p:nvSpPr>
        <p:spPr>
          <a:xfrm>
            <a:off x="2324100" y="3009900"/>
            <a:ext cx="7696200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6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阿里巴巴普惠体 Medium" panose="00020600040101010101" pitchFamily="18" charset="-122"/>
                <a:sym typeface="微软雅黑" panose="020B0503020204020204" charset="-122"/>
              </a:rPr>
              <a:t>故障现象及原因</a:t>
            </a:r>
            <a:endParaRPr lang="zh-CN" altLang="en-US" sz="6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阿里巴巴普惠体 Medium" panose="00020600040101010101" pitchFamily="18" charset="-122"/>
              <a:sym typeface="微软雅黑" panose="020B0503020204020204" charset="-122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3784600" y="4289425"/>
            <a:ext cx="4775200" cy="41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sz="1400">
                <a:latin typeface="微软雅黑" panose="020B0503020204020204" charset="-122"/>
                <a:ea typeface="微软雅黑" panose="020B0503020204020204" charset="-122"/>
                <a:cs typeface="思源宋体 SemiBold" panose="02020600000000000000" charset="-122"/>
                <a:sym typeface="微软雅黑" panose="020B0503020204020204" charset="-122"/>
              </a:rPr>
              <a:t>Fault symptoms and causes</a:t>
            </a:r>
            <a:endParaRPr sz="1400">
              <a:latin typeface="微软雅黑" panose="020B0503020204020204" charset="-122"/>
              <a:ea typeface="微软雅黑" panose="020B0503020204020204" charset="-122"/>
              <a:cs typeface="思源宋体 SemiBold" panose="02020600000000000000" charset="-122"/>
              <a:sym typeface="微软雅黑" panose="020B0503020204020204" charset="-122"/>
            </a:endParaRPr>
          </a:p>
        </p:txBody>
      </p:sp>
      <p:sp>
        <p:nvSpPr>
          <p:cNvPr id="38" name="矩形: 圆角 37"/>
          <p:cNvSpPr/>
          <p:nvPr/>
        </p:nvSpPr>
        <p:spPr>
          <a:xfrm>
            <a:off x="4787901" y="1824037"/>
            <a:ext cx="2616200" cy="842964"/>
          </a:xfrm>
          <a:prstGeom prst="roundRect">
            <a:avLst>
              <a:gd name="adj" fmla="val 50000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dirty="0">
                <a:latin typeface="微软雅黑" panose="020B0503020204020204" charset="-122"/>
                <a:ea typeface="微软雅黑" panose="020B0503020204020204" charset="-122"/>
                <a:cs typeface="阿里巴巴普惠体 M" panose="00020600040101010101" pitchFamily="18" charset="-122"/>
                <a:sym typeface="微软雅黑" panose="020B0503020204020204" charset="-122"/>
              </a:rPr>
              <a:t>PART-02</a:t>
            </a:r>
            <a:endParaRPr lang="zh-CN" altLang="en-US" sz="4000" dirty="0">
              <a:latin typeface="微软雅黑" panose="020B0503020204020204" charset="-122"/>
              <a:ea typeface="微软雅黑" panose="020B0503020204020204" charset="-122"/>
              <a:cs typeface="阿里巴巴普惠体 M" panose="00020600040101010101" pitchFamily="18" charset="-122"/>
              <a:sym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形"/>
          <p:cNvSpPr txBox="1"/>
          <p:nvPr userDrawn="1">
            <p:custDataLst>
              <p:tags r:id="rId1"/>
            </p:custDataLst>
          </p:nvPr>
        </p:nvSpPr>
        <p:spPr>
          <a:xfrm>
            <a:off x="488950" y="215265"/>
            <a:ext cx="577786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l">
              <a:buClrTx/>
              <a:buSzTx/>
              <a:buFontTx/>
            </a:pPr>
            <a:r>
              <a:rPr lang="zh-CN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阿里巴巴普惠体 Medium" panose="00020600040101010101" pitchFamily="18" charset="-122"/>
                <a:sym typeface="微软雅黑" panose="020B0503020204020204" charset="-122"/>
              </a:rPr>
              <a:t>后</a:t>
            </a:r>
            <a:r>
              <a:rPr lang="zh-CN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阿里巴巴普惠体 Medium" panose="00020600040101010101" pitchFamily="18" charset="-122"/>
                <a:sym typeface="微软雅黑" panose="020B0503020204020204" charset="-122"/>
              </a:rPr>
              <a:t>悬架拆装分解及检查</a:t>
            </a:r>
            <a:endParaRPr lang="zh-CN" altLang="en-US" sz="3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阿里巴巴普惠体 Medium" panose="00020600040101010101" pitchFamily="18" charset="-122"/>
              <a:sym typeface="微软雅黑" panose="020B0503020204020204" charset="-122"/>
            </a:endParaRPr>
          </a:p>
        </p:txBody>
      </p:sp>
      <p:grpSp>
        <p:nvGrpSpPr>
          <p:cNvPr id="2" name="图形"/>
          <p:cNvGrpSpPr/>
          <p:nvPr/>
        </p:nvGrpSpPr>
        <p:grpSpPr>
          <a:xfrm>
            <a:off x="606425" y="1141095"/>
            <a:ext cx="11154410" cy="2429510"/>
            <a:chOff x="955" y="1797"/>
            <a:chExt cx="17566" cy="3826"/>
          </a:xfrm>
        </p:grpSpPr>
        <p:sp>
          <p:nvSpPr>
            <p:cNvPr id="4" name="图形"/>
            <p:cNvSpPr txBox="1"/>
            <p:nvPr>
              <p:custDataLst>
                <p:tags r:id="rId2"/>
              </p:custDataLst>
            </p:nvPr>
          </p:nvSpPr>
          <p:spPr>
            <a:xfrm>
              <a:off x="955" y="1797"/>
              <a:ext cx="17016" cy="1212"/>
            </a:xfrm>
            <a:prstGeom prst="rect">
              <a:avLst/>
            </a:prstGeom>
            <a:noFill/>
          </p:spPr>
          <p:txBody>
            <a:bodyPr wrap="square" rtlCol="0" anchor="t">
              <a:noAutofit/>
            </a:bodyPr>
            <a:lstStyle/>
            <a:p>
              <a:pPr>
                <a:lnSpc>
                  <a:spcPct val="110000"/>
                </a:lnSpc>
              </a:pPr>
              <a:r>
                <a:rPr lang="zh-CN" altLang="en-US"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常见的故障就是漏油，异响。</a:t>
              </a:r>
              <a:endPara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endParaRPr>
            </a:p>
          </p:txBody>
        </p:sp>
        <p:sp>
          <p:nvSpPr>
            <p:cNvPr id="9" name="图形"/>
            <p:cNvSpPr/>
            <p:nvPr>
              <p:custDataLst>
                <p:tags r:id="rId3"/>
              </p:custDataLst>
            </p:nvPr>
          </p:nvSpPr>
          <p:spPr>
            <a:xfrm>
              <a:off x="7919" y="2753"/>
              <a:ext cx="3363" cy="822"/>
            </a:xfrm>
            <a:prstGeom prst="homePlat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r>
                <a:rPr lang="zh-CN" altLang="en-US" sz="2400" dirty="0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+mn-ea"/>
                  <a:sym typeface="思源黑体 CN Medium" panose="020B0600000000000000" pitchFamily="34" charset="-122"/>
                </a:rPr>
                <a:t>漏油：</a:t>
              </a:r>
              <a:endParaRPr lang="zh-CN" altLang="en-US" sz="2400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+mn-ea"/>
                <a:sym typeface="思源黑体 CN Medium" panose="020B0600000000000000" pitchFamily="34" charset="-122"/>
              </a:endParaRPr>
            </a:p>
          </p:txBody>
        </p:sp>
        <p:sp>
          <p:nvSpPr>
            <p:cNvPr id="6" name="图形"/>
            <p:cNvSpPr txBox="1"/>
            <p:nvPr>
              <p:custDataLst>
                <p:tags r:id="rId4"/>
              </p:custDataLst>
            </p:nvPr>
          </p:nvSpPr>
          <p:spPr>
            <a:xfrm>
              <a:off x="7868" y="3574"/>
              <a:ext cx="10653" cy="2049"/>
            </a:xfrm>
            <a:prstGeom prst="rect">
              <a:avLst/>
            </a:prstGeom>
            <a:noFill/>
          </p:spPr>
          <p:txBody>
            <a:bodyPr wrap="square" rtlCol="0" anchor="t">
              <a:no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多为后悬架长期工作逐渐磨损导致的漏油或后悬架受损</a:t>
              </a:r>
              <a:r>
                <a:rPr lang="zh-CN" altLang="en-US"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导致的漏油</a:t>
              </a:r>
              <a:r>
                <a:rPr lang="zh-CN" altLang="en-US"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。</a:t>
              </a:r>
              <a:endParaRPr lang="zh-CN" altLang="en-US"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  <a:p>
              <a:pPr>
                <a:lnSpc>
                  <a:spcPct val="120000"/>
                </a:lnSpc>
              </a:pPr>
              <a:r>
                <a:rPr lang="zh-CN" altLang="en-US"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可以通过检查外观是否有油渍或油迹判别。</a:t>
              </a:r>
              <a:endPara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思源黑体 CN Medium" panose="020B0600000000000000" pitchFamily="34" charset="-122"/>
              </a:endParaRPr>
            </a:p>
          </p:txBody>
        </p:sp>
      </p:grpSp>
      <p:pic>
        <p:nvPicPr>
          <p:cNvPr id="3" name="图片 2" descr="C:/Users/123123/Desktop/比亚迪秦PLUS EV/比亚迪秦PLUS EV后悬架拆装分解及检查/比亚迪秦PLUS EV后悬架拆装分解及检查图片素材/漏油.jpg漏油"/>
          <p:cNvPicPr>
            <a:picLocks noChangeAspect="1"/>
          </p:cNvPicPr>
          <p:nvPr/>
        </p:nvPicPr>
        <p:blipFill>
          <a:blip r:embed="rId5"/>
          <a:srcRect t="11092" b="11092"/>
          <a:stretch>
            <a:fillRect/>
          </a:stretch>
        </p:blipFill>
        <p:spPr>
          <a:xfrm>
            <a:off x="488950" y="1718945"/>
            <a:ext cx="4256405" cy="4416425"/>
          </a:xfrm>
          <a:prstGeom prst="rect">
            <a:avLst/>
          </a:prstGeom>
        </p:spPr>
      </p:pic>
      <p:sp>
        <p:nvSpPr>
          <p:cNvPr id="5" name="图形"/>
          <p:cNvSpPr/>
          <p:nvPr>
            <p:custDataLst>
              <p:tags r:id="rId6"/>
            </p:custDataLst>
          </p:nvPr>
        </p:nvSpPr>
        <p:spPr>
          <a:xfrm>
            <a:off x="5028565" y="3666490"/>
            <a:ext cx="2135505" cy="521970"/>
          </a:xfrm>
          <a:prstGeom prst="homePlat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sym typeface="+mn-ea"/>
              </a:rPr>
              <a:t>异响</a:t>
            </a:r>
            <a:r>
              <a:rPr lang="zh-CN" altLang="en-US" sz="2400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+mn-ea"/>
                <a:sym typeface="思源黑体 CN Medium" panose="020B0600000000000000" pitchFamily="34" charset="-122"/>
              </a:rPr>
              <a:t>：</a:t>
            </a:r>
            <a:endParaRPr lang="zh-CN" altLang="en-US" sz="2400" dirty="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+mn-ea"/>
              <a:sym typeface="思源黑体 CN Medium" panose="020B0600000000000000" pitchFamily="3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5057775" y="4284345"/>
            <a:ext cx="5944235" cy="112331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>
                <a:latin typeface="微软雅黑" panose="020B0503020204020204" charset="-122"/>
                <a:ea typeface="微软雅黑" panose="020B0503020204020204" charset="-122"/>
                <a:sym typeface="+mn-ea"/>
              </a:rPr>
              <a:t>悬架发出</a:t>
            </a:r>
            <a:r>
              <a:rPr lang="en-US" altLang="zh-CN">
                <a:latin typeface="微软雅黑" panose="020B0503020204020204" charset="-122"/>
                <a:ea typeface="微软雅黑" panose="020B0503020204020204" charset="-122"/>
                <a:sym typeface="+mn-ea"/>
              </a:rPr>
              <a:t>“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sym typeface="+mn-ea"/>
              </a:rPr>
              <a:t>吱吱声</a:t>
            </a:r>
            <a:r>
              <a:rPr lang="en-US" altLang="zh-CN">
                <a:latin typeface="微软雅黑" panose="020B0503020204020204" charset="-122"/>
                <a:ea typeface="微软雅黑" panose="020B0503020204020204" charset="-122"/>
                <a:sym typeface="+mn-ea"/>
              </a:rPr>
              <a:t>”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sym typeface="+mn-ea"/>
              </a:rPr>
              <a:t>的异响，这种原因大多都是悬挂系统中的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sym typeface="+mn-ea"/>
              </a:rPr>
              <a:t>上支撑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sym typeface="+mn-ea"/>
              </a:rPr>
              <a:t>和减振器逐渐磨损，导致的异响。</a:t>
            </a:r>
            <a:endParaRPr lang="zh-CN" altLang="en-US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</p:spTree>
    <p:custDataLst>
      <p:tags r:id="rId7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文本框 34"/>
          <p:cNvSpPr txBox="1"/>
          <p:nvPr/>
        </p:nvSpPr>
        <p:spPr>
          <a:xfrm>
            <a:off x="2324100" y="3009900"/>
            <a:ext cx="7696200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66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阿里巴巴普惠体 Medium" panose="00020600040101010101" pitchFamily="18" charset="-122"/>
                <a:sym typeface="微软雅黑" panose="020B0503020204020204" charset="-122"/>
              </a:rPr>
              <a:t>拆解装流程</a:t>
            </a:r>
            <a:endParaRPr lang="zh-CN" altLang="en-US" sz="6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阿里巴巴普惠体 Medium" panose="00020600040101010101" pitchFamily="18" charset="-122"/>
              <a:sym typeface="微软雅黑" panose="020B0503020204020204" charset="-122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3784600" y="4289425"/>
            <a:ext cx="4775200" cy="41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sz="1400">
                <a:latin typeface="微软雅黑" panose="020B0503020204020204" charset="-122"/>
                <a:ea typeface="微软雅黑" panose="020B0503020204020204" charset="-122"/>
                <a:cs typeface="思源宋体 SemiBold" panose="02020600000000000000" charset="-122"/>
                <a:sym typeface="微软雅黑" panose="020B0503020204020204" charset="-122"/>
              </a:rPr>
              <a:t>Disassembly and assembly process</a:t>
            </a:r>
            <a:endParaRPr sz="1400">
              <a:latin typeface="微软雅黑" panose="020B0503020204020204" charset="-122"/>
              <a:ea typeface="微软雅黑" panose="020B0503020204020204" charset="-122"/>
              <a:cs typeface="思源宋体 SemiBold" panose="02020600000000000000" charset="-122"/>
              <a:sym typeface="微软雅黑" panose="020B0503020204020204" charset="-122"/>
            </a:endParaRPr>
          </a:p>
        </p:txBody>
      </p:sp>
      <p:sp>
        <p:nvSpPr>
          <p:cNvPr id="38" name="矩形: 圆角 37"/>
          <p:cNvSpPr/>
          <p:nvPr/>
        </p:nvSpPr>
        <p:spPr>
          <a:xfrm>
            <a:off x="4787901" y="1824037"/>
            <a:ext cx="2616200" cy="842964"/>
          </a:xfrm>
          <a:prstGeom prst="roundRect">
            <a:avLst>
              <a:gd name="adj" fmla="val 50000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dirty="0">
                <a:latin typeface="微软雅黑" panose="020B0503020204020204" charset="-122"/>
                <a:ea typeface="微软雅黑" panose="020B0503020204020204" charset="-122"/>
                <a:cs typeface="阿里巴巴普惠体 M" panose="00020600040101010101" pitchFamily="18" charset="-122"/>
                <a:sym typeface="微软雅黑" panose="020B0503020204020204" charset="-122"/>
              </a:rPr>
              <a:t>PART-03</a:t>
            </a:r>
            <a:endParaRPr lang="zh-CN" altLang="en-US" sz="4000" dirty="0">
              <a:latin typeface="微软雅黑" panose="020B0503020204020204" charset="-122"/>
              <a:ea typeface="微软雅黑" panose="020B0503020204020204" charset="-122"/>
              <a:cs typeface="阿里巴巴普惠体 M" panose="00020600040101010101" pitchFamily="18" charset="-122"/>
              <a:sym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形"/>
          <p:cNvSpPr txBox="1"/>
          <p:nvPr userDrawn="1">
            <p:custDataLst>
              <p:tags r:id="rId1"/>
            </p:custDataLst>
          </p:nvPr>
        </p:nvSpPr>
        <p:spPr>
          <a:xfrm>
            <a:off x="488950" y="215265"/>
            <a:ext cx="577786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l">
              <a:buClrTx/>
              <a:buSzTx/>
              <a:buFontTx/>
            </a:pPr>
            <a:r>
              <a:rPr lang="zh-CN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阿里巴巴普惠体 Medium" panose="00020600040101010101" pitchFamily="18" charset="-122"/>
                <a:sym typeface="微软雅黑" panose="020B0503020204020204" charset="-122"/>
              </a:rPr>
              <a:t>后</a:t>
            </a:r>
            <a:r>
              <a:rPr lang="zh-CN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阿里巴巴普惠体 Medium" panose="00020600040101010101" pitchFamily="18" charset="-122"/>
                <a:sym typeface="微软雅黑" panose="020B0503020204020204" charset="-122"/>
              </a:rPr>
              <a:t>悬架拆装分解及检查</a:t>
            </a:r>
            <a:endParaRPr lang="zh-CN" altLang="en-US" sz="3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阿里巴巴普惠体 Medium" panose="00020600040101010101" pitchFamily="18" charset="-122"/>
              <a:sym typeface="微软雅黑" panose="020B0503020204020204" charset="-122"/>
            </a:endParaRPr>
          </a:p>
        </p:txBody>
      </p:sp>
      <p:sp>
        <p:nvSpPr>
          <p:cNvPr id="3" name="图形"/>
          <p:cNvSpPr txBox="1"/>
          <p:nvPr>
            <p:custDataLst>
              <p:tags r:id="rId2"/>
            </p:custDataLst>
          </p:nvPr>
        </p:nvSpPr>
        <p:spPr>
          <a:xfrm>
            <a:off x="4716780" y="1351915"/>
            <a:ext cx="6624955" cy="446532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lvl="0" algn="just">
              <a:lnSpc>
                <a:spcPct val="160000"/>
              </a:lnSpc>
              <a:spcAft>
                <a:spcPts val="600"/>
              </a:spcAft>
              <a:buClrTx/>
              <a:buSzTx/>
              <a:buFontTx/>
            </a:pP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1.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打开前舱盖，拆除机舱保护塑料盖板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思源黑体 CN Medium" panose="020B0600000000000000" pitchFamily="34" charset="-122"/>
              </a:rPr>
              <a:t>。</a:t>
            </a:r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lvl="0" algn="just">
              <a:lnSpc>
                <a:spcPct val="160000"/>
              </a:lnSpc>
              <a:spcAft>
                <a:spcPts val="600"/>
              </a:spcAft>
              <a:buClrTx/>
              <a:buSzTx/>
              <a:buFontTx/>
            </a:pPr>
            <a:r>
              <a:rPr lang="en-US" altLang="zh-CN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2.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断开电池负极端，防止操作时工具碰到火线造成短路。</a:t>
            </a:r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lvl="0" algn="just">
              <a:lnSpc>
                <a:spcPct val="160000"/>
              </a:lnSpc>
              <a:spcAft>
                <a:spcPts val="600"/>
              </a:spcAft>
              <a:buClrTx/>
              <a:buSzTx/>
              <a:buFontTx/>
            </a:pPr>
            <a:r>
              <a:rPr lang="en-US" altLang="zh-CN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3.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拆掉后减振器总成上方的遮挡物：拆除后排座椅、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拆除后排座椅靠背、</a:t>
            </a:r>
            <a:r>
              <a:rPr lang="en-US" altLang="zh-CN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内外饰装饰板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拆除后排</a:t>
            </a:r>
            <a:r>
              <a:rPr lang="en-US" altLang="zh-CN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安全带</a:t>
            </a:r>
            <a:endParaRPr lang="en-US" altLang="zh-CN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lvl="0" algn="just">
              <a:lnSpc>
                <a:spcPct val="160000"/>
              </a:lnSpc>
              <a:spcAft>
                <a:spcPts val="600"/>
              </a:spcAft>
              <a:buClrTx/>
              <a:buSzTx/>
              <a:buFontTx/>
            </a:pPr>
            <a:r>
              <a:rPr lang="en-US" altLang="zh-CN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4.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打开后备箱，取出夹子，将夹子推入轮毂螺丝处，取下轮毂固定螺丝罩，</a:t>
            </a:r>
            <a:r>
              <a:rPr lang="en-US" altLang="zh-CN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拆掉车轮螺母和后轮。</a:t>
            </a:r>
            <a:endParaRPr lang="en-US" altLang="zh-CN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lvl="0" algn="just">
              <a:lnSpc>
                <a:spcPct val="160000"/>
              </a:lnSpc>
              <a:spcAft>
                <a:spcPts val="600"/>
              </a:spcAft>
              <a:buClrTx/>
              <a:buSzTx/>
              <a:buFontTx/>
            </a:pPr>
            <a:r>
              <a:rPr lang="en-US" altLang="zh-CN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5.拆掉 EPB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（电子驻车系统）</a:t>
            </a:r>
            <a:r>
              <a:rPr lang="en-US" altLang="zh-CN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线束支架，制动软管固定支架。</a:t>
            </a:r>
            <a:endParaRPr lang="en-US" altLang="zh-CN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微软雅黑" panose="020B0503020204020204" charset="-122"/>
            </a:endParaRPr>
          </a:p>
        </p:txBody>
      </p:sp>
      <p:pic>
        <p:nvPicPr>
          <p:cNvPr id="2" name="图片 1" descr="拆除制动软管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845" y="2052955"/>
            <a:ext cx="4124325" cy="220980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形"/>
          <p:cNvSpPr txBox="1"/>
          <p:nvPr userDrawn="1">
            <p:custDataLst>
              <p:tags r:id="rId1"/>
            </p:custDataLst>
          </p:nvPr>
        </p:nvSpPr>
        <p:spPr>
          <a:xfrm>
            <a:off x="488950" y="215265"/>
            <a:ext cx="577786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l">
              <a:buClrTx/>
              <a:buSzTx/>
              <a:buFontTx/>
            </a:pPr>
            <a:r>
              <a:rPr lang="zh-CN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阿里巴巴普惠体 Medium" panose="00020600040101010101" pitchFamily="18" charset="-122"/>
                <a:sym typeface="微软雅黑" panose="020B0503020204020204" charset="-122"/>
              </a:rPr>
              <a:t>后</a:t>
            </a:r>
            <a:r>
              <a:rPr lang="zh-CN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阿里巴巴普惠体 Medium" panose="00020600040101010101" pitchFamily="18" charset="-122"/>
                <a:sym typeface="微软雅黑" panose="020B0503020204020204" charset="-122"/>
              </a:rPr>
              <a:t>悬架拆装分解及检查</a:t>
            </a:r>
            <a:endParaRPr lang="zh-CN" altLang="en-US" sz="3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阿里巴巴普惠体 Medium" panose="00020600040101010101" pitchFamily="18" charset="-122"/>
              <a:sym typeface="微软雅黑" panose="020B0503020204020204" charset="-122"/>
            </a:endParaRPr>
          </a:p>
        </p:txBody>
      </p:sp>
      <p:sp>
        <p:nvSpPr>
          <p:cNvPr id="3" name="图形"/>
          <p:cNvSpPr txBox="1"/>
          <p:nvPr>
            <p:custDataLst>
              <p:tags r:id="rId2"/>
            </p:custDataLst>
          </p:nvPr>
        </p:nvSpPr>
        <p:spPr>
          <a:xfrm>
            <a:off x="674370" y="1141095"/>
            <a:ext cx="6551930" cy="507619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lvl="0" algn="just">
              <a:lnSpc>
                <a:spcPct val="200000"/>
              </a:lnSpc>
              <a:spcAft>
                <a:spcPts val="600"/>
              </a:spcAft>
              <a:buClrTx/>
              <a:buSzTx/>
              <a:buFontTx/>
            </a:pPr>
            <a:r>
              <a:rPr lang="en-US" altLang="zh-CN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6.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拆掉后稳定杆拉杆及球头总成，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松螺栓时，必要时用梅开扳手固定另一侧螺母。</a:t>
            </a:r>
            <a:endParaRPr lang="en-US" altLang="zh-CN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lvl="0" algn="just">
              <a:lnSpc>
                <a:spcPct val="200000"/>
              </a:lnSpc>
              <a:spcAft>
                <a:spcPts val="600"/>
              </a:spcAft>
              <a:buClrTx/>
              <a:buSzTx/>
              <a:buFontTx/>
            </a:pPr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lvl="0" algn="just">
              <a:lnSpc>
                <a:spcPct val="200000"/>
              </a:lnSpc>
              <a:spcAft>
                <a:spcPts val="600"/>
              </a:spcAft>
              <a:buClrTx/>
              <a:buSzTx/>
              <a:buFontTx/>
            </a:pPr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lvl="0" algn="just">
              <a:lnSpc>
                <a:spcPct val="200000"/>
              </a:lnSpc>
              <a:spcAft>
                <a:spcPts val="600"/>
              </a:spcAft>
              <a:buClrTx/>
              <a:buSzTx/>
              <a:buFontTx/>
            </a:pPr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lvl="0" algn="just">
              <a:lnSpc>
                <a:spcPct val="200000"/>
              </a:lnSpc>
              <a:spcAft>
                <a:spcPts val="600"/>
              </a:spcAft>
              <a:buClrTx/>
              <a:buSzTx/>
              <a:buFontTx/>
            </a:pPr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lvl="0" algn="just">
              <a:lnSpc>
                <a:spcPct val="200000"/>
              </a:lnSpc>
              <a:spcAft>
                <a:spcPts val="600"/>
              </a:spcAft>
              <a:buClrTx/>
              <a:buSzTx/>
              <a:buFontTx/>
            </a:pPr>
            <a:r>
              <a:rPr lang="en-US" altLang="zh-CN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7.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拆掉减振器与转向节连接螺栓和螺母。</a:t>
            </a:r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5" name="图片 4" descr="后稳定杆拉杆及球头总成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1225" y="139065"/>
            <a:ext cx="3221355" cy="3111500"/>
          </a:xfrm>
          <a:prstGeom prst="rect">
            <a:avLst/>
          </a:prstGeom>
        </p:spPr>
      </p:pic>
      <p:pic>
        <p:nvPicPr>
          <p:cNvPr id="6" name="图片 5" descr="减振器与转向节连接螺栓和螺母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31225" y="3314065"/>
            <a:ext cx="3221355" cy="3111500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5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8.xml><?xml version="1.0" encoding="utf-8"?>
<p:tagLst xmlns:p="http://schemas.openxmlformats.org/presentationml/2006/main">
  <p:tag name="KSO_WM_BEAUTIFY_FLAG" val=""/>
</p:tagLst>
</file>

<file path=ppt/tags/tag29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BEAUTIFY_FLAG" val=""/>
</p:tagLst>
</file>

<file path=ppt/tags/tag3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32.xml><?xml version="1.0" encoding="utf-8"?>
<p:tagLst xmlns:p="http://schemas.openxmlformats.org/presentationml/2006/main">
  <p:tag name="KSO_WM_BEAUTIFY_FLAG" val=""/>
</p:tagLst>
</file>

<file path=ppt/tags/tag33.xml><?xml version="1.0" encoding="utf-8"?>
<p:tagLst xmlns:p="http://schemas.openxmlformats.org/presentationml/2006/main">
  <p:tag name="KSO_WM_BEAUTIFY_FLAG" val=""/>
</p:tagLst>
</file>

<file path=ppt/tags/tag3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35.xml><?xml version="1.0" encoding="utf-8"?>
<p:tagLst xmlns:p="http://schemas.openxmlformats.org/presentationml/2006/main">
  <p:tag name="KSO_WM_BEAUTIFY_FLAG" val=""/>
</p:tagLst>
</file>

<file path=ppt/tags/tag36.xml><?xml version="1.0" encoding="utf-8"?>
<p:tagLst xmlns:p="http://schemas.openxmlformats.org/presentationml/2006/main">
  <p:tag name="KSO_WM_BEAUTIFY_FLAG" val=""/>
</p:tagLst>
</file>

<file path=ppt/tags/tag37.xml><?xml version="1.0" encoding="utf-8"?>
<p:tagLst xmlns:p="http://schemas.openxmlformats.org/presentationml/2006/main">
  <p:tag name="KSO_WM_BEAUTIFY_FLAG" val=""/>
</p:tagLst>
</file>

<file path=ppt/tags/tag3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39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BEAUTIFY_FLAG" val=""/>
</p:tagLst>
</file>

<file path=ppt/tags/tag41.xml><?xml version="1.0" encoding="utf-8"?>
<p:tagLst xmlns:p="http://schemas.openxmlformats.org/presentationml/2006/main">
  <p:tag name="KSO_WM_BEAUTIFY_FLAG" val=""/>
</p:tagLst>
</file>

<file path=ppt/tags/tag4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43.xml><?xml version="1.0" encoding="utf-8"?>
<p:tagLst xmlns:p="http://schemas.openxmlformats.org/presentationml/2006/main">
  <p:tag name="KSO_WM_BEAUTIFY_FLAG" val=""/>
</p:tagLst>
</file>

<file path=ppt/tags/tag44.xml><?xml version="1.0" encoding="utf-8"?>
<p:tagLst xmlns:p="http://schemas.openxmlformats.org/presentationml/2006/main">
  <p:tag name="KSO_WM_BEAUTIFY_FLAG" val=""/>
</p:tagLst>
</file>

<file path=ppt/tags/tag45.xml><?xml version="1.0" encoding="utf-8"?>
<p:tagLst xmlns:p="http://schemas.openxmlformats.org/presentationml/2006/main">
  <p:tag name="KSO_WM_BEAUTIFY_FLAG" val=""/>
</p:tagLst>
</file>

<file path=ppt/tags/tag46.xml><?xml version="1.0" encoding="utf-8"?>
<p:tagLst xmlns:p="http://schemas.openxmlformats.org/presentationml/2006/main">
  <p:tag name="KSO_WM_BEAUTIFY_FLAG" val=""/>
</p:tagLst>
</file>

<file path=ppt/tags/tag47.xml><?xml version="1.0" encoding="utf-8"?>
<p:tagLst xmlns:p="http://schemas.openxmlformats.org/presentationml/2006/main">
  <p:tag name="KSO_WM_BEAUTIFY_FLAG" val=""/>
</p:tagLst>
</file>

<file path=ppt/tags/tag4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49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50.xml><?xml version="1.0" encoding="utf-8"?>
<p:tagLst xmlns:p="http://schemas.openxmlformats.org/presentationml/2006/main">
  <p:tag name="KSO_WM_BEAUTIFY_FLAG" val=""/>
</p:tagLst>
</file>

<file path=ppt/tags/tag51.xml><?xml version="1.0" encoding="utf-8"?>
<p:tagLst xmlns:p="http://schemas.openxmlformats.org/presentationml/2006/main">
  <p:tag name="KSO_WM_BEAUTIFY_FLAG" val=""/>
</p:tagLst>
</file>

<file path=ppt/tags/tag5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53.xml><?xml version="1.0" encoding="utf-8"?>
<p:tagLst xmlns:p="http://schemas.openxmlformats.org/presentationml/2006/main">
  <p:tag name="KSO_WM_BEAUTIFY_FLAG" val=""/>
</p:tagLst>
</file>

<file path=ppt/tags/tag54.xml><?xml version="1.0" encoding="utf-8"?>
<p:tagLst xmlns:p="http://schemas.openxmlformats.org/presentationml/2006/main">
  <p:tag name="KSO_WM_BEAUTIFY_FLAG" val=""/>
</p:tagLst>
</file>

<file path=ppt/tags/tag55.xml><?xml version="1.0" encoding="utf-8"?>
<p:tagLst xmlns:p="http://schemas.openxmlformats.org/presentationml/2006/main">
  <p:tag name="KSO_WM_BEAUTIFY_FLAG" val=""/>
</p:tagLst>
</file>

<file path=ppt/tags/tag5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57.xml><?xml version="1.0" encoding="utf-8"?>
<p:tagLst xmlns:p="http://schemas.openxmlformats.org/presentationml/2006/main">
  <p:tag name="KSO_WM_BEAUTIFY_FLAG" val=""/>
</p:tagLst>
</file>

<file path=ppt/tags/tag58.xml><?xml version="1.0" encoding="utf-8"?>
<p:tagLst xmlns:p="http://schemas.openxmlformats.org/presentationml/2006/main">
  <p:tag name="KSO_WM_BEAUTIFY_FLAG" val=""/>
</p:tagLst>
</file>

<file path=ppt/tags/tag59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6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1.xml><?xml version="1.0" encoding="utf-8"?>
<p:tagLst xmlns:p="http://schemas.openxmlformats.org/presentationml/2006/main">
  <p:tag name="KSO_WM_BEAUTIFY_FLAG" val=""/>
</p:tagLst>
</file>

<file path=ppt/tags/tag62.xml><?xml version="1.0" encoding="utf-8"?>
<p:tagLst xmlns:p="http://schemas.openxmlformats.org/presentationml/2006/main">
  <p:tag name="KSO_WM_BEAUTIFY_FLAG" val=""/>
</p:tagLst>
</file>

<file path=ppt/tags/tag63.xml><?xml version="1.0" encoding="utf-8"?>
<p:tagLst xmlns:p="http://schemas.openxmlformats.org/presentationml/2006/main">
  <p:tag name="KSO_WM_BEAUTIFY_FLAG" val=""/>
</p:tagLst>
</file>

<file path=ppt/tags/tag64.xml><?xml version="1.0" encoding="utf-8"?>
<p:tagLst xmlns:p="http://schemas.openxmlformats.org/presentationml/2006/main">
  <p:tag name="KSO_WM_BEAUTIFY_FLAG" val=""/>
</p:tagLst>
</file>

<file path=ppt/tags/tag6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6.xml><?xml version="1.0" encoding="utf-8"?>
<p:tagLst xmlns:p="http://schemas.openxmlformats.org/presentationml/2006/main">
  <p:tag name="KSO_WM_BEAUTIFY_FLAG" val=""/>
</p:tagLst>
</file>

<file path=ppt/tags/tag67.xml><?xml version="1.0" encoding="utf-8"?>
<p:tagLst xmlns:p="http://schemas.openxmlformats.org/presentationml/2006/main">
  <p:tag name="KSO_WM_BEAUTIFY_FLAG" val=""/>
</p:tagLst>
</file>

<file path=ppt/tags/tag68.xml><?xml version="1.0" encoding="utf-8"?>
<p:tagLst xmlns:p="http://schemas.openxmlformats.org/presentationml/2006/main">
  <p:tag name="KSO_WM_BEAUTIFY_FLAG" val=""/>
</p:tagLst>
</file>

<file path=ppt/tags/tag6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.xml><?xml version="1.0" encoding="utf-8"?>
<p:tagLst xmlns:p="http://schemas.openxmlformats.org/presentationml/2006/main">
  <p:tag name="KSO_WM_BEAUTIFY_FLAG" val=""/>
</p:tagLst>
</file>

<file path=ppt/tags/tag70.xml><?xml version="1.0" encoding="utf-8"?>
<p:tagLst xmlns:p="http://schemas.openxmlformats.org/presentationml/2006/main">
  <p:tag name="KSO_WM_BEAUTIFY_FLAG" val=""/>
</p:tagLst>
</file>

<file path=ppt/tags/tag71.xml><?xml version="1.0" encoding="utf-8"?>
<p:tagLst xmlns:p="http://schemas.openxmlformats.org/presentationml/2006/main">
  <p:tag name="KSO_WM_BEAUTIFY_FLAG" val=""/>
</p:tagLst>
</file>

<file path=ppt/tags/tag72.xml><?xml version="1.0" encoding="utf-8"?>
<p:tagLst xmlns:p="http://schemas.openxmlformats.org/presentationml/2006/main">
  <p:tag name="KSO_WM_BEAUTIFY_FLAG" val=""/>
</p:tagLst>
</file>

<file path=ppt/tags/tag73.xml><?xml version="1.0" encoding="utf-8"?>
<p:tagLst xmlns:p="http://schemas.openxmlformats.org/presentationml/2006/main">
  <p:tag name="KSO_WM_BEAUTIFY_FLAG" val=""/>
</p:tagLst>
</file>

<file path=ppt/tags/tag7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5.xml><?xml version="1.0" encoding="utf-8"?>
<p:tagLst xmlns:p="http://schemas.openxmlformats.org/presentationml/2006/main">
  <p:tag name="KSO_WM_BEAUTIFY_FLAG" val=""/>
</p:tagLst>
</file>

<file path=ppt/tags/tag76.xml><?xml version="1.0" encoding="utf-8"?>
<p:tagLst xmlns:p="http://schemas.openxmlformats.org/presentationml/2006/main">
  <p:tag name="KSO_WM_BEAUTIFY_FLAG" val=""/>
</p:tagLst>
</file>

<file path=ppt/tags/tag77.xml><?xml version="1.0" encoding="utf-8"?>
<p:tagLst xmlns:p="http://schemas.openxmlformats.org/presentationml/2006/main">
  <p:tag name="KSO_WM_BEAUTIFY_FLAG" val=""/>
</p:tagLst>
</file>

<file path=ppt/tags/tag78.xml><?xml version="1.0" encoding="utf-8"?>
<p:tagLst xmlns:p="http://schemas.openxmlformats.org/presentationml/2006/main">
  <p:tag name="KSO_WM_BEAUTIFY_FLAG" val=""/>
</p:tagLst>
</file>

<file path=ppt/tags/tag7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.xml><?xml version="1.0" encoding="utf-8"?>
<p:tagLst xmlns:p="http://schemas.openxmlformats.org/presentationml/2006/main">
  <p:tag name="ISLIDE.ICON" val="#393842;"/>
</p:tagLst>
</file>

<file path=ppt/tags/tag80.xml><?xml version="1.0" encoding="utf-8"?>
<p:tagLst xmlns:p="http://schemas.openxmlformats.org/presentationml/2006/main">
  <p:tag name="KSO_WM_BEAUTIFY_FLAG" val=""/>
</p:tagLst>
</file>

<file path=ppt/tags/tag81.xml><?xml version="1.0" encoding="utf-8"?>
<p:tagLst xmlns:p="http://schemas.openxmlformats.org/presentationml/2006/main">
  <p:tag name="KSO_WM_BEAUTIFY_FLAG" val=""/>
</p:tagLst>
</file>

<file path=ppt/tags/tag82.xml><?xml version="1.0" encoding="utf-8"?>
<p:tagLst xmlns:p="http://schemas.openxmlformats.org/presentationml/2006/main">
  <p:tag name="KSO_WM_BEAUTIFY_FLAG" val=""/>
</p:tagLst>
</file>

<file path=ppt/tags/tag83.xml><?xml version="1.0" encoding="utf-8"?>
<p:tagLst xmlns:p="http://schemas.openxmlformats.org/presentationml/2006/main">
  <p:tag name="KSO_WM_BEAUTIFY_FLAG" val=""/>
</p:tagLst>
</file>

<file path=ppt/tags/tag84.xml><?xml version="1.0" encoding="utf-8"?>
<p:tagLst xmlns:p="http://schemas.openxmlformats.org/presentationml/2006/main">
  <p:tag name="KSO_WM_BEAUTIFY_FLAG" val=""/>
</p:tagLst>
</file>

<file path=ppt/tags/tag85.xml><?xml version="1.0" encoding="utf-8"?>
<p:tagLst xmlns:p="http://schemas.openxmlformats.org/presentationml/2006/main">
  <p:tag name="KSO_WM_BEAUTIFY_FLAG" val=""/>
</p:tagLst>
</file>

<file path=ppt/tags/tag86.xml><?xml version="1.0" encoding="utf-8"?>
<p:tagLst xmlns:p="http://schemas.openxmlformats.org/presentationml/2006/main">
  <p:tag name="ISLIDE.ICON" val="#393842;"/>
</p:tagLst>
</file>

<file path=ppt/tags/tag87.xml><?xml version="1.0" encoding="utf-8"?>
<p:tagLst xmlns:p="http://schemas.openxmlformats.org/presentationml/2006/main">
  <p:tag name="KSO_WPP_MARK_KEY" val="d323b08a-72da-420c-a5f9-38001ee621a0"/>
  <p:tag name="COMMONDATA" val="eyJoZGlkIjoiNDgxYTk4YzBkNzhlM2IzNjRmZjY5MzllZjM4YmUzNWYifQ=="/>
  <p:tag name="commondata" val="eyJoZGlkIjoiNGIzMWNjYmQ2ZGU5OGIxZDNjYmY2M2E3MWViODUyMTkifQ==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自定义 188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D11019"/>
      </a:accent1>
      <a:accent2>
        <a:srgbClr val="D11019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1795</Words>
  <Application>WPS 演示</Application>
  <PresentationFormat>宽屏</PresentationFormat>
  <Paragraphs>210</Paragraphs>
  <Slides>25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43" baseType="lpstr">
      <vt:lpstr>Arial</vt:lpstr>
      <vt:lpstr>宋体</vt:lpstr>
      <vt:lpstr>Wingdings</vt:lpstr>
      <vt:lpstr>Calibri</vt:lpstr>
      <vt:lpstr>字魂58号-创中黑</vt:lpstr>
      <vt:lpstr>思源黑体 CN Bold</vt:lpstr>
      <vt:lpstr>微软雅黑</vt:lpstr>
      <vt:lpstr>阿里巴巴普惠体 M</vt:lpstr>
      <vt:lpstr>思源宋体 SemiBold</vt:lpstr>
      <vt:lpstr>Bahnschrift Condensed</vt:lpstr>
      <vt:lpstr>阿里巴巴普惠体 Medium</vt:lpstr>
      <vt:lpstr>微软雅黑 Light</vt:lpstr>
      <vt:lpstr>思源黑体 CN Medium</vt:lpstr>
      <vt:lpstr>Arial Unicode MS</vt:lpstr>
      <vt:lpstr>等线</vt:lpstr>
      <vt:lpstr>等线 Light</vt:lpstr>
      <vt:lpstr>黑体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</dc:creator>
  <cp:lastModifiedBy>123123</cp:lastModifiedBy>
  <cp:revision>133</cp:revision>
  <dcterms:created xsi:type="dcterms:W3CDTF">2023-05-05T14:56:00Z</dcterms:created>
  <dcterms:modified xsi:type="dcterms:W3CDTF">2023-11-15T10:17:48Z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4F8EBF7F654D4FA6BB522FF4AF391031_13</vt:lpwstr>
  </property>
  <property fmtid="{D5CDD505-2E9C-101B-9397-08002B2CF9AE}" pid="3" name="KSOProductBuildVer">
    <vt:lpwstr>2052-12.1.0.15712</vt:lpwstr>
  </property>
</Properties>
</file>