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11090234" r:id="rId3"/>
    <p:sldId id="11090389" r:id="rId4"/>
    <p:sldId id="11090392" r:id="rId5"/>
    <p:sldId id="11090417" r:id="rId6"/>
    <p:sldId id="11090430" r:id="rId7"/>
    <p:sldId id="423" r:id="rId8"/>
    <p:sldId id="11090396" r:id="rId9"/>
    <p:sldId id="11090431" r:id="rId10"/>
    <p:sldId id="11090432" r:id="rId11"/>
    <p:sldId id="11090433" r:id="rId12"/>
    <p:sldId id="11090434" r:id="rId13"/>
    <p:sldId id="11090436" r:id="rId14"/>
    <p:sldId id="11090447" r:id="rId15"/>
    <p:sldId id="11090448" r:id="rId16"/>
    <p:sldId id="11090397" r:id="rId17"/>
    <p:sldId id="11090449" r:id="rId18"/>
    <p:sldId id="11090450" r:id="rId19"/>
    <p:sldId id="11090398" r:id="rId20"/>
    <p:sldId id="11090393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0B0F0"/>
    <a:srgbClr val="07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2376" y="1002"/>
      </p:cViewPr>
      <p:guideLst>
        <p:guide orient="horz" pos="207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73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9B378-C07E-4A15-B7AD-225D695BC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3E488-F6BA-4C83-A745-03272BA3B8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2000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 userDrawn="1"/>
        </p:nvGrpSpPr>
        <p:grpSpPr>
          <a:xfrm>
            <a:off x="-1161415" y="347980"/>
            <a:ext cx="13155930" cy="6510020"/>
            <a:chOff x="-1829" y="188"/>
            <a:chExt cx="20718" cy="10252"/>
          </a:xfrm>
        </p:grpSpPr>
        <p:grpSp>
          <p:nvGrpSpPr>
            <p:cNvPr id="30" name="Group 7"/>
            <p:cNvGrpSpPr/>
            <p:nvPr/>
          </p:nvGrpSpPr>
          <p:grpSpPr>
            <a:xfrm>
              <a:off x="16919" y="9806"/>
              <a:ext cx="1970" cy="628"/>
              <a:chOff x="8340407" y="1877155"/>
              <a:chExt cx="2487489" cy="793801"/>
            </a:xfrm>
            <a:solidFill>
              <a:srgbClr val="D11019"/>
            </a:solidFill>
          </p:grpSpPr>
          <p:sp>
            <p:nvSpPr>
              <p:cNvPr id="71" name="Graphic 16"/>
              <p:cNvSpPr/>
              <p:nvPr/>
            </p:nvSpPr>
            <p:spPr>
              <a:xfrm flipH="1" flipV="1">
                <a:off x="8340407" y="1878419"/>
                <a:ext cx="761399" cy="792537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2" name="Graphic 16"/>
              <p:cNvSpPr/>
              <p:nvPr/>
            </p:nvSpPr>
            <p:spPr>
              <a:xfrm flipH="1" flipV="1">
                <a:off x="8916191" y="1878419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3" name="Graphic 16"/>
              <p:cNvSpPr/>
              <p:nvPr/>
            </p:nvSpPr>
            <p:spPr>
              <a:xfrm flipH="1" flipV="1">
                <a:off x="9491976" y="1878419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4" name="Graphic 16"/>
              <p:cNvSpPr/>
              <p:nvPr/>
            </p:nvSpPr>
            <p:spPr>
              <a:xfrm flipH="1" flipV="1">
                <a:off x="10066497" y="1877155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</p:grpSp>
        <p:sp>
          <p:nvSpPr>
            <p:cNvPr id="31" name="任意多边形 2"/>
            <p:cNvSpPr/>
            <p:nvPr/>
          </p:nvSpPr>
          <p:spPr>
            <a:xfrm flipH="1" flipV="1">
              <a:off x="-178" y="9807"/>
              <a:ext cx="17079" cy="633"/>
            </a:xfrm>
            <a:custGeom>
              <a:avLst/>
              <a:gdLst>
                <a:gd name="connsiteX0" fmla="*/ 0 w 17079"/>
                <a:gd name="connsiteY0" fmla="*/ 200 h 200"/>
                <a:gd name="connsiteX1" fmla="*/ 50 w 17079"/>
                <a:gd name="connsiteY1" fmla="*/ 0 h 200"/>
                <a:gd name="connsiteX2" fmla="*/ 17079 w 17079"/>
                <a:gd name="connsiteY2" fmla="*/ 0 h 200"/>
                <a:gd name="connsiteX3" fmla="*/ 16908 w 17079"/>
                <a:gd name="connsiteY3" fmla="*/ 199 h 200"/>
                <a:gd name="connsiteX4" fmla="*/ 0 w 17079"/>
                <a:gd name="connsiteY4" fmla="*/ 200 h 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9" h="200">
                  <a:moveTo>
                    <a:pt x="0" y="200"/>
                  </a:moveTo>
                  <a:lnTo>
                    <a:pt x="50" y="0"/>
                  </a:lnTo>
                  <a:lnTo>
                    <a:pt x="17079" y="0"/>
                  </a:lnTo>
                  <a:lnTo>
                    <a:pt x="16908" y="199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字魂58号-创中黑" panose="00000500000000000000" pitchFamily="2" charset="-122"/>
              </a:endParaRPr>
            </a:p>
          </p:txBody>
        </p:sp>
        <p:grpSp>
          <p:nvGrpSpPr>
            <p:cNvPr id="64" name="Group 7"/>
            <p:cNvGrpSpPr/>
            <p:nvPr/>
          </p:nvGrpSpPr>
          <p:grpSpPr>
            <a:xfrm>
              <a:off x="-1829" y="188"/>
              <a:ext cx="2680" cy="634"/>
              <a:chOff x="8035491" y="1847493"/>
              <a:chExt cx="2486690" cy="484881"/>
            </a:xfrm>
            <a:solidFill>
              <a:srgbClr val="D11019"/>
            </a:solidFill>
          </p:grpSpPr>
          <p:sp>
            <p:nvSpPr>
              <p:cNvPr id="66" name="Graphic 16"/>
              <p:cNvSpPr/>
              <p:nvPr/>
            </p:nvSpPr>
            <p:spPr>
              <a:xfrm>
                <a:off x="8035491" y="1850885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67" name="Graphic 16"/>
              <p:cNvSpPr/>
              <p:nvPr/>
            </p:nvSpPr>
            <p:spPr>
              <a:xfrm>
                <a:off x="8610995" y="1850551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68" name="Graphic 16"/>
              <p:cNvSpPr/>
              <p:nvPr/>
            </p:nvSpPr>
            <p:spPr>
              <a:xfrm>
                <a:off x="9186894" y="1848368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0" name="Graphic 16"/>
              <p:cNvSpPr/>
              <p:nvPr/>
            </p:nvSpPr>
            <p:spPr>
              <a:xfrm>
                <a:off x="9761201" y="1847493"/>
                <a:ext cx="760980" cy="481490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</p:grpSp>
        <p:sp>
          <p:nvSpPr>
            <p:cNvPr id="65" name="图形"/>
            <p:cNvSpPr txBox="1"/>
            <p:nvPr/>
          </p:nvSpPr>
          <p:spPr>
            <a:xfrm>
              <a:off x="1168" y="454"/>
              <a:ext cx="484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dist">
                <a:buNone/>
              </a:pPr>
              <a:endParaRPr lang="zh-CN" altLang="en-US" sz="3600">
                <a:latin typeface="思源黑体 CN Bold" panose="020B0800000000000000" charset="-122"/>
                <a:ea typeface="思源黑体 CN Bold" panose="020B0800000000000000" charset="-122"/>
                <a:cs typeface="字魂58号-创中黑" panose="00000500000000000000" pitchFamily="2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" name="图片 2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  <p:transition advTm="2000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"/>
    </mc:Choice>
    <mc:Fallback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52425" y="409575"/>
            <a:ext cx="11487150" cy="603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14" name="矩形 13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5" name="图片 14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52425" y="409575"/>
            <a:ext cx="11487150" cy="603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" name="图片 2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Relationship Id="rId3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1" Type="http://schemas.openxmlformats.org/officeDocument/2006/relationships/slideLayout" Target="../slideLayouts/slideLayout13.xml"/><Relationship Id="rId10" Type="http://schemas.openxmlformats.org/officeDocument/2006/relationships/tags" Target="../tags/tag36.xml"/><Relationship Id="rId1" Type="http://schemas.openxmlformats.org/officeDocument/2006/relationships/tags" Target="../tags/tag29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0.xml"/><Relationship Id="rId4" Type="http://schemas.openxmlformats.org/officeDocument/2006/relationships/image" Target="../media/image16.png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3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2" Type="http://schemas.openxmlformats.org/officeDocument/2006/relationships/slideLayout" Target="../slideLayouts/slideLayout13.xml"/><Relationship Id="rId11" Type="http://schemas.openxmlformats.org/officeDocument/2006/relationships/tags" Target="../tags/tag52.xml"/><Relationship Id="rId10" Type="http://schemas.openxmlformats.org/officeDocument/2006/relationships/image" Target="../media/image20.png"/><Relationship Id="rId1" Type="http://schemas.openxmlformats.org/officeDocument/2006/relationships/tags" Target="../tags/tag4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57.xml"/><Relationship Id="rId5" Type="http://schemas.openxmlformats.org/officeDocument/2006/relationships/image" Target="../media/image21.png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6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6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image" Target="../media/image3.png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image" Target="../media/image2.png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66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1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7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23.xml"/><Relationship Id="rId7" Type="http://schemas.openxmlformats.org/officeDocument/2006/relationships/image" Target="../media/image12.png"/><Relationship Id="rId6" Type="http://schemas.openxmlformats.org/officeDocument/2006/relationships/tags" Target="../tags/tag22.xml"/><Relationship Id="rId5" Type="http://schemas.openxmlformats.org/officeDocument/2006/relationships/image" Target="../media/image11.png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28.xml"/><Relationship Id="rId5" Type="http://schemas.openxmlformats.org/officeDocument/2006/relationships/image" Target="../media/image13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800100"/>
            <a:ext cx="12192000" cy="525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064000" y="2044702"/>
            <a:ext cx="3558382" cy="6486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3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3400" y="3195028"/>
            <a:ext cx="82423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CN" altLang="en-US" sz="5400" spc="-15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动力电池外部</a:t>
            </a:r>
            <a:r>
              <a:rPr lang="zh-CN" altLang="en-US" sz="5400" spc="-1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检查与维护</a:t>
            </a:r>
            <a:endParaRPr lang="zh-CN" altLang="en-US" sz="5400" spc="-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pic>
        <p:nvPicPr>
          <p:cNvPr id="3" name="图片 2" descr="C:\Users\HH\Desktop\PPT\素材\千库网_网课直播教学矢量图_元素编号12813820(1).png千库网_网课直播教学矢量图_元素编号12813820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145780" y="2218690"/>
            <a:ext cx="4050665" cy="405003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23900" y="4064000"/>
            <a:ext cx="7200900" cy="139700"/>
            <a:chOff x="723900" y="4432300"/>
            <a:chExt cx="7937500" cy="1143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23900" y="4432300"/>
              <a:ext cx="79375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23900" y="4546600"/>
              <a:ext cx="3281793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533400" y="1989455"/>
            <a:ext cx="7089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</a:t>
            </a:r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4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检查与维护</a:t>
            </a:r>
            <a:endParaRPr lang="zh-CN" altLang="en-US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96900" y="4686300"/>
            <a:ext cx="6583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buClrTx/>
              <a:buSzTx/>
              <a:buFontTx/>
              <a:defRPr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External inspection and maintenance of power batteries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661284" y="283029"/>
            <a:ext cx="4927600" cy="304800"/>
            <a:chOff x="685800" y="635000"/>
            <a:chExt cx="4927600" cy="304800"/>
          </a:xfrm>
        </p:grpSpPr>
        <p:sp>
          <p:nvSpPr>
            <p:cNvPr id="31" name="箭头: V 形 30"/>
            <p:cNvSpPr/>
            <p:nvPr/>
          </p:nvSpPr>
          <p:spPr>
            <a:xfrm>
              <a:off x="5308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" name="箭头: V 形 31"/>
            <p:cNvSpPr/>
            <p:nvPr/>
          </p:nvSpPr>
          <p:spPr>
            <a:xfrm>
              <a:off x="4953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" name="箭头: V 形 32"/>
            <p:cNvSpPr/>
            <p:nvPr/>
          </p:nvSpPr>
          <p:spPr>
            <a:xfrm>
              <a:off x="4597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" name="箭头: V 形 33"/>
            <p:cNvSpPr/>
            <p:nvPr/>
          </p:nvSpPr>
          <p:spPr>
            <a:xfrm>
              <a:off x="4241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5" name="箭头: V 形 34"/>
            <p:cNvSpPr/>
            <p:nvPr/>
          </p:nvSpPr>
          <p:spPr>
            <a:xfrm>
              <a:off x="3886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6" name="箭头: V 形 35"/>
            <p:cNvSpPr/>
            <p:nvPr/>
          </p:nvSpPr>
          <p:spPr>
            <a:xfrm>
              <a:off x="3530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" name="箭头: V 形 36"/>
            <p:cNvSpPr/>
            <p:nvPr/>
          </p:nvSpPr>
          <p:spPr>
            <a:xfrm>
              <a:off x="3175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8" name="箭头: V 形 37"/>
            <p:cNvSpPr/>
            <p:nvPr/>
          </p:nvSpPr>
          <p:spPr>
            <a:xfrm>
              <a:off x="2819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9" name="箭头: V 形 38"/>
            <p:cNvSpPr/>
            <p:nvPr/>
          </p:nvSpPr>
          <p:spPr>
            <a:xfrm>
              <a:off x="2463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0" name="箭头: V 形 39"/>
            <p:cNvSpPr/>
            <p:nvPr/>
          </p:nvSpPr>
          <p:spPr>
            <a:xfrm>
              <a:off x="2108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1" name="箭头: V 形 40"/>
            <p:cNvSpPr/>
            <p:nvPr/>
          </p:nvSpPr>
          <p:spPr>
            <a:xfrm>
              <a:off x="1752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2" name="箭头: V 形 41"/>
            <p:cNvSpPr/>
            <p:nvPr/>
          </p:nvSpPr>
          <p:spPr>
            <a:xfrm>
              <a:off x="1397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3" name="箭头: V 形 42"/>
            <p:cNvSpPr/>
            <p:nvPr/>
          </p:nvSpPr>
          <p:spPr>
            <a:xfrm>
              <a:off x="1041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>
              <a:off x="685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470900" y="6309995"/>
            <a:ext cx="3505200" cy="304800"/>
            <a:chOff x="8470900" y="6261100"/>
            <a:chExt cx="3505200" cy="304800"/>
          </a:xfrm>
        </p:grpSpPr>
        <p:sp>
          <p:nvSpPr>
            <p:cNvPr id="48" name="箭头: V 形 47"/>
            <p:cNvSpPr/>
            <p:nvPr/>
          </p:nvSpPr>
          <p:spPr>
            <a:xfrm flipH="1">
              <a:off x="8470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9" name="箭头: V 形 48"/>
            <p:cNvSpPr/>
            <p:nvPr/>
          </p:nvSpPr>
          <p:spPr>
            <a:xfrm flipH="1">
              <a:off x="8826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0" name="箭头: V 形 49"/>
            <p:cNvSpPr/>
            <p:nvPr/>
          </p:nvSpPr>
          <p:spPr>
            <a:xfrm flipH="1">
              <a:off x="9182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1" name="箭头: V 形 50"/>
            <p:cNvSpPr/>
            <p:nvPr/>
          </p:nvSpPr>
          <p:spPr>
            <a:xfrm flipH="1">
              <a:off x="9537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2" name="箭头: V 形 51"/>
            <p:cNvSpPr/>
            <p:nvPr/>
          </p:nvSpPr>
          <p:spPr>
            <a:xfrm flipH="1">
              <a:off x="9893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3" name="箭头: V 形 52"/>
            <p:cNvSpPr/>
            <p:nvPr/>
          </p:nvSpPr>
          <p:spPr>
            <a:xfrm flipH="1">
              <a:off x="10248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4" name="箭头: V 形 53"/>
            <p:cNvSpPr/>
            <p:nvPr/>
          </p:nvSpPr>
          <p:spPr>
            <a:xfrm flipH="1">
              <a:off x="10604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5" name="箭头: V 形 54"/>
            <p:cNvSpPr/>
            <p:nvPr/>
          </p:nvSpPr>
          <p:spPr>
            <a:xfrm flipH="1">
              <a:off x="10960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6" name="箭头: V 形 55"/>
            <p:cNvSpPr/>
            <p:nvPr/>
          </p:nvSpPr>
          <p:spPr>
            <a:xfrm flipH="1">
              <a:off x="11315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7" name="箭头: V 形 56"/>
            <p:cNvSpPr/>
            <p:nvPr/>
          </p:nvSpPr>
          <p:spPr>
            <a:xfrm flipH="1">
              <a:off x="11671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9830435" y="2349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 i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800" b="1" i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7" name="图片 6" descr="logo-常用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870" y="137795"/>
            <a:ext cx="532130" cy="5861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4582160" y="1549400"/>
            <a:ext cx="7031355" cy="3564255"/>
            <a:chOff x="7351" y="2675"/>
            <a:chExt cx="11073" cy="5613"/>
          </a:xfrm>
        </p:grpSpPr>
        <p:sp>
          <p:nvSpPr>
            <p:cNvPr id="9" name="图形"/>
            <p:cNvSpPr/>
            <p:nvPr>
              <p:custDataLst>
                <p:tags r:id="rId2"/>
              </p:custDataLst>
            </p:nvPr>
          </p:nvSpPr>
          <p:spPr>
            <a:xfrm>
              <a:off x="7351" y="2950"/>
              <a:ext cx="560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图形"/>
            <p:cNvSpPr/>
            <p:nvPr>
              <p:custDataLst>
                <p:tags r:id="rId3"/>
              </p:custDataLst>
            </p:nvPr>
          </p:nvSpPr>
          <p:spPr>
            <a:xfrm>
              <a:off x="7351" y="4942"/>
              <a:ext cx="560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/>
            <p:nvPr>
              <p:custDataLst>
                <p:tags r:id="rId4"/>
              </p:custDataLst>
            </p:nvPr>
          </p:nvSpPr>
          <p:spPr>
            <a:xfrm>
              <a:off x="7351" y="6934"/>
              <a:ext cx="560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12" name="图形"/>
            <p:cNvSpPr txBox="1"/>
            <p:nvPr>
              <p:custDataLst>
                <p:tags r:id="rId5"/>
              </p:custDataLst>
            </p:nvPr>
          </p:nvSpPr>
          <p:spPr>
            <a:xfrm>
              <a:off x="8115" y="2675"/>
              <a:ext cx="10307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200000"/>
                </a:lnSpc>
                <a:spcAft>
                  <a:spcPts val="600"/>
                </a:spcAft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拆下动力电池总正，总负插头和低压线束插头。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13" name="图形"/>
            <p:cNvSpPr txBox="1"/>
            <p:nvPr>
              <p:custDataLst>
                <p:tags r:id="rId6"/>
              </p:custDataLst>
            </p:nvPr>
          </p:nvSpPr>
          <p:spPr>
            <a:xfrm>
              <a:off x="8115" y="4725"/>
              <a:ext cx="10309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200000"/>
                </a:lnSpc>
                <a:spcAft>
                  <a:spcPts val="600"/>
                </a:spcAft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检查动力蓄电池有无异味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14" name="图形"/>
            <p:cNvSpPr txBox="1"/>
            <p:nvPr>
              <p:custDataLst>
                <p:tags r:id="rId7"/>
              </p:custDataLst>
            </p:nvPr>
          </p:nvSpPr>
          <p:spPr>
            <a:xfrm>
              <a:off x="8115" y="6400"/>
              <a:ext cx="10309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200000"/>
                </a:lnSpc>
                <a:spcAft>
                  <a:spcPts val="600"/>
                </a:spcAft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用干布将动力电池箱体表面清理干净，检查箱体外观是否有划痕、腐蚀、破损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pic>
        <p:nvPicPr>
          <p:cNvPr id="10" name="图片 9" descr="电池包受损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065" y="2359660"/>
            <a:ext cx="2176145" cy="2139315"/>
          </a:xfrm>
          <a:prstGeom prst="rect">
            <a:avLst/>
          </a:prstGeom>
        </p:spPr>
      </p:pic>
      <p:pic>
        <p:nvPicPr>
          <p:cNvPr id="11" name="图片 10" descr="电池包受损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0130" y="2350135"/>
            <a:ext cx="2176145" cy="214884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5" name="图形"/>
          <p:cNvGrpSpPr/>
          <p:nvPr/>
        </p:nvGrpSpPr>
        <p:grpSpPr>
          <a:xfrm>
            <a:off x="613410" y="1433830"/>
            <a:ext cx="4251325" cy="2414270"/>
            <a:chOff x="966" y="2258"/>
            <a:chExt cx="6695" cy="3802"/>
          </a:xfrm>
        </p:grpSpPr>
        <p:sp>
          <p:nvSpPr>
            <p:cNvPr id="3" name="图形"/>
            <p:cNvSpPr txBox="1"/>
            <p:nvPr>
              <p:custDataLst>
                <p:tags r:id="rId2"/>
              </p:custDataLst>
            </p:nvPr>
          </p:nvSpPr>
          <p:spPr>
            <a:xfrm>
              <a:off x="966" y="3178"/>
              <a:ext cx="6695" cy="28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对动力电池箱进行喷防护漆处理或者维修更换就需要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需要进行密封性能检测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。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8" name="图形"/>
            <p:cNvSpPr/>
            <p:nvPr>
              <p:custDataLst>
                <p:tags r:id="rId3"/>
              </p:custDataLst>
            </p:nvPr>
          </p:nvSpPr>
          <p:spPr>
            <a:xfrm>
              <a:off x="1071" y="2258"/>
              <a:ext cx="4208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密封性检测：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2" name="图片 1" descr="密封性测试"/>
          <p:cNvPicPr>
            <a:picLocks noChangeAspect="1"/>
          </p:cNvPicPr>
          <p:nvPr/>
        </p:nvPicPr>
        <p:blipFill>
          <a:blip r:embed="rId4"/>
          <a:srcRect t="1040"/>
          <a:stretch>
            <a:fillRect/>
          </a:stretch>
        </p:blipFill>
        <p:spPr>
          <a:xfrm>
            <a:off x="6266815" y="1933575"/>
            <a:ext cx="5432425" cy="29902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>
            <p:custDataLst>
              <p:tags r:id="rId2"/>
            </p:custDataLst>
          </p:nvPr>
        </p:nvSpPr>
        <p:spPr>
          <a:xfrm>
            <a:off x="6877685" y="1600200"/>
            <a:ext cx="4464050" cy="33801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>
              <a:buNone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1.检查电池包防爆阀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是否破损，如果破损可能会导致电池包内部进水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2.检查动力蓄电池冷却管路连接是否可靠或泄漏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，如果泄露会导致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电池高温或出现故障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5" name="图片 4" descr="防爆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45" y="2219325"/>
            <a:ext cx="3209925" cy="2419985"/>
          </a:xfrm>
          <a:prstGeom prst="rect">
            <a:avLst/>
          </a:prstGeom>
        </p:spPr>
      </p:pic>
      <p:pic>
        <p:nvPicPr>
          <p:cNvPr id="6" name="图片 5" descr="0bf805a9f9b7fa844789aca38ece0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395" y="2219325"/>
            <a:ext cx="3210560" cy="24206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4667885" y="1489075"/>
            <a:ext cx="7031355" cy="3435985"/>
            <a:chOff x="7351" y="2345"/>
            <a:chExt cx="11073" cy="5411"/>
          </a:xfrm>
        </p:grpSpPr>
        <p:sp>
          <p:nvSpPr>
            <p:cNvPr id="9" name="图形"/>
            <p:cNvSpPr/>
            <p:nvPr>
              <p:custDataLst>
                <p:tags r:id="rId2"/>
              </p:custDataLst>
            </p:nvPr>
          </p:nvSpPr>
          <p:spPr>
            <a:xfrm>
              <a:off x="7351" y="2950"/>
              <a:ext cx="560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图形"/>
            <p:cNvSpPr/>
            <p:nvPr>
              <p:custDataLst>
                <p:tags r:id="rId3"/>
              </p:custDataLst>
            </p:nvPr>
          </p:nvSpPr>
          <p:spPr>
            <a:xfrm>
              <a:off x="7351" y="4942"/>
              <a:ext cx="560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/>
            <p:nvPr>
              <p:custDataLst>
                <p:tags r:id="rId4"/>
              </p:custDataLst>
            </p:nvPr>
          </p:nvSpPr>
          <p:spPr>
            <a:xfrm>
              <a:off x="7351" y="6934"/>
              <a:ext cx="560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12" name="图形"/>
            <p:cNvSpPr txBox="1"/>
            <p:nvPr>
              <p:custDataLst>
                <p:tags r:id="rId5"/>
              </p:custDataLst>
            </p:nvPr>
          </p:nvSpPr>
          <p:spPr>
            <a:xfrm>
              <a:off x="8115" y="2345"/>
              <a:ext cx="10307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200000"/>
                </a:lnSpc>
                <a:spcAft>
                  <a:spcPts val="600"/>
                </a:spcAft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检查电池箱体与车辆底盘的固定螺栓，有没有腐蚀、生锈，并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按照维修手册的要求拧紧固定螺栓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13" name="图形"/>
            <p:cNvSpPr txBox="1"/>
            <p:nvPr>
              <p:custDataLst>
                <p:tags r:id="rId6"/>
              </p:custDataLst>
            </p:nvPr>
          </p:nvSpPr>
          <p:spPr>
            <a:xfrm>
              <a:off x="8115" y="4699"/>
              <a:ext cx="10309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200000"/>
                </a:lnSpc>
                <a:spcAft>
                  <a:spcPts val="600"/>
                </a:spcAft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检查搭铁线是否松动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14" name="图形"/>
            <p:cNvSpPr txBox="1"/>
            <p:nvPr>
              <p:custDataLst>
                <p:tags r:id="rId7"/>
              </p:custDataLst>
            </p:nvPr>
          </p:nvSpPr>
          <p:spPr>
            <a:xfrm>
              <a:off x="8115" y="7058"/>
              <a:ext cx="10309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indent="0">
                <a:buNone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检查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托架无断裂、无变形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sp>
        <p:nvSpPr>
          <p:cNvPr id="8" name="图形"/>
          <p:cNvSpPr/>
          <p:nvPr>
            <p:custDataLst>
              <p:tags r:id="rId8"/>
            </p:custDataLst>
          </p:nvPr>
        </p:nvSpPr>
        <p:spPr>
          <a:xfrm>
            <a:off x="4667885" y="820420"/>
            <a:ext cx="2672080" cy="52197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rPr>
              <a:t>外围检查：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Medium" panose="020B0600000000000000" pitchFamily="34" charset="-122"/>
            </a:endParaRPr>
          </a:p>
        </p:txBody>
      </p:sp>
      <p:pic>
        <p:nvPicPr>
          <p:cNvPr id="3" name="图片 2" descr="db5456fd9e3fb442d020af9ef321c5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285" y="994410"/>
            <a:ext cx="3190240" cy="2434590"/>
          </a:xfrm>
          <a:prstGeom prst="rect">
            <a:avLst/>
          </a:prstGeom>
        </p:spPr>
      </p:pic>
      <p:pic>
        <p:nvPicPr>
          <p:cNvPr id="5" name="图片 4" descr="21a4c807fc09977b1bbe85326cdc38c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285" y="3624580"/>
            <a:ext cx="3190875" cy="270637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绝缘检查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Insulation inspection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PART-04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5" name="图形"/>
          <p:cNvGrpSpPr/>
          <p:nvPr/>
        </p:nvGrpSpPr>
        <p:grpSpPr>
          <a:xfrm>
            <a:off x="582295" y="1141095"/>
            <a:ext cx="10829290" cy="5110480"/>
            <a:chOff x="917" y="1797"/>
            <a:chExt cx="17054" cy="8048"/>
          </a:xfrm>
        </p:grpSpPr>
        <p:sp>
          <p:nvSpPr>
            <p:cNvPr id="3" name="图形"/>
            <p:cNvSpPr txBox="1"/>
            <p:nvPr>
              <p:custDataLst>
                <p:tags r:id="rId2"/>
              </p:custDataLst>
            </p:nvPr>
          </p:nvSpPr>
          <p:spPr>
            <a:xfrm>
              <a:off x="955" y="1797"/>
              <a:ext cx="17016" cy="311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使用绝缘电阻测试仪进行开路测试和短路测试，对动力电池进行绝缘检测。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10" name="图形"/>
            <p:cNvSpPr/>
            <p:nvPr>
              <p:custDataLst>
                <p:tags r:id="rId3"/>
              </p:custDataLst>
            </p:nvPr>
          </p:nvSpPr>
          <p:spPr>
            <a:xfrm>
              <a:off x="1071" y="5666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绝缘检测：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11" name="图形"/>
            <p:cNvSpPr txBox="1"/>
            <p:nvPr>
              <p:custDataLst>
                <p:tags r:id="rId4"/>
              </p:custDataLst>
            </p:nvPr>
          </p:nvSpPr>
          <p:spPr>
            <a:xfrm>
              <a:off x="917" y="6427"/>
              <a:ext cx="12998" cy="341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测试动力电池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的高压正极输出、负极输出与搭铁之间的绝缘阻值，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2" name="图片 1" descr="0fd3c91b4864a50518cd205731e5f5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802765"/>
            <a:ext cx="5045710" cy="25558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5" name="图形"/>
          <p:cNvGrpSpPr/>
          <p:nvPr/>
        </p:nvGrpSpPr>
        <p:grpSpPr>
          <a:xfrm>
            <a:off x="613410" y="1433830"/>
            <a:ext cx="5194300" cy="3522345"/>
            <a:chOff x="966" y="2258"/>
            <a:chExt cx="8180" cy="5547"/>
          </a:xfrm>
        </p:grpSpPr>
        <p:sp>
          <p:nvSpPr>
            <p:cNvPr id="3" name="图形"/>
            <p:cNvSpPr txBox="1"/>
            <p:nvPr>
              <p:custDataLst>
                <p:tags r:id="rId2"/>
              </p:custDataLst>
            </p:nvPr>
          </p:nvSpPr>
          <p:spPr>
            <a:xfrm>
              <a:off x="966" y="3178"/>
              <a:ext cx="6695" cy="46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思源黑体 CN Medium" panose="020B0600000000000000" pitchFamily="34" charset="-122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取下插头检查插针是否出现退针、弯曲，连接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插头检查是否连接到位，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有没有松动、破损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连接高压插接件，检查动力电池高压插接件有没有松动或者是破损等问题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8" name="图形"/>
            <p:cNvSpPr/>
            <p:nvPr>
              <p:custDataLst>
                <p:tags r:id="rId3"/>
              </p:custDataLst>
            </p:nvPr>
          </p:nvSpPr>
          <p:spPr>
            <a:xfrm>
              <a:off x="1071" y="2258"/>
              <a:ext cx="8075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检查</a:t>
              </a: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动力电池外部高、低压插接件：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2" name="图片 1" descr="c7b7583c3a13946cddf4524569579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430" y="798830"/>
            <a:ext cx="4025900" cy="2551430"/>
          </a:xfrm>
          <a:prstGeom prst="rect">
            <a:avLst/>
          </a:prstGeom>
        </p:spPr>
      </p:pic>
      <p:pic>
        <p:nvPicPr>
          <p:cNvPr id="4" name="图片 3" descr="3fb8b2b74a689f7018927ce43a566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3430" y="3350260"/>
            <a:ext cx="4025265" cy="27546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上电流程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Power-on process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PART-05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5245100" y="866775"/>
            <a:ext cx="6319520" cy="4787900"/>
            <a:chOff x="8110" y="1365"/>
            <a:chExt cx="9952" cy="7540"/>
          </a:xfrm>
        </p:grpSpPr>
        <p:sp>
          <p:nvSpPr>
            <p:cNvPr id="4" name="图形"/>
            <p:cNvSpPr txBox="1"/>
            <p:nvPr>
              <p:custDataLst>
                <p:tags r:id="rId2"/>
              </p:custDataLst>
            </p:nvPr>
          </p:nvSpPr>
          <p:spPr>
            <a:xfrm>
              <a:off x="8110" y="1923"/>
              <a:ext cx="9952" cy="698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连接动力电池高压线束到充配电总成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连接蓄电池负极接线柱并拧紧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踩下制动踏板，按下点火开关，检查组合仪表是否上电正常，有没有故障指示灯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连接诊断仪器，进入诊断程序，读取整车故障代码，清除整车故障码，再次读取整车故障码，直至系统无故障代码存在。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9" name="图形"/>
            <p:cNvSpPr/>
            <p:nvPr>
              <p:custDataLst>
                <p:tags r:id="rId3"/>
              </p:custDataLst>
            </p:nvPr>
          </p:nvSpPr>
          <p:spPr>
            <a:xfrm>
              <a:off x="8271" y="1365"/>
              <a:ext cx="2664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上电流程：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5" name="图片 4" descr="ccda698afb33b2c8806bf1c36cc989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75" y="897890"/>
            <a:ext cx="3849370" cy="2531110"/>
          </a:xfrm>
          <a:prstGeom prst="rect">
            <a:avLst/>
          </a:prstGeom>
        </p:spPr>
      </p:pic>
      <p:pic>
        <p:nvPicPr>
          <p:cNvPr id="6" name="图片 5" descr="4ccd7a248a656c1960fcc3b976fcc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675" y="3742690"/>
            <a:ext cx="3849370" cy="25241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800100"/>
            <a:ext cx="12192000" cy="525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928620" y="2044700"/>
            <a:ext cx="4087495" cy="648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3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23900" y="4064000"/>
            <a:ext cx="7200900" cy="139700"/>
            <a:chOff x="723900" y="4432300"/>
            <a:chExt cx="7937500" cy="1143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23900" y="4432300"/>
              <a:ext cx="79375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23900" y="4546600"/>
              <a:ext cx="3281793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组合 63"/>
          <p:cNvGrpSpPr/>
          <p:nvPr/>
        </p:nvGrpSpPr>
        <p:grpSpPr>
          <a:xfrm>
            <a:off x="661284" y="283029"/>
            <a:ext cx="4927600" cy="304800"/>
            <a:chOff x="685800" y="635000"/>
            <a:chExt cx="4927600" cy="304800"/>
          </a:xfrm>
        </p:grpSpPr>
        <p:sp>
          <p:nvSpPr>
            <p:cNvPr id="31" name="箭头: V 形 30"/>
            <p:cNvSpPr/>
            <p:nvPr/>
          </p:nvSpPr>
          <p:spPr>
            <a:xfrm>
              <a:off x="5308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" name="箭头: V 形 31"/>
            <p:cNvSpPr/>
            <p:nvPr/>
          </p:nvSpPr>
          <p:spPr>
            <a:xfrm>
              <a:off x="4953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" name="箭头: V 形 32"/>
            <p:cNvSpPr/>
            <p:nvPr/>
          </p:nvSpPr>
          <p:spPr>
            <a:xfrm>
              <a:off x="4597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" name="箭头: V 形 33"/>
            <p:cNvSpPr/>
            <p:nvPr/>
          </p:nvSpPr>
          <p:spPr>
            <a:xfrm>
              <a:off x="4241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5" name="箭头: V 形 34"/>
            <p:cNvSpPr/>
            <p:nvPr/>
          </p:nvSpPr>
          <p:spPr>
            <a:xfrm>
              <a:off x="3886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6" name="箭头: V 形 35"/>
            <p:cNvSpPr/>
            <p:nvPr/>
          </p:nvSpPr>
          <p:spPr>
            <a:xfrm>
              <a:off x="3530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" name="箭头: V 形 36"/>
            <p:cNvSpPr/>
            <p:nvPr/>
          </p:nvSpPr>
          <p:spPr>
            <a:xfrm>
              <a:off x="3175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8" name="箭头: V 形 37"/>
            <p:cNvSpPr/>
            <p:nvPr/>
          </p:nvSpPr>
          <p:spPr>
            <a:xfrm>
              <a:off x="2819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9" name="箭头: V 形 38"/>
            <p:cNvSpPr/>
            <p:nvPr/>
          </p:nvSpPr>
          <p:spPr>
            <a:xfrm>
              <a:off x="2463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0" name="箭头: V 形 39"/>
            <p:cNvSpPr/>
            <p:nvPr/>
          </p:nvSpPr>
          <p:spPr>
            <a:xfrm>
              <a:off x="2108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1" name="箭头: V 形 40"/>
            <p:cNvSpPr/>
            <p:nvPr/>
          </p:nvSpPr>
          <p:spPr>
            <a:xfrm>
              <a:off x="1752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2" name="箭头: V 形 41"/>
            <p:cNvSpPr/>
            <p:nvPr/>
          </p:nvSpPr>
          <p:spPr>
            <a:xfrm>
              <a:off x="1397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3" name="箭头: V 形 42"/>
            <p:cNvSpPr/>
            <p:nvPr/>
          </p:nvSpPr>
          <p:spPr>
            <a:xfrm>
              <a:off x="1041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>
              <a:off x="685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470900" y="6318250"/>
            <a:ext cx="3505200" cy="304800"/>
            <a:chOff x="8470900" y="6261100"/>
            <a:chExt cx="3505200" cy="304800"/>
          </a:xfrm>
        </p:grpSpPr>
        <p:sp>
          <p:nvSpPr>
            <p:cNvPr id="48" name="箭头: V 形 47"/>
            <p:cNvSpPr/>
            <p:nvPr/>
          </p:nvSpPr>
          <p:spPr>
            <a:xfrm flipH="1">
              <a:off x="8470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9" name="箭头: V 形 48"/>
            <p:cNvSpPr/>
            <p:nvPr/>
          </p:nvSpPr>
          <p:spPr>
            <a:xfrm flipH="1">
              <a:off x="8826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0" name="箭头: V 形 49"/>
            <p:cNvSpPr/>
            <p:nvPr/>
          </p:nvSpPr>
          <p:spPr>
            <a:xfrm flipH="1">
              <a:off x="9182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1" name="箭头: V 形 50"/>
            <p:cNvSpPr/>
            <p:nvPr/>
          </p:nvSpPr>
          <p:spPr>
            <a:xfrm flipH="1">
              <a:off x="9537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2" name="箭头: V 形 51"/>
            <p:cNvSpPr/>
            <p:nvPr/>
          </p:nvSpPr>
          <p:spPr>
            <a:xfrm flipH="1">
              <a:off x="9893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3" name="箭头: V 形 52"/>
            <p:cNvSpPr/>
            <p:nvPr/>
          </p:nvSpPr>
          <p:spPr>
            <a:xfrm flipH="1">
              <a:off x="10248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4" name="箭头: V 形 53"/>
            <p:cNvSpPr/>
            <p:nvPr/>
          </p:nvSpPr>
          <p:spPr>
            <a:xfrm flipH="1">
              <a:off x="10604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5" name="箭头: V 形 54"/>
            <p:cNvSpPr/>
            <p:nvPr/>
          </p:nvSpPr>
          <p:spPr>
            <a:xfrm flipH="1">
              <a:off x="10960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6" name="箭头: V 形 55"/>
            <p:cNvSpPr/>
            <p:nvPr/>
          </p:nvSpPr>
          <p:spPr>
            <a:xfrm flipH="1">
              <a:off x="11315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7" name="箭头: V 形 56"/>
            <p:cNvSpPr/>
            <p:nvPr/>
          </p:nvSpPr>
          <p:spPr>
            <a:xfrm flipH="1">
              <a:off x="11671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33400" y="2757170"/>
            <a:ext cx="52203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defRPr/>
            </a:pPr>
            <a:r>
              <a:rPr lang="zh-CN" altLang="en-US" sz="8000" spc="-15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谢谢</a:t>
            </a:r>
            <a:r>
              <a:rPr lang="zh-CN" altLang="en-US" sz="8000" spc="-1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观看！</a:t>
            </a:r>
            <a:endParaRPr lang="zh-CN" altLang="en-US" sz="8000" spc="-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33400" y="1970405"/>
            <a:ext cx="7089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</a:t>
            </a:r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4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外部检查与维护</a:t>
            </a:r>
            <a:endParaRPr lang="zh-CN" altLang="en-US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96900" y="4686300"/>
            <a:ext cx="7202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buClrTx/>
              <a:buSzTx/>
              <a:buFontTx/>
              <a:defRPr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External inspection and maintenance of power batteries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7" name="图片 6" descr="C:\Users\HH\Desktop\PPT\素材\千库网_网课直播教学矢量图_元素编号12813820(1).png千库网_网课直播教学矢量图_元素编号12813820(1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8145780" y="2218690"/>
            <a:ext cx="4050665" cy="405003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9830435" y="2349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 i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800" b="1" i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11" name="图片 10" descr="logo-常用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500870" y="137795"/>
            <a:ext cx="532130" cy="58610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685227" y="896785"/>
            <a:ext cx="28215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800" b="1" dirty="0">
                <a:ln w="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63500" dist="38100" dir="5400000" algn="t" rotWithShape="0">
                    <a:schemeClr val="tx1">
                      <a:lumMod val="85000"/>
                      <a:lumOff val="15000"/>
                      <a:alpha val="41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目录</a:t>
            </a:r>
            <a:endParaRPr lang="zh-CN" altLang="en-US" sz="8800" b="1" dirty="0">
              <a:ln w="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63500" dist="38100" dir="5400000" algn="t" rotWithShape="0">
                  <a:schemeClr val="tx1">
                    <a:lumMod val="85000"/>
                    <a:lumOff val="15000"/>
                    <a:alpha val="41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00621" y="2717944"/>
            <a:ext cx="2548890" cy="640080"/>
            <a:chOff x="1004643" y="2775094"/>
            <a:chExt cx="2548890" cy="640080"/>
          </a:xfrm>
        </p:grpSpPr>
        <p:sp>
          <p:nvSpPr>
            <p:cNvPr id="3" name="文本框 2"/>
            <p:cNvSpPr txBox="1"/>
            <p:nvPr/>
          </p:nvSpPr>
          <p:spPr>
            <a:xfrm>
              <a:off x="1843478" y="2833514"/>
              <a:ext cx="171005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环境检查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4" name="对话气泡: 矩形 3"/>
            <p:cNvSpPr/>
            <p:nvPr/>
          </p:nvSpPr>
          <p:spPr>
            <a:xfrm>
              <a:off x="1004643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01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00621" y="4114315"/>
            <a:ext cx="2769870" cy="640080"/>
            <a:chOff x="1004643" y="4003825"/>
            <a:chExt cx="2769870" cy="640080"/>
          </a:xfrm>
        </p:grpSpPr>
        <p:sp>
          <p:nvSpPr>
            <p:cNvPr id="8" name="文本框 7"/>
            <p:cNvSpPr txBox="1"/>
            <p:nvPr/>
          </p:nvSpPr>
          <p:spPr>
            <a:xfrm>
              <a:off x="1843478" y="4062245"/>
              <a:ext cx="193103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下电流程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9" name="对话气泡: 矩形 8"/>
            <p:cNvSpPr/>
            <p:nvPr/>
          </p:nvSpPr>
          <p:spPr>
            <a:xfrm>
              <a:off x="100464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02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352452" y="2717944"/>
            <a:ext cx="3520440" cy="640080"/>
            <a:chOff x="6866033" y="2775094"/>
            <a:chExt cx="3520440" cy="640080"/>
          </a:xfrm>
        </p:grpSpPr>
        <p:sp>
          <p:nvSpPr>
            <p:cNvPr id="11" name="文本框 10"/>
            <p:cNvSpPr txBox="1"/>
            <p:nvPr/>
          </p:nvSpPr>
          <p:spPr>
            <a:xfrm>
              <a:off x="7704868" y="2833514"/>
              <a:ext cx="268160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外围检查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12" name="对话气泡: 矩形 11"/>
            <p:cNvSpPr/>
            <p:nvPr/>
          </p:nvSpPr>
          <p:spPr>
            <a:xfrm>
              <a:off x="6866033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03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52452" y="4114315"/>
            <a:ext cx="2655570" cy="640080"/>
            <a:chOff x="6866033" y="4003825"/>
            <a:chExt cx="2655570" cy="640080"/>
          </a:xfrm>
        </p:grpSpPr>
        <p:sp>
          <p:nvSpPr>
            <p:cNvPr id="14" name="文本框 13"/>
            <p:cNvSpPr txBox="1"/>
            <p:nvPr/>
          </p:nvSpPr>
          <p:spPr>
            <a:xfrm>
              <a:off x="7704868" y="4062245"/>
              <a:ext cx="181673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绝缘检测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16" name="对话气泡: 矩形 15"/>
            <p:cNvSpPr/>
            <p:nvPr/>
          </p:nvSpPr>
          <p:spPr>
            <a:xfrm>
              <a:off x="686603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04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02974" y="5593080"/>
            <a:ext cx="11186052" cy="0"/>
            <a:chOff x="502974" y="5593080"/>
            <a:chExt cx="11186052" cy="0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502974" y="5593080"/>
              <a:ext cx="3489906" cy="0"/>
            </a:xfrm>
            <a:prstGeom prst="line">
              <a:avLst/>
            </a:prstGeom>
            <a:ln w="1270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8199120" y="5593080"/>
              <a:ext cx="3489906" cy="0"/>
            </a:xfrm>
            <a:prstGeom prst="line">
              <a:avLst/>
            </a:prstGeom>
            <a:ln w="1270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6544">
            <a:off x="2090826" y="683845"/>
            <a:ext cx="2150225" cy="2150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39640" y="5424805"/>
            <a:ext cx="27127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1600" b="1">
                <a:solidFill>
                  <a:schemeClr val="bg2">
                    <a:lumMod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https://www.zhijiaobf.cn</a:t>
            </a:r>
            <a:endParaRPr lang="zh-CN" altLang="en-US" sz="1600" b="1">
              <a:solidFill>
                <a:schemeClr val="bg2">
                  <a:lumMod val="50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107207" y="2658254"/>
            <a:ext cx="2834640" cy="640080"/>
            <a:chOff x="6866033" y="2775094"/>
            <a:chExt cx="2834640" cy="640080"/>
          </a:xfrm>
        </p:grpSpPr>
        <p:sp>
          <p:nvSpPr>
            <p:cNvPr id="13" name="文本框 12"/>
            <p:cNvSpPr txBox="1"/>
            <p:nvPr>
              <p:custDataLst>
                <p:tags r:id="rId2"/>
              </p:custDataLst>
            </p:nvPr>
          </p:nvSpPr>
          <p:spPr>
            <a:xfrm>
              <a:off x="7704868" y="2833514"/>
              <a:ext cx="199580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微软雅黑" panose="020B0503020204020204" charset="-122"/>
                </a:rPr>
                <a:t>上电流程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15" name="对话气泡: 矩形 11"/>
            <p:cNvSpPr/>
            <p:nvPr>
              <p:custDataLst>
                <p:tags r:id="rId3"/>
              </p:custDataLst>
            </p:nvPr>
          </p:nvSpPr>
          <p:spPr>
            <a:xfrm>
              <a:off x="6866033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05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107207" y="4054625"/>
            <a:ext cx="2655570" cy="640080"/>
            <a:chOff x="6866033" y="4003825"/>
            <a:chExt cx="2655570" cy="640080"/>
          </a:xfrm>
        </p:grpSpPr>
        <p:sp>
          <p:nvSpPr>
            <p:cNvPr id="22" name="文本框 21"/>
            <p:cNvSpPr txBox="1"/>
            <p:nvPr>
              <p:custDataLst>
                <p:tags r:id="rId4"/>
              </p:custDataLst>
            </p:nvPr>
          </p:nvSpPr>
          <p:spPr>
            <a:xfrm>
              <a:off x="7704868" y="4062245"/>
              <a:ext cx="181673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微软雅黑" panose="020B0503020204020204" charset="-122"/>
                </a:rPr>
                <a:t>清除故障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23" name="对话气泡: 矩形 15"/>
            <p:cNvSpPr/>
            <p:nvPr>
              <p:custDataLst>
                <p:tags r:id="rId5"/>
              </p:custDataLst>
            </p:nvPr>
          </p:nvSpPr>
          <p:spPr>
            <a:xfrm>
              <a:off x="686603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06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环境检查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Environmental inspections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PART-01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/>
        </p:nvSpPr>
        <p:spPr>
          <a:xfrm>
            <a:off x="698500" y="1502410"/>
            <a:ext cx="6096000" cy="45739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设置隔离柱，布置警戒线，它们之间的间距在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1~1.5m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放置高压警示牌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检查维修工位是否脏污，绝缘地毯是否破损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放置干粉灭火器，并检查压力是否在正常压力范围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，检验标识是否正常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1530" y="971550"/>
            <a:ext cx="6873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在维修工作之前需要对现场的环境进行布置和检查，保证现场干燥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新能源汽车维修布置警戒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725" y="1774190"/>
            <a:ext cx="1654810" cy="1654810"/>
          </a:xfrm>
          <a:prstGeom prst="rect">
            <a:avLst/>
          </a:prstGeom>
        </p:spPr>
      </p:pic>
      <p:pic>
        <p:nvPicPr>
          <p:cNvPr id="5" name="图片 4" descr="新能源汽车维修高压警示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725" y="3433445"/>
            <a:ext cx="1655445" cy="1635760"/>
          </a:xfrm>
          <a:prstGeom prst="rect">
            <a:avLst/>
          </a:prstGeom>
        </p:spPr>
      </p:pic>
      <p:pic>
        <p:nvPicPr>
          <p:cNvPr id="6" name="图片 5" descr="绝缘地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535" y="1778635"/>
            <a:ext cx="1656080" cy="1654810"/>
          </a:xfrm>
          <a:prstGeom prst="rect">
            <a:avLst/>
          </a:prstGeom>
        </p:spPr>
      </p:pic>
      <p:pic>
        <p:nvPicPr>
          <p:cNvPr id="8" name="图片 7" descr="干粉灭火器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1805" y="3394710"/>
            <a:ext cx="1654810" cy="16744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下电流程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Power-off process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PART-02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>
            <p:custDataLst>
              <p:tags r:id="rId2"/>
            </p:custDataLst>
          </p:nvPr>
        </p:nvSpPr>
        <p:spPr>
          <a:xfrm>
            <a:off x="6877685" y="379095"/>
            <a:ext cx="4464050" cy="59188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just">
              <a:lnSpc>
                <a:spcPct val="25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安装车外三件套、车内四件套、车辆挡块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5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打开点火开关，检查仪表荷电状态（SOC）是否正常、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档位是否在驻车档位，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完全落下驾驶员侧玻璃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just">
              <a:lnSpc>
                <a:spcPct val="25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检查确认电子手刹是否拉起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50000"/>
              </a:lnSpc>
              <a:spcAft>
                <a:spcPts val="600"/>
              </a:spcAft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50000"/>
              </a:lnSpc>
              <a:spcAft>
                <a:spcPts val="600"/>
              </a:spcAft>
              <a:buClrTx/>
              <a:buSzTx/>
              <a:buFontTx/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" name="图片 1" descr="叶子板护垫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2317115"/>
            <a:ext cx="2042160" cy="2042160"/>
          </a:xfrm>
          <a:prstGeom prst="rect">
            <a:avLst/>
          </a:prstGeom>
        </p:spPr>
      </p:pic>
      <p:pic>
        <p:nvPicPr>
          <p:cNvPr id="4" name="图片 3" descr="仪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425" y="2333625"/>
            <a:ext cx="3068955" cy="20256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4996180" y="2062480"/>
            <a:ext cx="6764655" cy="4165600"/>
            <a:chOff x="7868" y="3248"/>
            <a:chExt cx="10653" cy="6560"/>
          </a:xfrm>
        </p:grpSpPr>
        <p:sp>
          <p:nvSpPr>
            <p:cNvPr id="9" name="图形"/>
            <p:cNvSpPr/>
            <p:nvPr>
              <p:custDataLst>
                <p:tags r:id="rId2"/>
              </p:custDataLst>
            </p:nvPr>
          </p:nvSpPr>
          <p:spPr>
            <a:xfrm>
              <a:off x="7919" y="3248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下电操作：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7868" y="4009"/>
              <a:ext cx="10653" cy="579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关闭点火开关，钥匙存放在安全。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断开蓄电池负极，用绝缘胶带进行绝缘处理。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如果有的汽车带有来维修开关，需要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佩戴绝缘手套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将维修开关拆卸。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断开充配电总成高压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总正，总负插头。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3" name="图片 2" descr="负极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544195" y="873125"/>
            <a:ext cx="3663315" cy="2443480"/>
          </a:xfrm>
          <a:prstGeom prst="rect">
            <a:avLst/>
          </a:prstGeom>
        </p:spPr>
      </p:pic>
      <p:pic>
        <p:nvPicPr>
          <p:cNvPr id="4" name="图片 3" descr="维修开关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7520" y="3429000"/>
            <a:ext cx="3827780" cy="188785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4996180" y="2062480"/>
            <a:ext cx="6764655" cy="4165600"/>
            <a:chOff x="7868" y="3248"/>
            <a:chExt cx="10653" cy="6560"/>
          </a:xfrm>
        </p:grpSpPr>
        <p:sp>
          <p:nvSpPr>
            <p:cNvPr id="9" name="图形"/>
            <p:cNvSpPr/>
            <p:nvPr>
              <p:custDataLst>
                <p:tags r:id="rId2"/>
              </p:custDataLst>
            </p:nvPr>
          </p:nvSpPr>
          <p:spPr>
            <a:xfrm>
              <a:off x="7919" y="3248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验电流程：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7868" y="4009"/>
              <a:ext cx="10653" cy="579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indent="0">
                <a:lnSpc>
                  <a:spcPct val="110000"/>
                </a:lnSpc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使用万用表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测量高压母线插头正极、负极与车身大架的电压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lnSpc>
                  <a:spcPct val="110000"/>
                </a:lnSpc>
                <a:buNone/>
              </a:pPr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lnSpc>
                  <a:spcPct val="110000"/>
                </a:lnSpc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检测动力电池电压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lnSpc>
                  <a:spcPct val="110000"/>
                </a:lnSpc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lnSpc>
                  <a:spcPct val="110000"/>
                </a:lnSpc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将总正，总负插头进行绝缘处理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lnSpc>
                  <a:spcPct val="110000"/>
                </a:lnSpc>
                <a:buNone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3" name="图片 2" descr="5b838a4f65f2004be0d1587aa0a832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37870" y="1992630"/>
            <a:ext cx="2940685" cy="22212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外围检查</a:t>
            </a:r>
            <a:endParaRPr lang="en-US" altLang="zh-CN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Peripheral inspection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PART-03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ISLIDE.ICON" val="#393842;"/>
</p:tagLst>
</file>

<file path=ppt/tags/tag73.xml><?xml version="1.0" encoding="utf-8"?>
<p:tagLst xmlns:p="http://schemas.openxmlformats.org/presentationml/2006/main">
  <p:tag name="KSO_WPP_MARK_KEY" val="d323b08a-72da-420c-a5f9-38001ee621a0"/>
  <p:tag name="COMMONDATA" val="eyJoZGlkIjoiNDgxYTk4YzBkNzhlM2IzNjRmZjY5MzllZjM4YmUzNWYifQ=="/>
  <p:tag name="commondata" val="eyJoZGlkIjoiMWYyNWQ0MjYzZWUyZWNlNmE1YzY1NGQ3OGExNTA0MmYifQ=="/>
</p:tagLst>
</file>

<file path=ppt/tags/tag8.xml><?xml version="1.0" encoding="utf-8"?>
<p:tagLst xmlns:p="http://schemas.openxmlformats.org/presentationml/2006/main">
  <p:tag name="ISLIDE.ICON" val="#393842;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188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1019"/>
      </a:accent1>
      <a:accent2>
        <a:srgbClr val="D1101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1396</Words>
  <Application>WPS 演示</Application>
  <PresentationFormat>宽屏</PresentationFormat>
  <Paragraphs>182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宋体</vt:lpstr>
      <vt:lpstr>Wingdings</vt:lpstr>
      <vt:lpstr>Calibri</vt:lpstr>
      <vt:lpstr>字魂58号-创中黑</vt:lpstr>
      <vt:lpstr>思源黑体 CN Bold</vt:lpstr>
      <vt:lpstr>微软雅黑</vt:lpstr>
      <vt:lpstr>阿里巴巴普惠体 M</vt:lpstr>
      <vt:lpstr>思源宋体 SemiBold</vt:lpstr>
      <vt:lpstr>Bahnschrift Condensed</vt:lpstr>
      <vt:lpstr>阿里巴巴普惠体 Medium</vt:lpstr>
      <vt:lpstr>微软雅黑 Light</vt:lpstr>
      <vt:lpstr>思源黑体 CN Medium</vt:lpstr>
      <vt:lpstr>Arial Unicode MS</vt:lpstr>
      <vt:lpstr>等线</vt:lpstr>
      <vt:lpstr>等线 Light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112</cp:revision>
  <dcterms:created xsi:type="dcterms:W3CDTF">2023-05-05T14:56:00Z</dcterms:created>
  <dcterms:modified xsi:type="dcterms:W3CDTF">2024-01-29T00:30:13Z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4F8EBF7F654D4FA6BB522FF4AF391031_13</vt:lpwstr>
  </property>
  <property fmtid="{D5CDD505-2E9C-101B-9397-08002B2CF9AE}" pid="3" name="KSOProductBuildVer">
    <vt:lpwstr>2052-12.1.0.16120</vt:lpwstr>
  </property>
</Properties>
</file>