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11090234" r:id="rId3"/>
    <p:sldId id="11090417" r:id="rId4"/>
    <p:sldId id="11090392" r:id="rId5"/>
    <p:sldId id="11090430" r:id="rId6"/>
    <p:sldId id="11090443" r:id="rId7"/>
    <p:sldId id="11090444" r:id="rId8"/>
    <p:sldId id="11090445" r:id="rId9"/>
    <p:sldId id="11090446" r:id="rId10"/>
    <p:sldId id="11090447" r:id="rId11"/>
    <p:sldId id="11090448" r:id="rId12"/>
    <p:sldId id="11090449" r:id="rId13"/>
    <p:sldId id="11090450" r:id="rId14"/>
    <p:sldId id="11090451" r:id="rId15"/>
    <p:sldId id="11090452" r:id="rId16"/>
    <p:sldId id="11090453" r:id="rId17"/>
    <p:sldId id="11090454" r:id="rId18"/>
    <p:sldId id="11090455" r:id="rId19"/>
    <p:sldId id="11090456" r:id="rId20"/>
    <p:sldId id="11090431" r:id="rId21"/>
    <p:sldId id="11090457" r:id="rId22"/>
    <p:sldId id="11090393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B0F0"/>
    <a:srgbClr val="0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376" y="1002"/>
      </p:cViewPr>
      <p:guideLst>
        <p:guide orient="horz" pos="21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76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B378-C07E-4A15-B7AD-225D695BC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3E488-F6BA-4C83-A745-03272BA3B8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-1161415" y="347980"/>
            <a:ext cx="13155930" cy="6510020"/>
            <a:chOff x="-1829" y="188"/>
            <a:chExt cx="20718" cy="10252"/>
          </a:xfrm>
        </p:grpSpPr>
        <p:grpSp>
          <p:nvGrpSpPr>
            <p:cNvPr id="30" name="Group 7"/>
            <p:cNvGrpSpPr/>
            <p:nvPr/>
          </p:nvGrpSpPr>
          <p:grpSpPr>
            <a:xfrm>
              <a:off x="16919" y="9806"/>
              <a:ext cx="1970" cy="628"/>
              <a:chOff x="8340407" y="1877155"/>
              <a:chExt cx="2487489" cy="793801"/>
            </a:xfrm>
            <a:solidFill>
              <a:srgbClr val="D11019"/>
            </a:solidFill>
          </p:grpSpPr>
          <p:sp>
            <p:nvSpPr>
              <p:cNvPr id="71" name="Graphic 16"/>
              <p:cNvSpPr/>
              <p:nvPr/>
            </p:nvSpPr>
            <p:spPr>
              <a:xfrm flipH="1" flipV="1">
                <a:off x="8340407" y="1878419"/>
                <a:ext cx="761399" cy="792537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2" name="Graphic 16"/>
              <p:cNvSpPr/>
              <p:nvPr/>
            </p:nvSpPr>
            <p:spPr>
              <a:xfrm flipH="1" flipV="1">
                <a:off x="8916191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3" name="Graphic 16"/>
              <p:cNvSpPr/>
              <p:nvPr/>
            </p:nvSpPr>
            <p:spPr>
              <a:xfrm flipH="1" flipV="1">
                <a:off x="9491976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4" name="Graphic 16"/>
              <p:cNvSpPr/>
              <p:nvPr/>
            </p:nvSpPr>
            <p:spPr>
              <a:xfrm flipH="1" flipV="1">
                <a:off x="10066497" y="1877155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31" name="任意多边形 2"/>
            <p:cNvSpPr/>
            <p:nvPr/>
          </p:nvSpPr>
          <p:spPr>
            <a:xfrm flipH="1" flipV="1">
              <a:off x="-178" y="9807"/>
              <a:ext cx="17079" cy="633"/>
            </a:xfrm>
            <a:custGeom>
              <a:avLst/>
              <a:gdLst>
                <a:gd name="connsiteX0" fmla="*/ 0 w 17079"/>
                <a:gd name="connsiteY0" fmla="*/ 200 h 200"/>
                <a:gd name="connsiteX1" fmla="*/ 50 w 17079"/>
                <a:gd name="connsiteY1" fmla="*/ 0 h 200"/>
                <a:gd name="connsiteX2" fmla="*/ 17079 w 17079"/>
                <a:gd name="connsiteY2" fmla="*/ 0 h 200"/>
                <a:gd name="connsiteX3" fmla="*/ 16908 w 17079"/>
                <a:gd name="connsiteY3" fmla="*/ 199 h 200"/>
                <a:gd name="connsiteX4" fmla="*/ 0 w 17079"/>
                <a:gd name="connsiteY4" fmla="*/ 200 h 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9" h="200">
                  <a:moveTo>
                    <a:pt x="0" y="200"/>
                  </a:moveTo>
                  <a:lnTo>
                    <a:pt x="50" y="0"/>
                  </a:lnTo>
                  <a:lnTo>
                    <a:pt x="17079" y="0"/>
                  </a:lnTo>
                  <a:lnTo>
                    <a:pt x="16908" y="199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pitchFamily="2" charset="-122"/>
              </a:endParaRPr>
            </a:p>
          </p:txBody>
        </p:sp>
        <p:grpSp>
          <p:nvGrpSpPr>
            <p:cNvPr id="64" name="Group 7"/>
            <p:cNvGrpSpPr/>
            <p:nvPr/>
          </p:nvGrpSpPr>
          <p:grpSpPr>
            <a:xfrm>
              <a:off x="-1829" y="188"/>
              <a:ext cx="2680" cy="634"/>
              <a:chOff x="8035491" y="1847493"/>
              <a:chExt cx="2486690" cy="484881"/>
            </a:xfrm>
            <a:solidFill>
              <a:srgbClr val="D11019"/>
            </a:solidFill>
          </p:grpSpPr>
          <p:sp>
            <p:nvSpPr>
              <p:cNvPr id="66" name="Graphic 16"/>
              <p:cNvSpPr/>
              <p:nvPr/>
            </p:nvSpPr>
            <p:spPr>
              <a:xfrm>
                <a:off x="8035491" y="1850885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7" name="Graphic 16"/>
              <p:cNvSpPr/>
              <p:nvPr/>
            </p:nvSpPr>
            <p:spPr>
              <a:xfrm>
                <a:off x="8610995" y="1850551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8" name="Graphic 16"/>
              <p:cNvSpPr/>
              <p:nvPr/>
            </p:nvSpPr>
            <p:spPr>
              <a:xfrm>
                <a:off x="9186894" y="1848368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0" name="Graphic 16"/>
              <p:cNvSpPr/>
              <p:nvPr/>
            </p:nvSpPr>
            <p:spPr>
              <a:xfrm>
                <a:off x="9761201" y="1847493"/>
                <a:ext cx="760980" cy="481490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65" name="图形"/>
            <p:cNvSpPr txBox="1"/>
            <p:nvPr/>
          </p:nvSpPr>
          <p:spPr>
            <a:xfrm>
              <a:off x="1168" y="454"/>
              <a:ext cx="484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dist">
                <a:buNone/>
              </a:pPr>
              <a:endPara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字魂58号-创中黑" panose="00000500000000000000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14" name="矩形 13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5" name="图片 14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45.xml"/><Relationship Id="rId1" Type="http://schemas.openxmlformats.org/officeDocument/2006/relationships/tags" Target="../tags/tag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4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5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58.xml"/><Relationship Id="rId5" Type="http://schemas.openxmlformats.org/officeDocument/2006/relationships/image" Target="../media/image22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63.xml"/><Relationship Id="rId5" Type="http://schemas.openxmlformats.org/officeDocument/2006/relationships/image" Target="../media/image23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68.xml"/><Relationship Id="rId5" Type="http://schemas.openxmlformats.org/officeDocument/2006/relationships/image" Target="../media/image24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image" Target="../media/image3.png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image" Target="../media/image2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.xml"/><Relationship Id="rId4" Type="http://schemas.openxmlformats.org/officeDocument/2006/relationships/image" Target="../media/image7.jpe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919730" y="2044700"/>
            <a:ext cx="3016885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3400" y="2756878"/>
            <a:ext cx="8242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72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驱动电机</a:t>
            </a:r>
            <a:r>
              <a:rPr lang="zh-CN" altLang="en-US" sz="72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检查与维护</a:t>
            </a:r>
            <a:endParaRPr lang="zh-CN" altLang="en-US" sz="72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pic>
        <p:nvPicPr>
          <p:cNvPr id="3" name="图片 2" descr="C:\Users\HH\Desktop\PPT\素材\千库网_网课直播教学矢量图_元素编号12813820(1).png千库网_网课直播教学矢量图_元素编号12813820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533400" y="1979930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驱动电机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检查与维护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6900" y="4686300"/>
            <a:ext cx="4686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Drive motor inspection and maintenance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09995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7" name="图片 6" descr="logo-常用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1043305"/>
            <a:ext cx="6764655" cy="4556125"/>
            <a:chOff x="7868" y="2633"/>
            <a:chExt cx="10653" cy="7175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2633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电机检查：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检查驱动电机表面是否有油污，是否存在漏液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检查驱动电机是否生锈、损伤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5" name="图片 4" descr="电机表面损伤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15" y="3681095"/>
            <a:ext cx="3646170" cy="1995805"/>
          </a:xfrm>
          <a:prstGeom prst="rect">
            <a:avLst/>
          </a:prstGeom>
        </p:spPr>
      </p:pic>
      <p:pic>
        <p:nvPicPr>
          <p:cNvPr id="8" name="图片 7" descr="电机漏油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03680" y="365760"/>
            <a:ext cx="1995805" cy="36461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1043305"/>
            <a:ext cx="6764655" cy="4556125"/>
            <a:chOff x="7868" y="2633"/>
            <a:chExt cx="10653" cy="7175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2633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电机检查：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检查驱动电机上下水管是否存在裂纹和泄露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使用压缩空气或干布将驱动电机进行清洁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水管开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56970" y="409575"/>
            <a:ext cx="2440305" cy="3218180"/>
          </a:xfrm>
          <a:prstGeom prst="rect">
            <a:avLst/>
          </a:prstGeom>
        </p:spPr>
      </p:pic>
      <p:pic>
        <p:nvPicPr>
          <p:cNvPr id="4" name="图片 3" descr="水管泄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0" y="3531870"/>
            <a:ext cx="3218180" cy="24428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667885" y="1489075"/>
            <a:ext cx="7031355" cy="3361055"/>
            <a:chOff x="7351" y="2345"/>
            <a:chExt cx="11073" cy="5293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351" y="2950"/>
              <a:ext cx="560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图形"/>
            <p:cNvSpPr/>
            <p:nvPr>
              <p:custDataLst>
                <p:tags r:id="rId3"/>
              </p:custDataLst>
            </p:nvPr>
          </p:nvSpPr>
          <p:spPr>
            <a:xfrm>
              <a:off x="7351" y="4942"/>
              <a:ext cx="560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2" name="图形"/>
            <p:cNvSpPr txBox="1"/>
            <p:nvPr>
              <p:custDataLst>
                <p:tags r:id="rId4"/>
              </p:custDataLst>
            </p:nvPr>
          </p:nvSpPr>
          <p:spPr>
            <a:xfrm>
              <a:off x="8115" y="2345"/>
              <a:ext cx="10307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600"/>
                </a:spcAft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检查驱动电机的固定螺栓，有没有腐蚀、生锈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，并按照维修手册的要求拧紧固定螺栓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3" name="图形"/>
            <p:cNvSpPr txBox="1"/>
            <p:nvPr>
              <p:custDataLst>
                <p:tags r:id="rId5"/>
              </p:custDataLst>
            </p:nvPr>
          </p:nvSpPr>
          <p:spPr>
            <a:xfrm>
              <a:off x="8115" y="4699"/>
              <a:ext cx="10309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600"/>
                </a:spcAft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检查搭铁线是否松动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14" name="图形"/>
            <p:cNvSpPr txBox="1"/>
            <p:nvPr>
              <p:custDataLst>
                <p:tags r:id="rId6"/>
              </p:custDataLst>
            </p:nvPr>
          </p:nvSpPr>
          <p:spPr>
            <a:xfrm>
              <a:off x="8115" y="7058"/>
              <a:ext cx="10309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indent="0"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sp>
        <p:nvSpPr>
          <p:cNvPr id="8" name="图形"/>
          <p:cNvSpPr/>
          <p:nvPr>
            <p:custDataLst>
              <p:tags r:id="rId7"/>
            </p:custDataLst>
          </p:nvPr>
        </p:nvSpPr>
        <p:spPr>
          <a:xfrm>
            <a:off x="4667885" y="820420"/>
            <a:ext cx="2672080" cy="52197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外围检查：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3" name="图片 2" descr="6280bc06621e7ffa6d039c333c3dca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10" y="917575"/>
            <a:ext cx="2860675" cy="3136900"/>
          </a:xfrm>
          <a:prstGeom prst="rect">
            <a:avLst/>
          </a:prstGeom>
        </p:spPr>
      </p:pic>
      <p:pic>
        <p:nvPicPr>
          <p:cNvPr id="5" name="图片 4" descr="bd0bc46ec4bb69d22509d7abee2a5e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775" y="4173220"/>
            <a:ext cx="2861310" cy="203263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插接件检查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Connector inspection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PART-04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1043305"/>
            <a:ext cx="6764655" cy="4556125"/>
            <a:chOff x="7868" y="2633"/>
            <a:chExt cx="10653" cy="7175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2633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电机检查：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观察驱动电机高压插接件是否松动，损坏，变形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取下高压插接件，使用万用表二极管档位，测量高压互锁端子的导通情况，正常时为导通，如果不导通组合仪表就点亮动力系统故障指示灯，诊断仪也会有相应的故障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d1ff99ca96c021f372ad089aa63fc0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25" y="1203325"/>
            <a:ext cx="2952750" cy="2631440"/>
          </a:xfrm>
          <a:prstGeom prst="rect">
            <a:avLst/>
          </a:prstGeom>
        </p:spPr>
      </p:pic>
      <p:pic>
        <p:nvPicPr>
          <p:cNvPr id="4" name="图片 3" descr="c14cb98e3d6895d1f4aa74fa6f413a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525" y="3834765"/>
            <a:ext cx="2953385" cy="25025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1043305"/>
            <a:ext cx="6764655" cy="4556125"/>
            <a:chOff x="7868" y="2633"/>
            <a:chExt cx="10653" cy="7175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2633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电机检查：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打开驱动电机盖，使用扭力扳手按照规定力矩进行拧紧三相电接线柱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观察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低压接插件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是否连接到位，有没有松动、破损，取下插头检查插针是否出现退针、弯曲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插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37615" y="3190240"/>
            <a:ext cx="2069465" cy="3104515"/>
          </a:xfrm>
          <a:prstGeom prst="rect">
            <a:avLst/>
          </a:prstGeom>
        </p:spPr>
      </p:pic>
      <p:pic>
        <p:nvPicPr>
          <p:cNvPr id="4" name="图片 3" descr="33fa535f2149a65428180df3336c1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85" y="877570"/>
            <a:ext cx="2879725" cy="27514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绝缘检查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Insulation inspection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PART-05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582295" y="1141095"/>
            <a:ext cx="10829290" cy="5110480"/>
            <a:chOff x="917" y="1797"/>
            <a:chExt cx="17054" cy="8048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55" y="1797"/>
              <a:ext cx="17016" cy="311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使用绝缘电阻测试仪进行开路测试和短路测试，根据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铭牌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对驱动电机进行绝缘检测。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10" name="图形"/>
            <p:cNvSpPr/>
            <p:nvPr>
              <p:custDataLst>
                <p:tags r:id="rId3"/>
              </p:custDataLst>
            </p:nvPr>
          </p:nvSpPr>
          <p:spPr>
            <a:xfrm>
              <a:off x="1071" y="5666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绝缘检测：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1" name="图形"/>
            <p:cNvSpPr txBox="1"/>
            <p:nvPr>
              <p:custDataLst>
                <p:tags r:id="rId4"/>
              </p:custDataLst>
            </p:nvPr>
          </p:nvSpPr>
          <p:spPr>
            <a:xfrm>
              <a:off x="917" y="6427"/>
              <a:ext cx="11137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根据驱动电机的铭牌使用绝缘电阻测试仪选择合适量程，将黑色表笔搭铁，红色表笔逐个测量驱动电机三相交流电端子，它们之间的绝缘阻值应大于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50MΩ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addf77f5d5fa772a572cb2cb099948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640" y="1899285"/>
            <a:ext cx="4522470" cy="24422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电机检测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Motor inspection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PART-06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606425" y="1141095"/>
            <a:ext cx="11154410" cy="3575050"/>
            <a:chOff x="955" y="1797"/>
            <a:chExt cx="17566" cy="5630"/>
          </a:xfrm>
        </p:grpSpPr>
        <p:sp>
          <p:nvSpPr>
            <p:cNvPr id="4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55" y="1797"/>
              <a:ext cx="17016" cy="121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检查驱动电机定子绕组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9" name="图形"/>
            <p:cNvSpPr/>
            <p:nvPr>
              <p:custDataLst>
                <p:tags r:id="rId3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阻值检测：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4"/>
              </p:custDataLst>
            </p:nvPr>
          </p:nvSpPr>
          <p:spPr>
            <a:xfrm>
              <a:off x="7868" y="4009"/>
              <a:ext cx="10653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使用万用表测量定子三相线任意两相之间的阻值，正常情况它们之间的电阻值几乎相同。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dcff8b15083e78f7bc902518603e1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5" y="2379345"/>
            <a:ext cx="4341495" cy="22104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85227" y="896785"/>
            <a:ext cx="28215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ln w="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63500" dist="38100" dir="5400000" algn="t" rotWithShape="0">
                    <a:schemeClr val="tx1">
                      <a:lumMod val="85000"/>
                      <a:lumOff val="15000"/>
                      <a:alpha val="41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目录</a:t>
            </a:r>
            <a:endParaRPr lang="zh-CN" altLang="en-US" sz="8800" b="1" dirty="0">
              <a:ln w="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63500" dist="38100" dir="5400000" algn="t" rotWithShape="0">
                  <a:schemeClr val="tx1">
                    <a:lumMod val="85000"/>
                    <a:lumOff val="15000"/>
                    <a:alpha val="41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00621" y="2717944"/>
            <a:ext cx="2548890" cy="640080"/>
            <a:chOff x="1004643" y="2775094"/>
            <a:chExt cx="2548890" cy="640080"/>
          </a:xfrm>
        </p:grpSpPr>
        <p:sp>
          <p:nvSpPr>
            <p:cNvPr id="3" name="文本框 2"/>
            <p:cNvSpPr txBox="1"/>
            <p:nvPr/>
          </p:nvSpPr>
          <p:spPr>
            <a:xfrm>
              <a:off x="1843478" y="2833514"/>
              <a:ext cx="17100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安装位置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4" name="对话气泡: 矩形 3"/>
            <p:cNvSpPr/>
            <p:nvPr/>
          </p:nvSpPr>
          <p:spPr>
            <a:xfrm>
              <a:off x="100464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01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0621" y="4114315"/>
            <a:ext cx="2769870" cy="640080"/>
            <a:chOff x="1004643" y="4003825"/>
            <a:chExt cx="2769870" cy="640080"/>
          </a:xfrm>
        </p:grpSpPr>
        <p:sp>
          <p:nvSpPr>
            <p:cNvPr id="8" name="文本框 7"/>
            <p:cNvSpPr txBox="1"/>
            <p:nvPr/>
          </p:nvSpPr>
          <p:spPr>
            <a:xfrm>
              <a:off x="1843478" y="4062245"/>
              <a:ext cx="19310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下电流程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9" name="对话气泡: 矩形 8"/>
            <p:cNvSpPr/>
            <p:nvPr/>
          </p:nvSpPr>
          <p:spPr>
            <a:xfrm>
              <a:off x="100464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02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52452" y="2717944"/>
            <a:ext cx="3520440" cy="640080"/>
            <a:chOff x="6866033" y="2775094"/>
            <a:chExt cx="3520440" cy="640080"/>
          </a:xfrm>
        </p:grpSpPr>
        <p:sp>
          <p:nvSpPr>
            <p:cNvPr id="11" name="文本框 10"/>
            <p:cNvSpPr txBox="1"/>
            <p:nvPr/>
          </p:nvSpPr>
          <p:spPr>
            <a:xfrm>
              <a:off x="7704868" y="2833514"/>
              <a:ext cx="268160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外围检查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2" name="对话气泡: 矩形 11"/>
            <p:cNvSpPr/>
            <p:nvPr/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03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52452" y="4114315"/>
            <a:ext cx="3925570" cy="640080"/>
            <a:chOff x="6866033" y="4003825"/>
            <a:chExt cx="3925570" cy="640080"/>
          </a:xfrm>
        </p:grpSpPr>
        <p:sp>
          <p:nvSpPr>
            <p:cNvPr id="14" name="文本框 13"/>
            <p:cNvSpPr txBox="1"/>
            <p:nvPr/>
          </p:nvSpPr>
          <p:spPr>
            <a:xfrm>
              <a:off x="7704868" y="4062245"/>
              <a:ext cx="30867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插接件检查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6" name="对话气泡: 矩形 15"/>
            <p:cNvSpPr/>
            <p:nvPr/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04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2974" y="5593080"/>
            <a:ext cx="11186052" cy="0"/>
            <a:chOff x="502974" y="5593080"/>
            <a:chExt cx="11186052" cy="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502974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8199120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6544">
            <a:off x="2090826" y="683845"/>
            <a:ext cx="2150225" cy="2150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39640" y="5424805"/>
            <a:ext cx="27127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https://www.zhijiaobf.cn</a:t>
            </a:r>
            <a:endParaRPr lang="zh-CN" altLang="en-US" sz="1600" b="1">
              <a:solidFill>
                <a:schemeClr val="bg2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07207" y="2658254"/>
            <a:ext cx="2834640" cy="640080"/>
            <a:chOff x="6866033" y="2775094"/>
            <a:chExt cx="2834640" cy="640080"/>
          </a:xfrm>
        </p:grpSpPr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7704868" y="2833514"/>
              <a:ext cx="199580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绝缘检测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5" name="对话气泡: 矩形 11"/>
            <p:cNvSpPr/>
            <p:nvPr>
              <p:custDataLst>
                <p:tags r:id="rId3"/>
              </p:custDataLst>
            </p:nvPr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05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107207" y="4054625"/>
            <a:ext cx="2655570" cy="640080"/>
            <a:chOff x="6866033" y="4003825"/>
            <a:chExt cx="2655570" cy="640080"/>
          </a:xfrm>
        </p:grpSpPr>
        <p:sp>
          <p:nvSpPr>
            <p:cNvPr id="22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7704868" y="4062245"/>
              <a:ext cx="18167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电机检测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23" name="对话气泡: 矩形 15"/>
            <p:cNvSpPr/>
            <p:nvPr>
              <p:custDataLst>
                <p:tags r:id="rId5"/>
              </p:custDataLst>
            </p:nvPr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06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606425" y="1141095"/>
            <a:ext cx="11154410" cy="3575050"/>
            <a:chOff x="955" y="1797"/>
            <a:chExt cx="17566" cy="5630"/>
          </a:xfrm>
        </p:grpSpPr>
        <p:sp>
          <p:nvSpPr>
            <p:cNvPr id="4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55" y="1797"/>
              <a:ext cx="17016" cy="121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检查驱动电机旋转变压器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9" name="图形"/>
            <p:cNvSpPr/>
            <p:nvPr>
              <p:custDataLst>
                <p:tags r:id="rId3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旋变检测：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4"/>
              </p:custDataLst>
            </p:nvPr>
          </p:nvSpPr>
          <p:spPr>
            <a:xfrm>
              <a:off x="7868" y="4009"/>
              <a:ext cx="10653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检查驱动电机的低压接插件是否存在退针或者是虚接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使用万用表测量驱动电机旋转变压器的阻值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pic>
        <p:nvPicPr>
          <p:cNvPr id="3" name="图片 2" descr="fc3ff564d4564ef4a4635d92a0ae3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25" y="2461895"/>
            <a:ext cx="4615180" cy="22542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931160" y="2044700"/>
            <a:ext cx="3044190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18250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3400" y="2757170"/>
            <a:ext cx="52203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谢谢</a:t>
            </a:r>
            <a:r>
              <a:rPr lang="zh-CN" altLang="en-US" sz="80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观看！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3400" y="1998980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驱动电机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检查与维护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900" y="4686300"/>
            <a:ext cx="4768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Drive motor inspection and maintenance</a:t>
            </a:r>
            <a:endParaRPr lang="zh-CN" altLang="en-US" spc="-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7" name="图片 6" descr="C:\Users\HH\Desktop\PPT\素材\千库网_网课直播教学矢量图_元素编号12813820(1).png千库网_网课直播教学矢量图_元素编号12813820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11" name="图片 10" descr="logo-常用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安装位置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Installation location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PART-01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驱动电机检查与维护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6" name="图形"/>
          <p:cNvSpPr txBox="1"/>
          <p:nvPr>
            <p:custDataLst>
              <p:tags r:id="rId2"/>
            </p:custDataLst>
          </p:nvPr>
        </p:nvSpPr>
        <p:spPr>
          <a:xfrm>
            <a:off x="4996180" y="2130425"/>
            <a:ext cx="6764655" cy="4398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在前驱车上使用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  <a:p>
            <a:pPr lvl="0" algn="l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  <a:p>
            <a:pPr lvl="0" algn="l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  <a:p>
            <a:pPr lvl="0" algn="l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在后驱车上使用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3" name="图形"/>
          <p:cNvSpPr/>
          <p:nvPr>
            <p:custDataLst>
              <p:tags r:id="rId3"/>
            </p:custDataLst>
          </p:nvPr>
        </p:nvSpPr>
        <p:spPr>
          <a:xfrm>
            <a:off x="5028565" y="3848100"/>
            <a:ext cx="2135505" cy="52197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后置安装：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5" name="图形"/>
          <p:cNvSpPr/>
          <p:nvPr>
            <p:custDataLst>
              <p:tags r:id="rId4"/>
            </p:custDataLst>
          </p:nvPr>
        </p:nvSpPr>
        <p:spPr>
          <a:xfrm>
            <a:off x="5028565" y="1608455"/>
            <a:ext cx="2135505" cy="52197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前置安装：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4" name="图片 3" descr="前置电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" y="903605"/>
            <a:ext cx="3743325" cy="2287905"/>
          </a:xfrm>
          <a:prstGeom prst="rect">
            <a:avLst/>
          </a:prstGeom>
        </p:spPr>
      </p:pic>
      <p:pic>
        <p:nvPicPr>
          <p:cNvPr id="8" name="图片 7" descr="后置电机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30" y="3289935"/>
            <a:ext cx="3735070" cy="22879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驱动电机检查与维护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6" name="图形"/>
          <p:cNvSpPr txBox="1"/>
          <p:nvPr>
            <p:custDataLst>
              <p:tags r:id="rId2"/>
            </p:custDataLst>
          </p:nvPr>
        </p:nvSpPr>
        <p:spPr>
          <a:xfrm>
            <a:off x="4996180" y="2130425"/>
            <a:ext cx="6764655" cy="4398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在四驱车上使用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  <a:p>
            <a:pPr lvl="0" algn="l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  <a:p>
            <a:pPr lvl="0" algn="l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5" name="图形"/>
          <p:cNvSpPr/>
          <p:nvPr>
            <p:custDataLst>
              <p:tags r:id="rId3"/>
            </p:custDataLst>
          </p:nvPr>
        </p:nvSpPr>
        <p:spPr>
          <a:xfrm>
            <a:off x="5028565" y="1608455"/>
            <a:ext cx="2135505" cy="52197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前后安装：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2" name="图片 1" descr="四驱电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2028190"/>
            <a:ext cx="3408045" cy="28009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下电流程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Power-off process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PART-02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2062480"/>
            <a:ext cx="6764655" cy="4165600"/>
            <a:chOff x="7868" y="3248"/>
            <a:chExt cx="10653" cy="6560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下电操作：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关闭点火开关，钥匙存放在安全。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断开蓄电池负极，用绝缘胶带进行绝缘处理。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如果有的汽车带有来维修开关，需要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佩戴绝缘手套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将维修开关拆卸。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断开充配电总成高压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总正，总负插头。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负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4195" y="873125"/>
            <a:ext cx="3663315" cy="2443480"/>
          </a:xfrm>
          <a:prstGeom prst="rect">
            <a:avLst/>
          </a:prstGeom>
        </p:spPr>
      </p:pic>
      <p:pic>
        <p:nvPicPr>
          <p:cNvPr id="4" name="图片 3" descr="维修开关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" y="3429000"/>
            <a:ext cx="3827780" cy="18878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动力电池外部检查与维护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843280"/>
            <a:ext cx="6764655" cy="4270375"/>
            <a:chOff x="7868" y="3248"/>
            <a:chExt cx="10653" cy="6725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验电流程：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174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表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测量高压母线插头正极、负极与车身大架的电压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测量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动力电池电压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将总正，总负插头进行绝缘处理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测量充配电总成插座负极与车身搭铁的电压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测量充配电总成插座正极与车身大架的电压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lnSpc>
                  <a:spcPct val="110000"/>
                </a:lnSpc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测量充配电总成插座电压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lnSpc>
                  <a:spcPct val="110000"/>
                </a:lnSpc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5b838a4f65f2004be0d1587aa0a832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0" y="1207770"/>
            <a:ext cx="2940685" cy="2221230"/>
          </a:xfrm>
          <a:prstGeom prst="rect">
            <a:avLst/>
          </a:prstGeom>
        </p:spPr>
      </p:pic>
      <p:pic>
        <p:nvPicPr>
          <p:cNvPr id="4" name="图片 3" descr="300ab9f79f75d13dcc9eb388c9f87a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5" y="3553460"/>
            <a:ext cx="2940685" cy="17043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外围检查</a:t>
            </a:r>
            <a:endParaRPr lang="en-US" altLang="zh-CN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Peripheral inspection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PART-03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ISLIDE.ICON" val="#393842;"/>
</p:tagLst>
</file>

<file path=ppt/tags/tag76.xml><?xml version="1.0" encoding="utf-8"?>
<p:tagLst xmlns:p="http://schemas.openxmlformats.org/presentationml/2006/main">
  <p:tag name="KSO_WPP_MARK_KEY" val="d323b08a-72da-420c-a5f9-38001ee621a0"/>
  <p:tag name="COMMONDATA" val="eyJoZGlkIjoiNDgxYTk4YzBkNzhlM2IzNjRmZjY5MzllZjM4YmUzNWYifQ=="/>
  <p:tag name="commondata" val="eyJoZGlkIjoiMWYyNWQ0MjYzZWUyZWNlNmE1YzY1NGQ3OGExNTA0MmYifQ=="/>
</p:tagLst>
</file>

<file path=ppt/tags/tag8.xml><?xml version="1.0" encoding="utf-8"?>
<p:tagLst xmlns:p="http://schemas.openxmlformats.org/presentationml/2006/main">
  <p:tag name="ISLIDE.ICON" val="#393842;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8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1019"/>
      </a:accent1>
      <a:accent2>
        <a:srgbClr val="D1101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1292</Words>
  <Application>WPS 演示</Application>
  <PresentationFormat>宽屏</PresentationFormat>
  <Paragraphs>217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字魂58号-创中黑</vt:lpstr>
      <vt:lpstr>思源黑体 CN Bold</vt:lpstr>
      <vt:lpstr>微软雅黑</vt:lpstr>
      <vt:lpstr>阿里巴巴普惠体 M</vt:lpstr>
      <vt:lpstr>思源宋体 SemiBold</vt:lpstr>
      <vt:lpstr>Bahnschrift Condensed</vt:lpstr>
      <vt:lpstr>阿里巴巴普惠体 Medium</vt:lpstr>
      <vt:lpstr>微软雅黑 Light</vt:lpstr>
      <vt:lpstr>思源黑体 CN Medium</vt:lpstr>
      <vt:lpstr>Arial Unicode MS</vt:lpstr>
      <vt:lpstr>等线</vt:lpstr>
      <vt:lpstr>等线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106</cp:revision>
  <dcterms:created xsi:type="dcterms:W3CDTF">2023-05-05T14:56:00Z</dcterms:created>
  <dcterms:modified xsi:type="dcterms:W3CDTF">2024-01-29T00:22:12Z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4F8EBF7F654D4FA6BB522FF4AF391031_13</vt:lpwstr>
  </property>
  <property fmtid="{D5CDD505-2E9C-101B-9397-08002B2CF9AE}" pid="3" name="KSOProductBuildVer">
    <vt:lpwstr>2052-12.1.0.16120</vt:lpwstr>
  </property>
</Properties>
</file>