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0"/>
  </p:handoutMasterIdLst>
  <p:sldIdLst>
    <p:sldId id="868" r:id="rId4"/>
    <p:sldId id="884" r:id="rId6"/>
    <p:sldId id="886" r:id="rId7"/>
    <p:sldId id="898" r:id="rId8"/>
    <p:sldId id="891" r:id="rId9"/>
    <p:sldId id="893" r:id="rId10"/>
    <p:sldId id="909" r:id="rId11"/>
    <p:sldId id="910" r:id="rId12"/>
    <p:sldId id="894" r:id="rId13"/>
    <p:sldId id="895" r:id="rId14"/>
    <p:sldId id="911" r:id="rId15"/>
    <p:sldId id="896" r:id="rId16"/>
    <p:sldId id="912" r:id="rId17"/>
    <p:sldId id="913" r:id="rId18"/>
    <p:sldId id="879" r:id="rId19"/>
  </p:sldIdLst>
  <p:sldSz cx="12192000" cy="6858000"/>
  <p:notesSz cx="7099300" cy="1023429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2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image" Target="../media/image8.png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93.xml"/><Relationship Id="rId10" Type="http://schemas.openxmlformats.org/officeDocument/2006/relationships/image" Target="../media/image24.png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image" Target="../media/image8.png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101.xml"/><Relationship Id="rId10" Type="http://schemas.openxmlformats.org/officeDocument/2006/relationships/image" Target="../media/image25.png"/><Relationship Id="rId1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8.png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08.xml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8.pn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15.xml"/><Relationship Id="rId1" Type="http://schemas.openxmlformats.org/officeDocument/2006/relationships/tags" Target="../tags/tag10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8.png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4.jpeg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24.xml"/><Relationship Id="rId13" Type="http://schemas.openxmlformats.org/officeDocument/2006/relationships/image" Target="../media/image29.png"/><Relationship Id="rId12" Type="http://schemas.openxmlformats.org/officeDocument/2006/relationships/tags" Target="../tags/tag123.xml"/><Relationship Id="rId11" Type="http://schemas.openxmlformats.org/officeDocument/2006/relationships/image" Target="../media/image28.png"/><Relationship Id="rId10" Type="http://schemas.openxmlformats.org/officeDocument/2006/relationships/tags" Target="../tags/tag122.xml"/><Relationship Id="rId1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8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9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4.jpeg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10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46.xml"/><Relationship Id="rId14" Type="http://schemas.openxmlformats.org/officeDocument/2006/relationships/image" Target="../media/image13.jpeg"/><Relationship Id="rId13" Type="http://schemas.openxmlformats.org/officeDocument/2006/relationships/tags" Target="../tags/tag45.xml"/><Relationship Id="rId12" Type="http://schemas.openxmlformats.org/officeDocument/2006/relationships/image" Target="../media/image12.png"/><Relationship Id="rId11" Type="http://schemas.openxmlformats.org/officeDocument/2006/relationships/tags" Target="../tags/tag44.xml"/><Relationship Id="rId10" Type="http://schemas.openxmlformats.org/officeDocument/2006/relationships/image" Target="../media/image11.png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image" Target="../media/image9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4.jpeg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image" Target="../media/image8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62.xml"/><Relationship Id="rId17" Type="http://schemas.openxmlformats.org/officeDocument/2006/relationships/image" Target="../media/image18.png"/><Relationship Id="rId16" Type="http://schemas.openxmlformats.org/officeDocument/2006/relationships/tags" Target="../tags/tag61.xml"/><Relationship Id="rId15" Type="http://schemas.openxmlformats.org/officeDocument/2006/relationships/image" Target="../media/image17.png"/><Relationship Id="rId14" Type="http://schemas.openxmlformats.org/officeDocument/2006/relationships/tags" Target="../tags/tag60.xml"/><Relationship Id="rId13" Type="http://schemas.openxmlformats.org/officeDocument/2006/relationships/image" Target="../media/image16.png"/><Relationship Id="rId12" Type="http://schemas.openxmlformats.org/officeDocument/2006/relationships/tags" Target="../tags/tag59.xml"/><Relationship Id="rId11" Type="http://schemas.openxmlformats.org/officeDocument/2006/relationships/image" Target="../media/image15.png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4.jpe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71.xml"/><Relationship Id="rId13" Type="http://schemas.openxmlformats.org/officeDocument/2006/relationships/image" Target="../media/image21.png"/><Relationship Id="rId12" Type="http://schemas.openxmlformats.org/officeDocument/2006/relationships/tags" Target="../tags/tag70.xml"/><Relationship Id="rId11" Type="http://schemas.openxmlformats.org/officeDocument/2006/relationships/image" Target="../media/image20.png"/><Relationship Id="rId10" Type="http://schemas.openxmlformats.org/officeDocument/2006/relationships/tags" Target="../tags/tag69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9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4.jpeg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../media/image8.png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85.xml"/><Relationship Id="rId12" Type="http://schemas.openxmlformats.org/officeDocument/2006/relationships/image" Target="../media/image23.png"/><Relationship Id="rId11" Type="http://schemas.openxmlformats.org/officeDocument/2006/relationships/tags" Target="../tags/tag84.xml"/><Relationship Id="rId10" Type="http://schemas.openxmlformats.org/officeDocument/2006/relationships/image" Target="../media/image22.png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868237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06780" y="1340485"/>
            <a:ext cx="6387465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EV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充电系统维护与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检查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11860" y="4043680"/>
            <a:ext cx="71374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BYD Qin EV Charging System Maintenance and Inspection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69911" y="5083967"/>
            <a:ext cx="3427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EV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充电系统维护与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检查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43729" y="155703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84358" y="3062857"/>
              <a:ext cx="4422699" cy="2717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en-US" altLang="zh-CN" sz="2400" b="1">
                  <a:sym typeface="+mn-ea"/>
                </a:rPr>
                <a:t>   </a:t>
              </a:r>
              <a:r>
                <a:rPr lang="zh-CN" altLang="en-US" sz="2400" b="1">
                  <a:sym typeface="+mn-ea"/>
                </a:rPr>
                <a:t>第三步</a:t>
              </a:r>
              <a:r>
                <a:rPr lang="zh-CN" altLang="en-US" sz="1800">
                  <a:sym typeface="+mn-ea"/>
                </a:rPr>
                <a:t>就是要检查高压线束插接器是否松动，包括对交流、直流充电插接器以及向动力电池组充电的插接器都要仔细检查，一旦松动，在工作时线束插接器就会发热、甚至出现氧化、烧蚀现象（配图片），导致充不上电。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76135" y="1628775"/>
            <a:ext cx="3923030" cy="270129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43729" y="1557037"/>
            <a:ext cx="4960620" cy="5371465"/>
            <a:chOff x="1415479" y="2737569"/>
            <a:chExt cx="4960620" cy="5371465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 bwMode="auto">
            <a:xfrm>
              <a:off x="1415479" y="2737569"/>
              <a:ext cx="4960620" cy="4368165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84084" y="3062689"/>
              <a:ext cx="4422775" cy="50463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no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en-US" altLang="zh-CN" sz="2400" b="1">
                  <a:sym typeface="+mn-ea"/>
                </a:rPr>
                <a:t>   </a:t>
              </a:r>
              <a:r>
                <a:rPr lang="zh-CN" altLang="en-US" sz="2400">
                  <a:sym typeface="+mn-ea"/>
                </a:rPr>
                <a:t>第四步</a:t>
              </a:r>
              <a:r>
                <a:rPr lang="zh-CN" altLang="en-US" sz="1800">
                  <a:sym typeface="+mn-ea"/>
                </a:rPr>
                <a:t>就是要检查高压线束绝缘性是否良好，以向动力电池组充电高压线束为例，来检测它的绝缘性，使用数字绝缘表，将正表笔分别接高压线束线芯，负表笔测外壳或搭铁点，绝缘表显示读数为</a:t>
              </a:r>
              <a:r>
                <a:rPr lang="en-US" altLang="zh-CN" sz="1800">
                  <a:sym typeface="+mn-ea"/>
                </a:rPr>
                <a:t>1</a:t>
              </a:r>
              <a:r>
                <a:rPr lang="zh-CN" altLang="en-US" sz="1800">
                  <a:sym typeface="+mn-ea"/>
                </a:rPr>
                <a:t>，说明高压线束绝缘性良好，若有数值变化，说明存在漏电风险。同样方法，来检测交流、直流充电高压线束的绝缘性是否正常。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16090" y="2277110"/>
            <a:ext cx="4460240" cy="26225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-171154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761408" y="1700542"/>
            <a:ext cx="3840088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>
                <a:sym typeface="+mn-ea"/>
              </a:rPr>
              <a:t>第五步</a:t>
            </a:r>
            <a:r>
              <a:rPr lang="zh-CN" altLang="en-US" sz="1800">
                <a:sym typeface="+mn-ea"/>
              </a:rPr>
              <a:t>就是检查充配电总成外壳是否有磨损、油污、裂纹、变形，冷却液是否泄漏等情况，若出现上述现象，那就需要更换充配电总成了，防止漏电现象发生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605" y="1778000"/>
            <a:ext cx="3707130" cy="29591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-171154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761408" y="1700542"/>
            <a:ext cx="3840088" cy="438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>
                <a:sym typeface="+mn-ea"/>
              </a:rPr>
              <a:t>第六步</a:t>
            </a:r>
            <a:r>
              <a:rPr lang="zh-CN" altLang="en-US" sz="1800">
                <a:sym typeface="+mn-ea"/>
              </a:rPr>
              <a:t>就是对充电线束进行维护检查</a:t>
            </a:r>
            <a:r>
              <a:rPr lang="en-US" altLang="zh-CN" sz="1800">
                <a:sym typeface="+mn-ea"/>
              </a:rPr>
              <a:t>:</a:t>
            </a:r>
            <a:endParaRPr lang="en-US" altLang="zh-CN" sz="1800"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>
                <a:sym typeface="+mn-ea"/>
              </a:rPr>
              <a:t>a.</a:t>
            </a:r>
            <a:r>
              <a:rPr lang="zh-CN" altLang="en-US" sz="1800">
                <a:sym typeface="+mn-ea"/>
              </a:rPr>
              <a:t>查看充电线束外观绝缘皮及插头是否有破损、裂纹等情况，若损坏，要及时更换，防止漏电；</a:t>
            </a:r>
            <a:endParaRPr lang="zh-CN" altLang="en-US" sz="1800"/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>
                <a:sym typeface="+mn-ea"/>
              </a:rPr>
              <a:t>b.</a:t>
            </a:r>
            <a:r>
              <a:rPr lang="zh-CN" altLang="en-US" sz="1800">
                <a:sym typeface="+mn-ea"/>
              </a:rPr>
              <a:t>检查充电枪接触锁止按钮是否卡滞，是否能完全复位。</a:t>
            </a:r>
            <a:endParaRPr lang="zh-CN" altLang="en-US" sz="1800"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>
                <a:sym typeface="+mn-ea"/>
              </a:rPr>
              <a:t>c.</a:t>
            </a:r>
            <a:r>
              <a:rPr lang="zh-CN" altLang="en-US" sz="1800">
                <a:sym typeface="+mn-ea"/>
              </a:rPr>
              <a:t>另外，还要检查充电枪是否导通。</a:t>
            </a:r>
            <a:endParaRPr lang="en-US" altLang="zh-CN" sz="1800"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56045" y="2132330"/>
            <a:ext cx="4685030" cy="299974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270" y="-171450"/>
            <a:ext cx="12190730" cy="696277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775378" y="1412252"/>
            <a:ext cx="3840088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>
                <a:sym typeface="+mn-ea"/>
              </a:rPr>
              <a:t>第七步</a:t>
            </a:r>
            <a:r>
              <a:rPr lang="zh-CN" altLang="en-US" sz="1800">
                <a:sym typeface="+mn-ea"/>
              </a:rPr>
              <a:t>插上动力电池组母线并锁定，安装并固定电瓶负极线，完成上电流程。</a:t>
            </a:r>
            <a:endParaRPr lang="zh-CN" altLang="en-US" sz="1800"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>
                <a:sym typeface="+mn-ea"/>
              </a:rPr>
              <a:t>最后一步</a:t>
            </a:r>
            <a:r>
              <a:rPr lang="zh-CN" altLang="en-US" sz="1800">
                <a:sym typeface="+mn-ea"/>
              </a:rPr>
              <a:t>就是将充电枪插入充电座，来验证一下充电系统是否正常，仪表显示红色插头，说明充电枪与充电座已连接好，然后仪表显示充电连接中，开始充电，表明充电系统正常</a:t>
            </a:r>
            <a:r>
              <a:rPr lang="zh-CN" altLang="en-US" sz="2400">
                <a:sym typeface="+mn-ea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25235" y="692785"/>
            <a:ext cx="3173730" cy="195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760460" y="2708910"/>
            <a:ext cx="3152140" cy="1790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951855" y="4580890"/>
            <a:ext cx="3693160" cy="192913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98853" y="4010817"/>
            <a:ext cx="3154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电动汽车充电系统维护与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805753" y="464328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检查操作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805753" y="309179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前准备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805753" y="153443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汽车充电系统的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88227" y="140490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8012" y="1820827"/>
              <a:ext cx="73152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88226" y="287206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8012" y="1820827"/>
              <a:ext cx="73025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61528" y="433922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8012" y="1820827"/>
              <a:ext cx="72517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46948" y="548776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充电系统的组成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充电座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高压线束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充配电总成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充电线束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5505" y="1557020"/>
            <a:ext cx="3444240" cy="193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16090" y="1519555"/>
            <a:ext cx="3189605" cy="2042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816090" y="3933190"/>
            <a:ext cx="3158490" cy="224726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207260" y="3716655"/>
            <a:ext cx="3295015" cy="23564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767580"/>
            <a:ext cx="8027035" cy="6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与检查前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准备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61490" y="1268730"/>
            <a:ext cx="5662930" cy="1024255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检测工具有</a:t>
            </a:r>
            <a:r>
              <a:rPr lang="zh-CN" altLang="en-US" sz="1800">
                <a:sym typeface="+mn-ea"/>
              </a:rPr>
              <a:t>数字万用表、数字绝缘表，数字绝缘表也就是兆欧表。数字万用表常用来检测电气设备的电阻、电压；数字绝缘表用来检测电气设备或高压线束绝缘性是否良好。</a:t>
            </a:r>
            <a:endParaRPr lang="zh-CN" altLang="en-US" sz="1800">
              <a:sym typeface="+mn-ea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防护警示用具有：</a:t>
            </a:r>
            <a:r>
              <a:rPr lang="zh-CN" altLang="en-US" sz="1800">
                <a:sym typeface="+mn-ea"/>
              </a:rPr>
              <a:t>绝缘手套、绝缘胶带、翼子板护套。</a:t>
            </a:r>
            <a:endParaRPr lang="zh-CN" altLang="en-US" sz="1800">
              <a:sym typeface="+mn-ea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另外，还要设置安全隔离区或放置高压警示牌，隔离线间距保持在1-1.5米左右，禁止无关人员入内。同时，还要保证地面无水渍、油污，处于干燥状态。</a:t>
            </a:r>
            <a:endParaRPr lang="zh-CN" altLang="en-US" sz="1800"/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在维护检查前，一定要铺设翼子板护套，戴上绝缘手套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充电系统维护检查前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准备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1" name="图片 100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23835" y="908685"/>
            <a:ext cx="1318895" cy="1913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24060" y="911225"/>
            <a:ext cx="1366520" cy="1912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07935" y="3068955"/>
            <a:ext cx="1799590" cy="1742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24060" y="3068955"/>
            <a:ext cx="1462405" cy="1725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07935" y="4909820"/>
            <a:ext cx="2364740" cy="147955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61490" y="1268730"/>
            <a:ext cx="5662930" cy="1024255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上电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：检查仪表显示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SOC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值有多少，是否在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档，是否显示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OK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上电。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断电：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将电瓶负极拆下，并将负极夹子用绝缘胶带缠住。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验电：将动力电池组高压线束插接器拔下，用万用表检测是否有电，并用绝缘胶带缠住插接器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头。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充电系统维护检查前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准备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07935" y="1412240"/>
            <a:ext cx="3963035" cy="2350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61490" y="4076700"/>
            <a:ext cx="3215005" cy="19850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951855" y="4034155"/>
            <a:ext cx="3750310" cy="202755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767580"/>
            <a:ext cx="8027035" cy="6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8224" name="矩形 948223"/>
          <p:cNvSpPr/>
          <p:nvPr>
            <p:custDataLst>
              <p:tags r:id="rId4"/>
            </p:custDataLst>
          </p:nvPr>
        </p:nvSpPr>
        <p:spPr>
          <a:xfrm>
            <a:off x="1631315" y="1196975"/>
            <a:ext cx="523557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b="1">
                <a:sym typeface="+mn-ea"/>
              </a:rPr>
              <a:t>第一步</a:t>
            </a:r>
            <a:r>
              <a:rPr lang="zh-CN" altLang="en-US">
                <a:sym typeface="+mn-ea"/>
              </a:rPr>
              <a:t>检查充电座盖板是否能正常打开与关闭，检查充电座各端子是否有磨损、烧蚀等情况，若有，建议更换充电座，避免影响充电效果；</a:t>
            </a:r>
            <a:endParaRPr lang="zh-CN" altLang="en-US">
              <a:sym typeface="+mn-ea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>
                <a:sym typeface="+mn-ea"/>
              </a:rPr>
              <a:t>第二步</a:t>
            </a:r>
            <a:r>
              <a:rPr lang="zh-CN" altLang="en-US">
                <a:sym typeface="+mn-ea"/>
              </a:rPr>
              <a:t>就是对高压线束外观的维护与检查，检查高压线束是否出现磨损，高压线束过线孔、过线护套等防护是否完好，底盘高压线束防护套有没有进水、老化、破损、以及高压线束固定卡子有没有损坏。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充电系统维护检查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47890" y="1270000"/>
            <a:ext cx="3653790" cy="1922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320280" y="3501390"/>
            <a:ext cx="3531870" cy="227838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TIMING" val="|1.2|0.9|0.8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TIMING" val="|1.2|0.9|0.8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TIMING" val="|1.2|0.9|0.8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IMING" val="|1.2|0.9|0.8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10799.067716535434,&quot;width&quot;:19198.34173228346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TIMING" val="|1.2|0.9|0.8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TIMING" val="|1.2|0.9|0.8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TIMING" val="|1.2|0.9|0.8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IMING" val="|1.2|0.9|0.8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TIMING" val="|1.2|0.9|0.8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IMING" val="|1.2|0.9|0.8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TIMING" val="|1.2|0.9|0.8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TIMING" val="|1.2|0.9|0.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TIMING" val="|1.2|0.9|0.8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1330</Words>
  <Application>WPS 演示</Application>
  <PresentationFormat>宽屏</PresentationFormat>
  <Paragraphs>111</Paragraphs>
  <Slides>15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130</cp:revision>
  <dcterms:created xsi:type="dcterms:W3CDTF">2017-10-15T03:08:00Z</dcterms:created>
  <dcterms:modified xsi:type="dcterms:W3CDTF">2024-01-20T02:22:38Z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