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1090234" r:id="rId3"/>
    <p:sldId id="11090389" r:id="rId4"/>
    <p:sldId id="11090392" r:id="rId5"/>
    <p:sldId id="11090405" r:id="rId6"/>
    <p:sldId id="11090417" r:id="rId7"/>
    <p:sldId id="423" r:id="rId8"/>
    <p:sldId id="11090420" r:id="rId9"/>
    <p:sldId id="11090398" r:id="rId10"/>
    <p:sldId id="11090418" r:id="rId11"/>
    <p:sldId id="11090397" r:id="rId12"/>
    <p:sldId id="11090419" r:id="rId13"/>
    <p:sldId id="11090399" r:id="rId14"/>
    <p:sldId id="11090421" r:id="rId15"/>
    <p:sldId id="11090400" r:id="rId16"/>
    <p:sldId id="11090393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B0F0"/>
    <a:srgbClr val="07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376" y="1002"/>
      </p:cViewPr>
      <p:guideLst>
        <p:guide orient="horz" pos="21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5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B378-C07E-4A15-B7AD-225D695BCC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3E488-F6BA-4C83-A745-03272BA3B8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-1161415" y="347980"/>
            <a:ext cx="13155930" cy="6510020"/>
            <a:chOff x="-1829" y="188"/>
            <a:chExt cx="20718" cy="10252"/>
          </a:xfrm>
        </p:grpSpPr>
        <p:grpSp>
          <p:nvGrpSpPr>
            <p:cNvPr id="30" name="Group 7"/>
            <p:cNvGrpSpPr/>
            <p:nvPr/>
          </p:nvGrpSpPr>
          <p:grpSpPr>
            <a:xfrm>
              <a:off x="16919" y="9806"/>
              <a:ext cx="1970" cy="628"/>
              <a:chOff x="8340407" y="1877155"/>
              <a:chExt cx="2487489" cy="793801"/>
            </a:xfrm>
            <a:solidFill>
              <a:srgbClr val="D11019"/>
            </a:solidFill>
          </p:grpSpPr>
          <p:sp>
            <p:nvSpPr>
              <p:cNvPr id="71" name="Graphic 16"/>
              <p:cNvSpPr/>
              <p:nvPr/>
            </p:nvSpPr>
            <p:spPr>
              <a:xfrm flipH="1" flipV="1">
                <a:off x="8340407" y="1878419"/>
                <a:ext cx="761399" cy="792537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2" name="Graphic 16"/>
              <p:cNvSpPr/>
              <p:nvPr/>
            </p:nvSpPr>
            <p:spPr>
              <a:xfrm flipH="1" flipV="1">
                <a:off x="8916191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3" name="Graphic 16"/>
              <p:cNvSpPr/>
              <p:nvPr/>
            </p:nvSpPr>
            <p:spPr>
              <a:xfrm flipH="1" flipV="1">
                <a:off x="9491976" y="1878419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4" name="Graphic 16"/>
              <p:cNvSpPr/>
              <p:nvPr/>
            </p:nvSpPr>
            <p:spPr>
              <a:xfrm flipH="1" flipV="1">
                <a:off x="10066497" y="1877155"/>
                <a:ext cx="761399" cy="791273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31" name="任意多边形 2"/>
            <p:cNvSpPr/>
            <p:nvPr/>
          </p:nvSpPr>
          <p:spPr>
            <a:xfrm flipH="1" flipV="1">
              <a:off x="-178" y="9807"/>
              <a:ext cx="17079" cy="633"/>
            </a:xfrm>
            <a:custGeom>
              <a:avLst/>
              <a:gdLst>
                <a:gd name="connsiteX0" fmla="*/ 0 w 17079"/>
                <a:gd name="connsiteY0" fmla="*/ 200 h 200"/>
                <a:gd name="connsiteX1" fmla="*/ 50 w 17079"/>
                <a:gd name="connsiteY1" fmla="*/ 0 h 200"/>
                <a:gd name="connsiteX2" fmla="*/ 17079 w 17079"/>
                <a:gd name="connsiteY2" fmla="*/ 0 h 200"/>
                <a:gd name="connsiteX3" fmla="*/ 16908 w 17079"/>
                <a:gd name="connsiteY3" fmla="*/ 199 h 200"/>
                <a:gd name="connsiteX4" fmla="*/ 0 w 17079"/>
                <a:gd name="connsiteY4" fmla="*/ 200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79" h="200">
                  <a:moveTo>
                    <a:pt x="0" y="200"/>
                  </a:moveTo>
                  <a:lnTo>
                    <a:pt x="50" y="0"/>
                  </a:lnTo>
                  <a:lnTo>
                    <a:pt x="17079" y="0"/>
                  </a:lnTo>
                  <a:lnTo>
                    <a:pt x="16908" y="199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字魂58号-创中黑" panose="00000500000000000000" pitchFamily="2" charset="-122"/>
              </a:endParaRPr>
            </a:p>
          </p:txBody>
        </p:sp>
        <p:grpSp>
          <p:nvGrpSpPr>
            <p:cNvPr id="64" name="Group 7"/>
            <p:cNvGrpSpPr/>
            <p:nvPr/>
          </p:nvGrpSpPr>
          <p:grpSpPr>
            <a:xfrm>
              <a:off x="-1829" y="188"/>
              <a:ext cx="2680" cy="634"/>
              <a:chOff x="8035491" y="1847493"/>
              <a:chExt cx="2486690" cy="484881"/>
            </a:xfrm>
            <a:solidFill>
              <a:srgbClr val="D11019"/>
            </a:solidFill>
          </p:grpSpPr>
          <p:sp>
            <p:nvSpPr>
              <p:cNvPr id="66" name="Graphic 16"/>
              <p:cNvSpPr/>
              <p:nvPr/>
            </p:nvSpPr>
            <p:spPr>
              <a:xfrm>
                <a:off x="8035491" y="1850885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7" name="Graphic 16"/>
              <p:cNvSpPr/>
              <p:nvPr/>
            </p:nvSpPr>
            <p:spPr>
              <a:xfrm>
                <a:off x="8610995" y="1850551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68" name="Graphic 16"/>
              <p:cNvSpPr/>
              <p:nvPr/>
            </p:nvSpPr>
            <p:spPr>
              <a:xfrm>
                <a:off x="9186894" y="1848368"/>
                <a:ext cx="760980" cy="481489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  <p:sp>
            <p:nvSpPr>
              <p:cNvPr id="70" name="Graphic 16"/>
              <p:cNvSpPr/>
              <p:nvPr/>
            </p:nvSpPr>
            <p:spPr>
              <a:xfrm>
                <a:off x="9761201" y="1847493"/>
                <a:ext cx="760980" cy="481490"/>
              </a:xfrm>
              <a:custGeom>
                <a:avLst/>
                <a:gdLst>
                  <a:gd name="connsiteX0" fmla="*/ 596942 w 1220618"/>
                  <a:gd name="connsiteY0" fmla="*/ 0 h 860996"/>
                  <a:gd name="connsiteX1" fmla="*/ 0 w 1220618"/>
                  <a:gd name="connsiteY1" fmla="*/ 860996 h 860996"/>
                  <a:gd name="connsiteX2" fmla="*/ 623677 w 1220618"/>
                  <a:gd name="connsiteY2" fmla="*/ 860996 h 860996"/>
                  <a:gd name="connsiteX3" fmla="*/ 1220619 w 1220618"/>
                  <a:gd name="connsiteY3" fmla="*/ 0 h 8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0618" h="860996">
                    <a:moveTo>
                      <a:pt x="596942" y="0"/>
                    </a:moveTo>
                    <a:lnTo>
                      <a:pt x="0" y="860996"/>
                    </a:lnTo>
                    <a:lnTo>
                      <a:pt x="623677" y="860996"/>
                    </a:lnTo>
                    <a:lnTo>
                      <a:pt x="1220619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492" cap="rnd">
                <a:noFill/>
                <a:prstDash val="solid"/>
                <a:round/>
              </a:ln>
            </p:spPr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ID">
                  <a:latin typeface="+mn-lt"/>
                  <a:cs typeface="字魂58号-创中黑" panose="00000500000000000000" pitchFamily="2" charset="-122"/>
                </a:endParaRPr>
              </a:p>
            </p:txBody>
          </p:sp>
        </p:grpSp>
        <p:sp>
          <p:nvSpPr>
            <p:cNvPr id="65" name="图形"/>
            <p:cNvSpPr txBox="1"/>
            <p:nvPr/>
          </p:nvSpPr>
          <p:spPr>
            <a:xfrm>
              <a:off x="1168" y="454"/>
              <a:ext cx="484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dist">
                <a:buNone/>
              </a:pPr>
              <a:endParaRPr lang="zh-CN" altLang="en-US" sz="3600">
                <a:latin typeface="思源黑体 CN Bold" panose="020B0800000000000000" charset="-122"/>
                <a:ea typeface="思源黑体 CN Bold" panose="020B0800000000000000" charset="-122"/>
                <a:cs typeface="字魂58号-创中黑" panose="00000500000000000000" pitchFamily="2" charset="-122"/>
                <a:sym typeface="+mn-ea"/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2000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14" name="矩形 13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15" name="图片 14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52425" y="409575"/>
            <a:ext cx="11487150" cy="6038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309245" y="6487795"/>
            <a:ext cx="1933575" cy="361950"/>
            <a:chOff x="567" y="10238"/>
            <a:chExt cx="3045" cy="570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889" y="10262"/>
              <a:ext cx="2723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 b="1">
                  <a:solidFill>
                    <a:schemeClr val="bg1">
                      <a:lumMod val="85000"/>
                    </a:schemeClr>
                  </a:solidFill>
                  <a:sym typeface="+mn-ea"/>
                </a:rPr>
                <a:t>北方国际教育集团</a:t>
              </a:r>
              <a:endParaRPr lang="zh-CN" altLang="en-US" sz="1400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3" name="图片 2" descr="C:\Users\HH\Desktop\logo-常用4.pnglogo-常用4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567" y="10238"/>
              <a:ext cx="517" cy="5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C78EE9-6765-4F9F-89A9-FD0853CBA7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5270F4-54C8-443E-A65F-800229E81C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0.xml"/><Relationship Id="rId4" Type="http://schemas.openxmlformats.org/officeDocument/2006/relationships/image" Target="../media/image8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4.xml"/><Relationship Id="rId4" Type="http://schemas.openxmlformats.org/officeDocument/2006/relationships/image" Target="../media/image9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48.xml"/><Relationship Id="rId4" Type="http://schemas.openxmlformats.org/officeDocument/2006/relationships/image" Target="../media/image10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3.png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2.png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9" Type="http://schemas.openxmlformats.org/officeDocument/2006/relationships/tags" Target="../tags/tag26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8.xml"/><Relationship Id="rId2" Type="http://schemas.openxmlformats.org/officeDocument/2006/relationships/image" Target="../media/image5.png"/><Relationship Id="rId1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2.xml"/><Relationship Id="rId4" Type="http://schemas.openxmlformats.org/officeDocument/2006/relationships/image" Target="../media/image6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36.xml"/><Relationship Id="rId4" Type="http://schemas.openxmlformats.org/officeDocument/2006/relationships/image" Target="../media/image7.png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4200" y="2222208"/>
            <a:ext cx="82423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defRPr/>
            </a:pPr>
            <a:r>
              <a:rPr lang="zh-CN" altLang="en-US" sz="54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高压空调制冷系统的检查与维护</a:t>
            </a:r>
            <a:endParaRPr lang="zh-CN" altLang="en-US" sz="5400" spc="-15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pic>
        <p:nvPicPr>
          <p:cNvPr id="3" name="图片 2" descr="C:\Users\HH\Desktop\PPT\素材\千库网_网课直播教学矢量图_元素编号12813820(1).png千库网_网课直播教学矢量图_元素编号12813820(1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/>
          <p:cNvSpPr txBox="1"/>
          <p:nvPr/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pc="-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高压空调制冷系统的检查与维护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09995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7" name="图片 6" descr="logo-常用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检查制冷剂</a:t>
            </a: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加注量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06425" y="1141095"/>
            <a:ext cx="7733030" cy="4476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检查制冷剂加注量是否符合标准。检查方法：使用氟表检查高低压管压力，压缩机工作时高压管压力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10-15bar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，低压管为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3-5bar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。低于标准压力解决办法：添加制冷剂。</a:t>
            </a:r>
            <a:endParaRPr lang="en-US" alt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检查蒸发箱排水口是否出现堵塞。安装位置：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车辆的防火墙附近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解决办法：使用铁丝进行疏通。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55" y="1528445"/>
            <a:ext cx="3608070" cy="47231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82520" y="3124835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检查与维护空调压缩机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15690" y="4211955"/>
            <a:ext cx="52298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Inspect and maintain air conditioning compressors</a:t>
            </a:r>
            <a:endParaRPr sz="28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PART-05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defRPr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检查与维护空调压缩机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606425" y="1141095"/>
            <a:ext cx="10805160" cy="1976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检查空调压缩机上是否有灰尘，水渍与锈蚀等杂物，有。解决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办法：使用湿抹布清理。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检查压缩机工作声音是否正常。检查方法：听诊器听取，压缩机内有金属摩擦的声音，轴承损坏或异响。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解决办法：修复或更换。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20" y="2096135"/>
            <a:ext cx="4355465" cy="43554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82520" y="3124835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绝缘电阻的检查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15690" y="4211955"/>
            <a:ext cx="522986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Insulation resistance check</a:t>
            </a:r>
            <a:endParaRPr sz="28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PART-06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绝缘电阻的检查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图形"/>
          <p:cNvSpPr txBox="1"/>
          <p:nvPr>
            <p:custDataLst>
              <p:tags r:id="rId2"/>
            </p:custDataLst>
          </p:nvPr>
        </p:nvSpPr>
        <p:spPr>
          <a:xfrm>
            <a:off x="494665" y="931545"/>
            <a:ext cx="10805160" cy="19761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在高低压断电及电容放电后，检查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方法：数字绝缘测试仪。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测试控制器高压端子与外壳间的绝缘电阻是否大于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5MΩ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，结果大于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5MΩ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。正常。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小于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5MΩ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电动压缩机绝缘异常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解决办法：修复或更换。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" y="2931795"/>
            <a:ext cx="3942715" cy="39427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00100"/>
            <a:ext cx="12192000" cy="5257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3900" y="4064000"/>
            <a:ext cx="7200900" cy="139700"/>
            <a:chOff x="723900" y="4432300"/>
            <a:chExt cx="7937500" cy="11430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723900" y="4432300"/>
              <a:ext cx="7937500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23900" y="4546600"/>
              <a:ext cx="3281793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661284" y="283029"/>
            <a:ext cx="4927600" cy="304800"/>
            <a:chOff x="685800" y="635000"/>
            <a:chExt cx="4927600" cy="304800"/>
          </a:xfrm>
        </p:grpSpPr>
        <p:sp>
          <p:nvSpPr>
            <p:cNvPr id="31" name="箭头: V 形 30"/>
            <p:cNvSpPr/>
            <p:nvPr/>
          </p:nvSpPr>
          <p:spPr>
            <a:xfrm>
              <a:off x="5308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箭头: V 形 31"/>
            <p:cNvSpPr/>
            <p:nvPr/>
          </p:nvSpPr>
          <p:spPr>
            <a:xfrm>
              <a:off x="4953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箭头: V 形 32"/>
            <p:cNvSpPr/>
            <p:nvPr/>
          </p:nvSpPr>
          <p:spPr>
            <a:xfrm>
              <a:off x="4597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箭头: V 形 33"/>
            <p:cNvSpPr/>
            <p:nvPr/>
          </p:nvSpPr>
          <p:spPr>
            <a:xfrm>
              <a:off x="4241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3886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6" name="箭头: V 形 35"/>
            <p:cNvSpPr/>
            <p:nvPr/>
          </p:nvSpPr>
          <p:spPr>
            <a:xfrm>
              <a:off x="3530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7" name="箭头: V 形 36"/>
            <p:cNvSpPr/>
            <p:nvPr/>
          </p:nvSpPr>
          <p:spPr>
            <a:xfrm>
              <a:off x="3175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819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9" name="箭头: V 形 38"/>
            <p:cNvSpPr/>
            <p:nvPr/>
          </p:nvSpPr>
          <p:spPr>
            <a:xfrm>
              <a:off x="2463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1082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1" name="箭头: V 形 40"/>
            <p:cNvSpPr/>
            <p:nvPr/>
          </p:nvSpPr>
          <p:spPr>
            <a:xfrm>
              <a:off x="17526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箭头: V 形 41"/>
            <p:cNvSpPr/>
            <p:nvPr/>
          </p:nvSpPr>
          <p:spPr>
            <a:xfrm>
              <a:off x="13970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箭头: V 形 42"/>
            <p:cNvSpPr/>
            <p:nvPr/>
          </p:nvSpPr>
          <p:spPr>
            <a:xfrm>
              <a:off x="10414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4" name="箭头: V 形 43"/>
            <p:cNvSpPr/>
            <p:nvPr/>
          </p:nvSpPr>
          <p:spPr>
            <a:xfrm>
              <a:off x="685800" y="635000"/>
              <a:ext cx="304800" cy="304800"/>
            </a:xfrm>
            <a:prstGeom prst="chevron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470900" y="6318250"/>
            <a:ext cx="3505200" cy="304800"/>
            <a:chOff x="8470900" y="6261100"/>
            <a:chExt cx="3505200" cy="304800"/>
          </a:xfrm>
        </p:grpSpPr>
        <p:sp>
          <p:nvSpPr>
            <p:cNvPr id="48" name="箭头: V 形 47"/>
            <p:cNvSpPr/>
            <p:nvPr/>
          </p:nvSpPr>
          <p:spPr>
            <a:xfrm flipH="1">
              <a:off x="8470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9" name="箭头: V 形 48"/>
            <p:cNvSpPr/>
            <p:nvPr/>
          </p:nvSpPr>
          <p:spPr>
            <a:xfrm flipH="1">
              <a:off x="8826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0" name="箭头: V 形 49"/>
            <p:cNvSpPr/>
            <p:nvPr/>
          </p:nvSpPr>
          <p:spPr>
            <a:xfrm flipH="1">
              <a:off x="9182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1" name="箭头: V 形 50"/>
            <p:cNvSpPr/>
            <p:nvPr/>
          </p:nvSpPr>
          <p:spPr>
            <a:xfrm flipH="1">
              <a:off x="9537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 flipH="1">
              <a:off x="9893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3" name="箭头: V 形 52"/>
            <p:cNvSpPr/>
            <p:nvPr/>
          </p:nvSpPr>
          <p:spPr>
            <a:xfrm flipH="1">
              <a:off x="102489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箭头: V 形 53"/>
            <p:cNvSpPr/>
            <p:nvPr/>
          </p:nvSpPr>
          <p:spPr>
            <a:xfrm flipH="1">
              <a:off x="106045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箭头: V 形 54"/>
            <p:cNvSpPr/>
            <p:nvPr/>
          </p:nvSpPr>
          <p:spPr>
            <a:xfrm flipH="1">
              <a:off x="109601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6" name="箭头: V 形 55"/>
            <p:cNvSpPr/>
            <p:nvPr/>
          </p:nvSpPr>
          <p:spPr>
            <a:xfrm flipH="1">
              <a:off x="113157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7" name="箭头: V 形 56"/>
            <p:cNvSpPr/>
            <p:nvPr/>
          </p:nvSpPr>
          <p:spPr>
            <a:xfrm flipH="1">
              <a:off x="11671300" y="6261100"/>
              <a:ext cx="304800" cy="304800"/>
            </a:xfrm>
            <a:prstGeom prst="chevron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33400" y="2757170"/>
            <a:ext cx="52203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dist">
              <a:defRPr/>
            </a:pPr>
            <a:r>
              <a:rPr lang="zh-CN" altLang="en-US" sz="8000" spc="-150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谢谢</a:t>
            </a:r>
            <a:r>
              <a:rPr lang="zh-CN" altLang="en-US" sz="8000" spc="-15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观看！</a:t>
            </a:r>
            <a:endParaRPr lang="zh-CN" altLang="en-US" sz="8000" spc="-1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61035" y="1987550"/>
            <a:ext cx="7089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高压空调冷风系统的检查与维护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6900" y="4686300"/>
            <a:ext cx="3620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高压空调冷风系统的检查与维护</a:t>
            </a:r>
            <a:endParaRPr lang="zh-CN" altLang="en-US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7" name="图片 6" descr="C:\Users\HH\Desktop\PPT\素材\千库网_网课直播教学矢量图_元素编号12813820(1).png千库网_网课直播教学矢量图_元素编号12813820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8145780" y="2218690"/>
            <a:ext cx="4050665" cy="405003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6"/>
            </p:custDataLst>
          </p:nvPr>
        </p:nvSpPr>
        <p:spPr>
          <a:xfrm>
            <a:off x="9830435" y="2349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 i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charset="-122"/>
              </a:rPr>
              <a:t>北方国际教育集团</a:t>
            </a:r>
            <a:endParaRPr lang="zh-CN" altLang="en-US" sz="1800" b="1" i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charset="-122"/>
            </a:endParaRPr>
          </a:p>
        </p:txBody>
      </p:sp>
      <p:pic>
        <p:nvPicPr>
          <p:cNvPr id="11" name="图片 10" descr="logo-常用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500870" y="137795"/>
            <a:ext cx="532130" cy="58610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85227" y="896785"/>
            <a:ext cx="28215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800" b="1" dirty="0">
                <a:ln w="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63500" dist="38100" dir="5400000" algn="t" rotWithShape="0">
                    <a:schemeClr val="tx1">
                      <a:lumMod val="85000"/>
                      <a:lumOff val="15000"/>
                      <a:alpha val="41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目录</a:t>
            </a:r>
            <a:endParaRPr lang="zh-CN" altLang="en-US" sz="8800" b="1" dirty="0">
              <a:ln w="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63500" dist="38100" dir="5400000" algn="t" rotWithShape="0">
                  <a:schemeClr val="tx1">
                    <a:lumMod val="85000"/>
                    <a:lumOff val="15000"/>
                    <a:alpha val="41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02974" y="5593080"/>
            <a:ext cx="11186052" cy="0"/>
            <a:chOff x="502974" y="5593080"/>
            <a:chExt cx="11186052" cy="0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502974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8199120" y="5593080"/>
              <a:ext cx="3489906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544">
            <a:off x="2090826" y="683845"/>
            <a:ext cx="2150225" cy="21502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39640" y="5424805"/>
            <a:ext cx="271272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en-US" sz="1600" b="1">
                <a:solidFill>
                  <a:schemeClr val="bg2">
                    <a:lumMod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https://www.zhijiaobf.cn</a:t>
            </a:r>
            <a:endParaRPr lang="zh-CN" altLang="en-US" sz="1600" b="1">
              <a:solidFill>
                <a:schemeClr val="bg2">
                  <a:lumMod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586778" y="2946730"/>
            <a:ext cx="3748080" cy="528426"/>
            <a:chOff x="35455" y="2946730"/>
            <a:chExt cx="3748080" cy="528426"/>
          </a:xfrm>
        </p:grpSpPr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727876" y="2994967"/>
              <a:ext cx="3055659" cy="44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31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检查制冷系统外观</a:t>
              </a:r>
              <a:endParaRPr lang="zh-CN" altLang="en-US" sz="231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4" name="对话气泡: 矩形 3"/>
            <p:cNvSpPr/>
            <p:nvPr>
              <p:custDataLst>
                <p:tags r:id="rId4"/>
              </p:custDataLst>
            </p:nvPr>
          </p:nvSpPr>
          <p:spPr>
            <a:xfrm>
              <a:off x="35455" y="2946730"/>
              <a:ext cx="617486" cy="528426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4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01</a:t>
              </a:r>
              <a:endParaRPr lang="zh-CN" altLang="en-US" sz="264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5"/>
            </p:custDataLst>
          </p:nvPr>
        </p:nvGrpSpPr>
        <p:grpSpPr>
          <a:xfrm>
            <a:off x="4732359" y="2946730"/>
            <a:ext cx="4353766" cy="528426"/>
            <a:chOff x="4181036" y="2779090"/>
            <a:chExt cx="4353766" cy="528426"/>
          </a:xfrm>
        </p:grpSpPr>
        <p:sp>
          <p:nvSpPr>
            <p:cNvPr id="8" name="文本框 7"/>
            <p:cNvSpPr txBox="1"/>
            <p:nvPr>
              <p:custDataLst>
                <p:tags r:id="rId6"/>
              </p:custDataLst>
            </p:nvPr>
          </p:nvSpPr>
          <p:spPr>
            <a:xfrm>
              <a:off x="4873456" y="2827327"/>
              <a:ext cx="3661346" cy="446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31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检查电路线束</a:t>
              </a:r>
              <a:endParaRPr lang="zh-CN" altLang="en-US" sz="231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9" name="对话气泡: 矩形 8"/>
            <p:cNvSpPr/>
            <p:nvPr>
              <p:custDataLst>
                <p:tags r:id="rId7"/>
              </p:custDataLst>
            </p:nvPr>
          </p:nvSpPr>
          <p:spPr>
            <a:xfrm>
              <a:off x="4181036" y="2779090"/>
              <a:ext cx="617486" cy="528426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64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02</a:t>
              </a:r>
              <a:endParaRPr lang="en-US" altLang="zh-CN" sz="264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8"/>
            </p:custDataLst>
          </p:nvPr>
        </p:nvGrpSpPr>
        <p:grpSpPr>
          <a:xfrm>
            <a:off x="8877935" y="2946400"/>
            <a:ext cx="3943985" cy="528320"/>
            <a:chOff x="13981" y="4640"/>
            <a:chExt cx="6211" cy="832"/>
          </a:xfrm>
        </p:grpSpPr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5071" y="4716"/>
              <a:ext cx="5121" cy="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31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检查连接螺栓</a:t>
              </a:r>
              <a:endParaRPr lang="zh-CN" altLang="en-US" sz="231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2" name="对话气泡: 矩形 11"/>
            <p:cNvSpPr/>
            <p:nvPr>
              <p:custDataLst>
                <p:tags r:id="rId10"/>
              </p:custDataLst>
            </p:nvPr>
          </p:nvSpPr>
          <p:spPr>
            <a:xfrm>
              <a:off x="13981" y="4640"/>
              <a:ext cx="973" cy="832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64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03</a:t>
              </a:r>
              <a:endParaRPr lang="en-US" altLang="zh-CN" sz="264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1"/>
            </p:custDataLst>
          </p:nvPr>
        </p:nvGrpSpPr>
        <p:grpSpPr>
          <a:xfrm>
            <a:off x="586740" y="4099560"/>
            <a:ext cx="4353560" cy="528320"/>
            <a:chOff x="924" y="6456"/>
            <a:chExt cx="6856" cy="832"/>
          </a:xfrm>
        </p:grpSpPr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2014" y="6532"/>
              <a:ext cx="5766" cy="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31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检查制冷剂加注量</a:t>
              </a:r>
              <a:endParaRPr lang="zh-CN" altLang="en-US" sz="231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+mn-ea"/>
              </a:endParaRPr>
            </a:p>
          </p:txBody>
        </p:sp>
        <p:sp>
          <p:nvSpPr>
            <p:cNvPr id="16" name="对话气泡: 矩形 15"/>
            <p:cNvSpPr/>
            <p:nvPr>
              <p:custDataLst>
                <p:tags r:id="rId13"/>
              </p:custDataLst>
            </p:nvPr>
          </p:nvSpPr>
          <p:spPr>
            <a:xfrm>
              <a:off x="924" y="6456"/>
              <a:ext cx="973" cy="832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64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04</a:t>
              </a:r>
              <a:endParaRPr lang="en-US" altLang="zh-CN" sz="264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4"/>
            </p:custDataLst>
          </p:nvPr>
        </p:nvGrpSpPr>
        <p:grpSpPr>
          <a:xfrm>
            <a:off x="4732020" y="4099560"/>
            <a:ext cx="3943985" cy="528320"/>
            <a:chOff x="7452" y="6456"/>
            <a:chExt cx="6211" cy="832"/>
          </a:xfrm>
        </p:grpSpPr>
        <p:sp>
          <p:nvSpPr>
            <p:cNvPr id="5" name="文本框 4"/>
            <p:cNvSpPr txBox="1"/>
            <p:nvPr>
              <p:custDataLst>
                <p:tags r:id="rId15"/>
              </p:custDataLst>
            </p:nvPr>
          </p:nvSpPr>
          <p:spPr>
            <a:xfrm>
              <a:off x="8542" y="6532"/>
              <a:ext cx="5121" cy="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31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检查与维护空调压缩机</a:t>
              </a:r>
              <a:endParaRPr lang="zh-CN" altLang="en-US" sz="231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10" name="对话气泡: 矩形 11"/>
            <p:cNvSpPr/>
            <p:nvPr>
              <p:custDataLst>
                <p:tags r:id="rId16"/>
              </p:custDataLst>
            </p:nvPr>
          </p:nvSpPr>
          <p:spPr>
            <a:xfrm>
              <a:off x="7452" y="6456"/>
              <a:ext cx="973" cy="832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64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05</a:t>
              </a:r>
              <a:endParaRPr lang="en-US" altLang="zh-CN" sz="264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17"/>
            </p:custDataLst>
          </p:nvPr>
        </p:nvGrpSpPr>
        <p:grpSpPr>
          <a:xfrm>
            <a:off x="8877300" y="4099560"/>
            <a:ext cx="4354195" cy="528320"/>
            <a:chOff x="13980" y="6456"/>
            <a:chExt cx="6857" cy="832"/>
          </a:xfrm>
        </p:grpSpPr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5071" y="6532"/>
              <a:ext cx="5766" cy="7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r>
                <a:rPr lang="zh-CN" altLang="en-US" sz="231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绝缘电阻的检查</a:t>
              </a:r>
              <a:endParaRPr lang="zh-CN" altLang="en-US" sz="231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endParaRPr>
            </a:p>
          </p:txBody>
        </p:sp>
        <p:sp>
          <p:nvSpPr>
            <p:cNvPr id="22" name="对话气泡: 矩形 15"/>
            <p:cNvSpPr/>
            <p:nvPr>
              <p:custDataLst>
                <p:tags r:id="rId19"/>
              </p:custDataLst>
            </p:nvPr>
          </p:nvSpPr>
          <p:spPr>
            <a:xfrm>
              <a:off x="13980" y="6456"/>
              <a:ext cx="973" cy="832"/>
            </a:xfrm>
            <a:prstGeom prst="wedgeRectCallout">
              <a:avLst>
                <a:gd name="adj1" fmla="val -22428"/>
                <a:gd name="adj2" fmla="val 74405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2640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06</a:t>
              </a:r>
              <a:endParaRPr lang="en-US" altLang="zh-CN" sz="264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82520" y="3124835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检查制冷系统外观</a:t>
            </a:r>
            <a:endParaRPr lang="zh-CN" altLang="en-US" sz="4800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Check the appearance of the refrigeration system</a:t>
            </a:r>
            <a:endParaRPr sz="20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PART-01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Medium" panose="00020600040101010101" pitchFamily="18" charset="-122"/>
                <a:sym typeface="微软雅黑" panose="020B0503020204020204" charset="-122"/>
              </a:rPr>
              <a:t>检查制冷系统外观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7740" y="1093470"/>
            <a:ext cx="9229090" cy="4671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检查之前，将空调打开，将风量打开到最大，打开吹脸模式等待空调制冷系统工作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分钟后使用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温度计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测量出风口温度是否低于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7℃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检查空调制冷系统各管路接头处是否有油污及灰尘，有：出现泄漏，解决办法：检修。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检查高、低压维修阀是否出现泄漏。检查方法：肥皂水。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检查压缩机、冷凝器管路是否出现泄漏。检查方法：目测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检查冷凝器表面是否有脏污。有解决办法：气枪吹干净。出现倒伏解决办法：镊子修复。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检查低压管路是否有结霜。有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解决办法：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检修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膨胀阀。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85" y="3038475"/>
            <a:ext cx="3316605" cy="33166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82520" y="3124835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检查电路线束</a:t>
            </a:r>
            <a:endParaRPr lang="zh-CN" altLang="en-US" sz="4800" spc="-15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84600" y="4289425"/>
            <a:ext cx="47752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Check the wiring harness</a:t>
            </a:r>
            <a:endParaRPr sz="28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PART-02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defRPr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检查电路线束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3" name="图形"/>
          <p:cNvSpPr txBox="1"/>
          <p:nvPr>
            <p:custDataLst>
              <p:tags r:id="rId2"/>
            </p:custDataLst>
          </p:nvPr>
        </p:nvSpPr>
        <p:spPr>
          <a:xfrm>
            <a:off x="4543425" y="894080"/>
            <a:ext cx="6652895" cy="4799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检查电路线束及插接件是否对插到位，有无松动，破损，腐蚀，等问题，有。解决办法：修复或更换。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检查插接件线束波纹管有无破损，有。解决办法：修复或更换。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检查插件内插针是否有退针，弯曲等异常现象，如有则修复。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检查连接螺栓，检查空调压缩机、冷凝器、膨胀阀等制冷系统部件的螺栓连接处是否紧固。确认拧紧力矩是否达到要求，不符合。解决办法：使用扭力扳手进行紧固。</a:t>
            </a:r>
            <a:endParaRPr lang="en-US" altLang="zh-CN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" y="1275714"/>
            <a:ext cx="4000500" cy="4000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82520" y="3124835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检查连接</a:t>
            </a: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螺栓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39820" y="4289425"/>
            <a:ext cx="51816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Check the connecting bolts</a:t>
            </a:r>
            <a:endParaRPr sz="28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PART-03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形"/>
          <p:cNvSpPr txBox="1"/>
          <p:nvPr userDrawn="1">
            <p:custDataLst>
              <p:tags r:id="rId1"/>
            </p:custDataLst>
          </p:nvPr>
        </p:nvSpPr>
        <p:spPr>
          <a:xfrm>
            <a:off x="488950" y="215265"/>
            <a:ext cx="5777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defRPr/>
            </a:pPr>
            <a:r>
              <a:rPr lang="zh-CN" altLang="en-US" sz="32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检查连接螺栓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阿里巴巴普惠体 Medium" panose="00020600040101010101" pitchFamily="18" charset="-122"/>
              <a:sym typeface="微软雅黑" panose="020B0503020204020204" charset="-122"/>
            </a:endParaRPr>
          </a:p>
        </p:txBody>
      </p:sp>
      <p:sp>
        <p:nvSpPr>
          <p:cNvPr id="4" name="图形"/>
          <p:cNvSpPr txBox="1"/>
          <p:nvPr>
            <p:custDataLst>
              <p:tags r:id="rId2"/>
            </p:custDataLst>
          </p:nvPr>
        </p:nvSpPr>
        <p:spPr>
          <a:xfrm>
            <a:off x="488950" y="1694815"/>
            <a:ext cx="6319520" cy="28771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检查连接螺栓，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分别检查空调压缩机、冷凝器、膨胀阀制冷系统部件的螺栓连接处是否紧固。确认拧紧力矩是否达到要求，不符合。解决办法：使用扭力扳手进行紧固。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5"/>
          <a:stretch>
            <a:fillRect/>
          </a:stretch>
        </p:blipFill>
        <p:spPr>
          <a:xfrm>
            <a:off x="6947535" y="2935773"/>
            <a:ext cx="4877435" cy="363313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2382520" y="3124835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检查制冷剂</a:t>
            </a:r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加注量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615690" y="4211955"/>
            <a:ext cx="52298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>
                <a:latin typeface="微软雅黑" panose="020B0503020204020204" charset="-122"/>
                <a:ea typeface="微软雅黑" panose="020B0503020204020204" charset="-122"/>
                <a:cs typeface="思源宋体 SemiBold" panose="02020600000000000000" charset="-122"/>
                <a:sym typeface="微软雅黑" panose="020B0503020204020204" charset="-122"/>
              </a:rPr>
              <a:t>Check the refrigerant charge volume</a:t>
            </a:r>
            <a:endParaRPr sz="2800">
              <a:latin typeface="微软雅黑" panose="020B0503020204020204" charset="-122"/>
              <a:ea typeface="微软雅黑" panose="020B0503020204020204" charset="-122"/>
              <a:cs typeface="思源宋体 SemiBold" panose="02020600000000000000" charset="-122"/>
              <a:sym typeface="微软雅黑" panose="020B0503020204020204" charset="-122"/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4787901" y="1824037"/>
            <a:ext cx="2616200" cy="842964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阿里巴巴普惠体 M" panose="00020600040101010101" pitchFamily="18" charset="-122"/>
                <a:sym typeface="微软雅黑" panose="020B0503020204020204" charset="-122"/>
              </a:rPr>
              <a:t>PART-04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阿里巴巴普惠体 M" panose="00020600040101010101" pitchFamily="18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#wm#"/>
  <p:tag name="KSO_WM_UNIT_TYPE" val="l_h_a"/>
  <p:tag name="KSO_WM_UNIT_INDEX" val="1_1_1"/>
  <p:tag name="KSO_WM_UNIT_ID" val="diagram19882022_4*l_h_a*1_1_1"/>
  <p:tag name="KSO_WM_TEMPLATE_INDEX" val="19882022"/>
  <p:tag name="KSO_WM_TAG_VERSION" val="2.0"/>
  <p:tag name="KSO_WM_DIAGRAM_GROUP_CODE" val="l1-1"/>
  <p:tag name="KSO_WM_DIAGRAM_VIRTUALLY_FRAME" val="{&quot;height&quot;:170.35,&quot;left&quot;:46.2,&quot;top&quot;:218.5,&quot;width&quot;:995.65}"/>
</p:tagLst>
</file>

<file path=ppt/tags/tag11.xml><?xml version="1.0" encoding="utf-8"?>
<p:tagLst xmlns:p="http://schemas.openxmlformats.org/presentationml/2006/main">
  <p:tag name="KSO_WM_BEAUTIFY_FLAG" val="#wm#"/>
  <p:tag name="KSO_WM_UNIT_TYPE" val="l_h_i"/>
  <p:tag name="KSO_WM_UNIT_INDEX" val="1_1_1"/>
  <p:tag name="KSO_WM_UNIT_ID" val="diagram19882022_4*l_h_i*1_1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170.35,&quot;left&quot;:46.2,&quot;top&quot;:218.5,&quot;width&quot;:995.65}"/>
</p:tagLst>
</file>

<file path=ppt/tags/tag12.xml><?xml version="1.0" encoding="utf-8"?>
<p:tagLst xmlns:p="http://schemas.openxmlformats.org/presentationml/2006/main">
  <p:tag name="KSO_WM_DIAGRAM_VIRTUALLY_FRAME" val="{&quot;height&quot;:170.35,&quot;left&quot;:46.2,&quot;top&quot;:218.5,&quot;width&quot;:995.65}"/>
</p:tagLst>
</file>

<file path=ppt/tags/tag13.xml><?xml version="1.0" encoding="utf-8"?>
<p:tagLst xmlns:p="http://schemas.openxmlformats.org/presentationml/2006/main">
  <p:tag name="KSO_WM_BEAUTIFY_FLAG" val="#wm#"/>
  <p:tag name="KSO_WM_UNIT_TYPE" val="l_h_a"/>
  <p:tag name="KSO_WM_UNIT_INDEX" val="1_2_1"/>
  <p:tag name="KSO_WM_UNIT_ID" val="diagram19882022_4*l_h_a*1_2_1"/>
  <p:tag name="KSO_WM_TEMPLATE_INDEX" val="19882022"/>
  <p:tag name="KSO_WM_TAG_VERSION" val="2.0"/>
  <p:tag name="KSO_WM_DIAGRAM_GROUP_CODE" val="l1-1"/>
  <p:tag name="KSO_WM_DIAGRAM_VIRTUALLY_FRAME" val="{&quot;height&quot;:170.35,&quot;left&quot;:46.2,&quot;top&quot;:218.5,&quot;width&quot;:995.65}"/>
</p:tagLst>
</file>

<file path=ppt/tags/tag14.xml><?xml version="1.0" encoding="utf-8"?>
<p:tagLst xmlns:p="http://schemas.openxmlformats.org/presentationml/2006/main">
  <p:tag name="KSO_WM_BEAUTIFY_FLAG" val="#wm#"/>
  <p:tag name="KSO_WM_UNIT_TYPE" val="l_h_i"/>
  <p:tag name="KSO_WM_UNIT_INDEX" val="1_2_1"/>
  <p:tag name="KSO_WM_UNIT_ID" val="diagram19882022_4*l_h_i*1_2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170.35,&quot;left&quot;:46.2,&quot;top&quot;:218.5,&quot;width&quot;:995.65}"/>
</p:tagLst>
</file>

<file path=ppt/tags/tag15.xml><?xml version="1.0" encoding="utf-8"?>
<p:tagLst xmlns:p="http://schemas.openxmlformats.org/presentationml/2006/main">
  <p:tag name="KSO_WM_DIAGRAM_VIRTUALLY_FRAME" val="{&quot;height&quot;:170.35,&quot;left&quot;:46.2,&quot;top&quot;:218.5,&quot;width&quot;:995.65}"/>
</p:tagLst>
</file>

<file path=ppt/tags/tag16.xml><?xml version="1.0" encoding="utf-8"?>
<p:tagLst xmlns:p="http://schemas.openxmlformats.org/presentationml/2006/main">
  <p:tag name="KSO_WM_BEAUTIFY_FLAG" val="#wm#"/>
  <p:tag name="KSO_WM_UNIT_TYPE" val="l_h_a"/>
  <p:tag name="KSO_WM_UNIT_INDEX" val="1_3_1"/>
  <p:tag name="KSO_WM_UNIT_ID" val="diagram19882022_4*l_h_a*1_3_1"/>
  <p:tag name="KSO_WM_TEMPLATE_INDEX" val="19882022"/>
  <p:tag name="KSO_WM_TAG_VERSION" val="2.0"/>
  <p:tag name="KSO_WM_DIAGRAM_GROUP_CODE" val="l1-1"/>
  <p:tag name="KSO_WM_DIAGRAM_VIRTUALLY_FRAME" val="{&quot;height&quot;:170.35,&quot;left&quot;:46.2,&quot;top&quot;:218.5,&quot;width&quot;:995.65}"/>
</p:tagLst>
</file>

<file path=ppt/tags/tag17.xml><?xml version="1.0" encoding="utf-8"?>
<p:tagLst xmlns:p="http://schemas.openxmlformats.org/presentationml/2006/main">
  <p:tag name="KSO_WM_BEAUTIFY_FLAG" val="#wm#"/>
  <p:tag name="KSO_WM_UNIT_TYPE" val="l_h_i"/>
  <p:tag name="KSO_WM_UNIT_INDEX" val="1_3_1"/>
  <p:tag name="KSO_WM_UNIT_ID" val="diagram19882022_4*l_h_i*1_3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170.35,&quot;left&quot;:46.2,&quot;top&quot;:218.5,&quot;width&quot;:995.65}"/>
</p:tagLst>
</file>

<file path=ppt/tags/tag18.xml><?xml version="1.0" encoding="utf-8"?>
<p:tagLst xmlns:p="http://schemas.openxmlformats.org/presentationml/2006/main">
  <p:tag name="KSO_WM_DIAGRAM_VIRTUALLY_FRAME" val="{&quot;height&quot;:170.35,&quot;left&quot;:46.2,&quot;top&quot;:218.5,&quot;width&quot;:995.65}"/>
</p:tagLst>
</file>

<file path=ppt/tags/tag19.xml><?xml version="1.0" encoding="utf-8"?>
<p:tagLst xmlns:p="http://schemas.openxmlformats.org/presentationml/2006/main">
  <p:tag name="KSO_WM_BEAUTIFY_FLAG" val="#wm#"/>
  <p:tag name="KSO_WM_UNIT_TYPE" val="l_h_a"/>
  <p:tag name="KSO_WM_UNIT_INDEX" val="1_4_1"/>
  <p:tag name="KSO_WM_UNIT_ID" val="diagram19882022_4*l_h_a*1_4_1"/>
  <p:tag name="KSO_WM_TEMPLATE_INDEX" val="19882022"/>
  <p:tag name="KSO_WM_TAG_VERSION" val="2.0"/>
  <p:tag name="KSO_WM_DIAGRAM_GROUP_CODE" val="l1-1"/>
  <p:tag name="KSO_WM_DIAGRAM_VIRTUALLY_FRAME" val="{&quot;height&quot;:170.35,&quot;left&quot;:46.2,&quot;top&quot;:218.5,&quot;width&quot;:995.6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UNIT_TYPE" val="l_h_i"/>
  <p:tag name="KSO_WM_UNIT_INDEX" val="1_4_1"/>
  <p:tag name="KSO_WM_UNIT_ID" val="diagram19882022_4*l_h_i*1_4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170.35,&quot;left&quot;:46.2,&quot;top&quot;:218.5,&quot;width&quot;:995.65}"/>
</p:tagLst>
</file>

<file path=ppt/tags/tag21.xml><?xml version="1.0" encoding="utf-8"?>
<p:tagLst xmlns:p="http://schemas.openxmlformats.org/presentationml/2006/main">
  <p:tag name="KSO_WM_DIAGRAM_VIRTUALLY_FRAME" val="{&quot;height&quot;:170.35,&quot;left&quot;:46.2,&quot;top&quot;:218.5,&quot;width&quot;:995.65}"/>
</p:tagLst>
</file>

<file path=ppt/tags/tag22.xml><?xml version="1.0" encoding="utf-8"?>
<p:tagLst xmlns:p="http://schemas.openxmlformats.org/presentationml/2006/main">
  <p:tag name="KSO_WM_BEAUTIFY_FLAG" val="#wm#"/>
  <p:tag name="KSO_WM_UNIT_TYPE" val="l_h_a"/>
  <p:tag name="KSO_WM_UNIT_INDEX" val="1_5_1"/>
  <p:tag name="KSO_WM_UNIT_ID" val="diagram19882022_4*l_h_a*1_5_1"/>
  <p:tag name="KSO_WM_TEMPLATE_INDEX" val="19882022"/>
  <p:tag name="KSO_WM_TAG_VERSION" val="2.0"/>
  <p:tag name="KSO_WM_DIAGRAM_GROUP_CODE" val="l1-1"/>
  <p:tag name="KSO_WM_DIAGRAM_VIRTUALLY_FRAME" val="{&quot;height&quot;:170.35,&quot;left&quot;:46.2,&quot;top&quot;:218.5,&quot;width&quot;:995.65}"/>
</p:tagLst>
</file>

<file path=ppt/tags/tag23.xml><?xml version="1.0" encoding="utf-8"?>
<p:tagLst xmlns:p="http://schemas.openxmlformats.org/presentationml/2006/main">
  <p:tag name="KSO_WM_BEAUTIFY_FLAG" val="#wm#"/>
  <p:tag name="KSO_WM_UNIT_TYPE" val="l_h_i"/>
  <p:tag name="KSO_WM_UNIT_INDEX" val="1_5_1"/>
  <p:tag name="KSO_WM_UNIT_ID" val="diagram19882022_4*l_h_i*1_5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170.35,&quot;left&quot;:46.2,&quot;top&quot;:218.5,&quot;width&quot;:995.65}"/>
</p:tagLst>
</file>

<file path=ppt/tags/tag24.xml><?xml version="1.0" encoding="utf-8"?>
<p:tagLst xmlns:p="http://schemas.openxmlformats.org/presentationml/2006/main">
  <p:tag name="KSO_WM_DIAGRAM_VIRTUALLY_FRAME" val="{&quot;height&quot;:170.35,&quot;left&quot;:46.2,&quot;top&quot;:218.5,&quot;width&quot;:995.65}"/>
</p:tagLst>
</file>

<file path=ppt/tags/tag25.xml><?xml version="1.0" encoding="utf-8"?>
<p:tagLst xmlns:p="http://schemas.openxmlformats.org/presentationml/2006/main">
  <p:tag name="KSO_WM_BEAUTIFY_FLAG" val="#wm#"/>
  <p:tag name="KSO_WM_UNIT_TYPE" val="l_h_a"/>
  <p:tag name="KSO_WM_UNIT_INDEX" val="1_6_1"/>
  <p:tag name="KSO_WM_UNIT_ID" val="diagram19882022_4*l_h_a*1_6_1"/>
  <p:tag name="KSO_WM_TEMPLATE_INDEX" val="19882022"/>
  <p:tag name="KSO_WM_TAG_VERSION" val="2.0"/>
  <p:tag name="KSO_WM_DIAGRAM_GROUP_CODE" val="l1-1"/>
  <p:tag name="KSO_WM_DIAGRAM_VIRTUALLY_FRAME" val="{&quot;height&quot;:170.35,&quot;left&quot;:46.2,&quot;top&quot;:218.5,&quot;width&quot;:995.65}"/>
</p:tagLst>
</file>

<file path=ppt/tags/tag26.xml><?xml version="1.0" encoding="utf-8"?>
<p:tagLst xmlns:p="http://schemas.openxmlformats.org/presentationml/2006/main">
  <p:tag name="KSO_WM_BEAUTIFY_FLAG" val="#wm#"/>
  <p:tag name="KSO_WM_UNIT_TYPE" val="l_h_i"/>
  <p:tag name="KSO_WM_UNIT_INDEX" val="1_6_1"/>
  <p:tag name="KSO_WM_UNIT_ID" val="diagram19882022_4*l_h_i*1_6_1"/>
  <p:tag name="KSO_WM_TEMPLATE_INDEX" val="19882022"/>
  <p:tag name="KSO_WM_TAG_VERSION" val="2.0"/>
  <p:tag name="KSO_WM_DIAGRAM_GROUP_CODE" val="l1-1"/>
  <p:tag name="KSO_WM_UNIT_SUBTYPE" val="d"/>
  <p:tag name="KSO_WM_DIAGRAM_VIRTUALLY_FRAME" val="{&quot;height&quot;:170.35,&quot;left&quot;:46.2,&quot;top&quot;:218.5,&quot;width&quot;:995.65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ISLIDE.ICON" val="#393842;"/>
</p:tagLst>
</file>

<file path=ppt/tags/tag56.xml><?xml version="1.0" encoding="utf-8"?>
<p:tagLst xmlns:p="http://schemas.openxmlformats.org/presentationml/2006/main">
  <p:tag name="KSO_WPP_MARK_KEY" val="d323b08a-72da-420c-a5f9-38001ee621a0"/>
  <p:tag name="COMMONDATA" val="eyJoZGlkIjoiNDgxYTk4YzBkNzhlM2IzNjRmZjY5MzllZjM4YmUzNWYifQ=="/>
  <p:tag name="commondata" val="eyJoZGlkIjoiOTg1MzIzMTdmNWY0MjAxMjFhZWFmMTgyYTA2YmE2ZTA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ISLIDE.ICON" val="#393842;"/>
</p:tagLst>
</file>

<file path=ppt/tags/tag9.xml><?xml version="1.0" encoding="utf-8"?>
<p:tagLst xmlns:p="http://schemas.openxmlformats.org/presentationml/2006/main">
  <p:tag name="KSO_WM_DIAGRAM_VIRTUALLY_FRAME" val="{&quot;height&quot;:170.35,&quot;left&quot;:46.2,&quot;top&quot;:218.5,&quot;width&quot;:995.65}"/>
</p:tagLst>
</file>

<file path=ppt/theme/theme1.xml><?xml version="1.0" encoding="utf-8"?>
<a:theme xmlns:a="http://schemas.openxmlformats.org/drawingml/2006/main" name="Office 主题​​">
  <a:themeElements>
    <a:clrScheme name="自定义 188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1019"/>
      </a:accent1>
      <a:accent2>
        <a:srgbClr val="D1101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1299</Words>
  <Application>WPS 演示</Application>
  <PresentationFormat>宽屏</PresentationFormat>
  <Paragraphs>116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字魂58号-创中黑</vt:lpstr>
      <vt:lpstr>思源黑体 CN Bold</vt:lpstr>
      <vt:lpstr>微软雅黑</vt:lpstr>
      <vt:lpstr>阿里巴巴普惠体 M</vt:lpstr>
      <vt:lpstr>思源宋体 SemiBold</vt:lpstr>
      <vt:lpstr>Bahnschrift Condensed</vt:lpstr>
      <vt:lpstr>阿里巴巴普惠体 Medium</vt:lpstr>
      <vt:lpstr>微软雅黑 Light</vt:lpstr>
      <vt:lpstr>思源黑体 CN Medium</vt:lpstr>
      <vt:lpstr>思源黑体 CN Normal</vt:lpstr>
      <vt:lpstr>Arial Unicode MS</vt:lpstr>
      <vt:lpstr>等线</vt:lpstr>
      <vt:lpstr>等线 Light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。。。。</cp:lastModifiedBy>
  <cp:revision>93</cp:revision>
  <dcterms:created xsi:type="dcterms:W3CDTF">2023-05-05T14:56:00Z</dcterms:created>
  <dcterms:modified xsi:type="dcterms:W3CDTF">2024-03-11T09:28:46Z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31D7B13706294EB6B0BA3409014A8056_13</vt:lpwstr>
  </property>
  <property fmtid="{D5CDD505-2E9C-101B-9397-08002B2CF9AE}" pid="3" name="KSOProductBuildVer">
    <vt:lpwstr>2052-12.1.0.16388</vt:lpwstr>
  </property>
</Properties>
</file>