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0" r:id="rId3"/>
  </p:sldMasterIdLst>
  <p:notesMasterIdLst>
    <p:notesMasterId r:id="rId5"/>
  </p:notesMasterIdLst>
  <p:sldIdLst>
    <p:sldId id="256" r:id="rId4"/>
    <p:sldId id="259" r:id="rId6"/>
    <p:sldId id="767" r:id="rId7"/>
    <p:sldId id="768" r:id="rId8"/>
    <p:sldId id="769" r:id="rId9"/>
    <p:sldId id="770" r:id="rId10"/>
    <p:sldId id="771" r:id="rId11"/>
    <p:sldId id="772" r:id="rId12"/>
    <p:sldId id="773" r:id="rId13"/>
    <p:sldId id="775" r:id="rId14"/>
    <p:sldId id="776" r:id="rId15"/>
    <p:sldId id="778" r:id="rId16"/>
    <p:sldId id="779" r:id="rId17"/>
    <p:sldId id="780" r:id="rId18"/>
    <p:sldId id="781" r:id="rId19"/>
  </p:sldIdLst>
  <p:sldSz cx="12192000" cy="6858000"/>
  <p:notesSz cx="6858000" cy="9144000"/>
  <p:custDataLst>
    <p:tags r:id="rId23"/>
  </p:custDataLst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4040"/>
    <a:srgbClr val="0070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725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8" Type="http://schemas.openxmlformats.org/officeDocument/2006/relationships/slide" Target="slides/slide4.xml"/><Relationship Id="rId7" Type="http://schemas.openxmlformats.org/officeDocument/2006/relationships/slide" Target="slides/slide3.xml"/><Relationship Id="rId6" Type="http://schemas.openxmlformats.org/officeDocument/2006/relationships/slide" Target="slides/slide2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3" Type="http://schemas.openxmlformats.org/officeDocument/2006/relationships/slideMaster" Target="slideMasters/slideMaster2.xml"/><Relationship Id="rId23" Type="http://schemas.openxmlformats.org/officeDocument/2006/relationships/tags" Target="tags/tag2.xml"/><Relationship Id="rId22" Type="http://schemas.openxmlformats.org/officeDocument/2006/relationships/tableStyles" Target="tableStyles.xml"/><Relationship Id="rId21" Type="http://schemas.openxmlformats.org/officeDocument/2006/relationships/viewProps" Target="viewProps.xml"/><Relationship Id="rId20" Type="http://schemas.openxmlformats.org/officeDocument/2006/relationships/presProps" Target="presProps.xml"/><Relationship Id="rId2" Type="http://schemas.openxmlformats.org/officeDocument/2006/relationships/theme" Target="theme/theme1.xml"/><Relationship Id="rId19" Type="http://schemas.openxmlformats.org/officeDocument/2006/relationships/slide" Target="slides/slide15.xml"/><Relationship Id="rId18" Type="http://schemas.openxmlformats.org/officeDocument/2006/relationships/slide" Target="slides/slide14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8CB43B4-7B9C-477F-9A37-9C01B03AAE26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74533E-ED40-4CD6-803E-7BA3BA773B75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2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3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4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8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notesMaster" Target="../notesMasters/notesMaster1.xml"/><Relationship Id="rId1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8148E67C-D59E-40E3-BF29-E8FF8651CA5F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20.xml"/><Relationship Id="rId8" Type="http://schemas.openxmlformats.org/officeDocument/2006/relationships/slideLayout" Target="../slideLayouts/slideLayout19.xml"/><Relationship Id="rId7" Type="http://schemas.openxmlformats.org/officeDocument/2006/relationships/slideLayout" Target="../slideLayouts/slideLayout18.xml"/><Relationship Id="rId6" Type="http://schemas.openxmlformats.org/officeDocument/2006/relationships/slideLayout" Target="../slideLayouts/slideLayout17.xml"/><Relationship Id="rId5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5.xml"/><Relationship Id="rId3" Type="http://schemas.openxmlformats.org/officeDocument/2006/relationships/slideLayout" Target="../slideLayouts/slideLayout14.xml"/><Relationship Id="rId2" Type="http://schemas.openxmlformats.org/officeDocument/2006/relationships/slideLayout" Target="../slideLayouts/slideLayout13.xml"/><Relationship Id="rId12" Type="http://schemas.openxmlformats.org/officeDocument/2006/relationships/theme" Target="../theme/theme2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57114B-9554-4951-98D4-E30C6E260BD5}" type="datetimeFigureOut">
              <a:rPr lang="zh-CN" altLang="en-US" smtClean="0"/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540006-F35F-4354-B21D-E20A7EFC9D31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9289B422-39C0-45FA-AE94-5A77F71E924A}" type="datetimeFigureOut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fld id="{72E35753-E2C5-4E44-82CA-D13671C7CA90}" type="slidenum">
              <a:rPr kumimoji="0" lang="zh-CN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rPr>
            </a:fld>
            <a:endParaRPr kumimoji="0" lang="zh-CN" alt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0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0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1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2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1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3.xml"/><Relationship Id="rId5" Type="http://schemas.openxmlformats.org/officeDocument/2006/relationships/slideLayout" Target="../slideLayouts/slideLayout12.xml"/><Relationship Id="rId4" Type="http://schemas.openxmlformats.org/officeDocument/2006/relationships/tags" Target="../tags/tag1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14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15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12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2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3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5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6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5" Type="http://schemas.openxmlformats.org/officeDocument/2006/relationships/notesSlide" Target="../notesSlides/notesSlide6.xml"/><Relationship Id="rId4" Type="http://schemas.openxmlformats.org/officeDocument/2006/relationships/slideLayout" Target="../slideLayouts/slideLayout12.xml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7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7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8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8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6" Type="http://schemas.openxmlformats.org/officeDocument/2006/relationships/notesSlide" Target="../notesSlides/notesSlide9.xml"/><Relationship Id="rId5" Type="http://schemas.openxmlformats.org/officeDocument/2006/relationships/slideLayout" Target="../slideLayouts/slideLayout12.xml"/><Relationship Id="rId4" Type="http://schemas.openxmlformats.org/officeDocument/2006/relationships/image" Target="../media/image9.jpeg"/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图片 9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38" y="0"/>
            <a:ext cx="7804408" cy="2790335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955296" y="418439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714766" y="5430075"/>
            <a:ext cx="1043626" cy="966321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05316" y="452284"/>
            <a:ext cx="891382" cy="825354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5127978" y="2362905"/>
            <a:ext cx="570953" cy="528661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141091" y="1527889"/>
            <a:ext cx="1030313" cy="1396105"/>
          </a:xfrm>
          <a:prstGeom prst="rect">
            <a:avLst/>
          </a:prstGeom>
        </p:spPr>
      </p:pic>
      <p:sp>
        <p:nvSpPr>
          <p:cNvPr id="17" name="文本框 16"/>
          <p:cNvSpPr txBox="1"/>
          <p:nvPr/>
        </p:nvSpPr>
        <p:spPr>
          <a:xfrm>
            <a:off x="837732" y="3302567"/>
            <a:ext cx="4486275" cy="829945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en-US" altLang="zh-CN" sz="4800" b="1" i="0" kern="1200" cap="none" spc="0" normalizeH="0" baseline="0" noProof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charset="-122"/>
                <a:cs typeface="+mn-cs"/>
              </a:rPr>
              <a:t>           </a:t>
            </a:r>
            <a:r>
              <a:rPr kumimoji="0" lang="zh-CN" altLang="en-US" sz="4800" b="1" i="0" kern="1200" cap="none" spc="0" normalizeH="0" baseline="0" noProof="0" dirty="0">
                <a:solidFill>
                  <a:srgbClr val="000000">
                    <a:lumMod val="75000"/>
                    <a:lumOff val="25000"/>
                  </a:srgbClr>
                </a:solidFill>
                <a:latin typeface="Arial" panose="020B0604020202020204"/>
                <a:ea typeface="微软雅黑" panose="020B0503020204020204" charset="-122"/>
                <a:cs typeface="+mn-cs"/>
              </a:rPr>
              <a:t>信息采集</a:t>
            </a:r>
            <a:endParaRPr kumimoji="0" lang="zh-CN" altLang="en-US" sz="4800" b="1" i="0" kern="1200" cap="none" spc="0" normalizeH="0" baseline="0" noProof="0" dirty="0">
              <a:solidFill>
                <a:srgbClr val="000000">
                  <a:lumMod val="75000"/>
                  <a:lumOff val="25000"/>
                </a:srgbClr>
              </a:solidFill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sp>
        <p:nvSpPr>
          <p:cNvPr id="19" name="文本框 18"/>
          <p:cNvSpPr txBox="1"/>
          <p:nvPr/>
        </p:nvSpPr>
        <p:spPr>
          <a:xfrm>
            <a:off x="832119" y="2790335"/>
            <a:ext cx="2468880" cy="645160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contourW="12700"/>
          </a:bodyPr>
          <a:lstStyle/>
          <a:p>
            <a:pPr marR="0" indent="0" defTabSz="914400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r>
              <a:rPr kumimoji="0" lang="zh-CN" altLang="en-US" sz="3600" b="1" i="0" kern="1200" cap="none" spc="0" normalizeH="0" baseline="0" noProof="0" dirty="0">
                <a:solidFill>
                  <a:srgbClr val="0070C0"/>
                </a:solidFill>
                <a:latin typeface="Arial" panose="020B0604020202020204"/>
                <a:ea typeface="微软雅黑" panose="020B0503020204020204" charset="-122"/>
                <a:cs typeface="+mn-cs"/>
              </a:rPr>
              <a:t>新能源汽车</a:t>
            </a:r>
            <a:endParaRPr kumimoji="0" lang="zh-CN" altLang="en-US" sz="3600" b="1" i="0" kern="1200" cap="none" spc="0" normalizeH="0" baseline="0" noProof="0" dirty="0">
              <a:solidFill>
                <a:srgbClr val="0070C0"/>
              </a:solidFill>
              <a:latin typeface="Arial" panose="020B0604020202020204"/>
              <a:ea typeface="微软雅黑" panose="020B0503020204020204" charset="-122"/>
              <a:cs typeface="+mn-cs"/>
            </a:endParaRPr>
          </a:p>
        </p:txBody>
      </p:sp>
      <p:pic>
        <p:nvPicPr>
          <p:cNvPr id="104" name="图片 103"/>
          <p:cNvPicPr/>
          <p:nvPr/>
        </p:nvPicPr>
        <p:blipFill>
          <a:blip r:embed="rId3"/>
          <a:stretch>
            <a:fillRect/>
          </a:stretch>
        </p:blipFill>
        <p:spPr>
          <a:xfrm>
            <a:off x="7429500" y="3562350"/>
            <a:ext cx="4762500" cy="329565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53" presetClass="entr" presetSubtype="16" fill="hold" grpId="0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grpId="0" nodeType="withEffect">
                                  <p:stCondLst>
                                    <p:cond delay="75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10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1" grpId="0" animBg="1"/>
      <p:bldP spid="23" grpId="0" animBg="1"/>
      <p:bldP spid="17" grpId="0"/>
      <p:bldP spid="1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pic>
        <p:nvPicPr>
          <p:cNvPr id="2376" name="picture 237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657350" y="1038225"/>
            <a:ext cx="9473565" cy="5320665"/>
          </a:xfrm>
          <a:prstGeom prst="rect">
            <a:avLst/>
          </a:prstGeom>
        </p:spPr>
      </p:pic>
      <p:sp>
        <p:nvSpPr>
          <p:cNvPr id="4" name="文本框 3"/>
          <p:cNvSpPr txBox="1"/>
          <p:nvPr/>
        </p:nvSpPr>
        <p:spPr>
          <a:xfrm>
            <a:off x="4269105" y="3159760"/>
            <a:ext cx="686435" cy="64516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霍尔元件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5691505" y="2411730"/>
            <a:ext cx="80962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磁芯</a:t>
            </a:r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935980" y="3556000"/>
            <a:ext cx="13379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运算放大器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6080760" y="5185410"/>
            <a:ext cx="19761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Is</a:t>
            </a:r>
            <a:r>
              <a:rPr lang="zh-CN" altLang="en-US"/>
              <a:t>副边补偿电流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1724025" y="5553710"/>
            <a:ext cx="132397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原边电流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3348355" y="5554345"/>
            <a:ext cx="188976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副边补偿线圈</a:t>
            </a:r>
            <a:endParaRPr lang="zh-CN" altLang="en-US"/>
          </a:p>
        </p:txBody>
      </p:sp>
      <p:sp>
        <p:nvSpPr>
          <p:cNvPr id="12" name="文本框 11"/>
          <p:cNvSpPr txBox="1"/>
          <p:nvPr/>
        </p:nvSpPr>
        <p:spPr>
          <a:xfrm>
            <a:off x="10278110" y="2223135"/>
            <a:ext cx="1104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+Vc</a:t>
            </a:r>
            <a:endParaRPr lang="en-US" altLang="zh-CN"/>
          </a:p>
        </p:txBody>
      </p:sp>
      <p:sp>
        <p:nvSpPr>
          <p:cNvPr id="14" name="文本框 13"/>
          <p:cNvSpPr txBox="1"/>
          <p:nvPr/>
        </p:nvSpPr>
        <p:spPr>
          <a:xfrm>
            <a:off x="9232900" y="4418965"/>
            <a:ext cx="11042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-Vc</a:t>
            </a:r>
            <a:endParaRPr lang="en-US" altLang="zh-CN"/>
          </a:p>
        </p:txBody>
      </p:sp>
      <p:sp>
        <p:nvSpPr>
          <p:cNvPr id="15" name="文本框 14"/>
          <p:cNvSpPr txBox="1"/>
          <p:nvPr/>
        </p:nvSpPr>
        <p:spPr>
          <a:xfrm>
            <a:off x="9893935" y="4787265"/>
            <a:ext cx="8458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M</a:t>
            </a:r>
            <a:r>
              <a:rPr lang="zh-CN" altLang="en-US"/>
              <a:t>输出</a:t>
            </a:r>
            <a:endParaRPr lang="zh-CN" altLang="en-US"/>
          </a:p>
        </p:txBody>
      </p:sp>
      <p:sp>
        <p:nvSpPr>
          <p:cNvPr id="17" name="文本框 16"/>
          <p:cNvSpPr txBox="1"/>
          <p:nvPr/>
        </p:nvSpPr>
        <p:spPr>
          <a:xfrm>
            <a:off x="9996170" y="5155565"/>
            <a:ext cx="5143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Rm</a:t>
            </a:r>
            <a:endParaRPr lang="en-US" altLang="zh-CN"/>
          </a:p>
        </p:txBody>
      </p:sp>
      <p:sp>
        <p:nvSpPr>
          <p:cNvPr id="19" name="文本框 18"/>
          <p:cNvSpPr txBox="1"/>
          <p:nvPr/>
        </p:nvSpPr>
        <p:spPr>
          <a:xfrm>
            <a:off x="9893935" y="5523865"/>
            <a:ext cx="13760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测量电阻</a:t>
            </a:r>
            <a:endParaRPr lang="zh-CN" altLang="en-US"/>
          </a:p>
        </p:txBody>
      </p:sp>
      <p:sp>
        <p:nvSpPr>
          <p:cNvPr id="22" name="文本框 21"/>
          <p:cNvSpPr txBox="1"/>
          <p:nvPr/>
        </p:nvSpPr>
        <p:spPr>
          <a:xfrm>
            <a:off x="9357995" y="5990590"/>
            <a:ext cx="43942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OV</a:t>
            </a:r>
            <a:endParaRPr lang="en-US" altLang="zh-CN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633220" y="1280160"/>
            <a:ext cx="9221470" cy="490029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12700" indent="291465" algn="l" rtl="0" eaLnBrk="0">
              <a:lnSpc>
                <a:spcPct val="119000"/>
              </a:lnSpc>
              <a:spcBef>
                <a:spcPts val="1000"/>
              </a:spcBef>
            </a:pP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被测导线电流会在磁芯上产生一个磁场。</a:t>
            </a:r>
            <a:r>
              <a:rPr lang="zh-CN" sz="24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磁</a:t>
            </a:r>
            <a:r>
              <a:rPr lang="zh-CN" sz="24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场</a:t>
            </a:r>
            <a:r>
              <a:rPr sz="24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的作用会使霍尔器件产生一个霍尔电压，</a:t>
            </a:r>
            <a:r>
              <a:rPr sz="24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霍尔电压的方向和大小则和导线电流的方向与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大小有关。</a:t>
            </a:r>
            <a:endParaRPr lang="en-US" altLang="en-US" sz="2400" dirty="0"/>
          </a:p>
          <a:p>
            <a:pPr marL="12700" indent="291465" algn="l" rtl="0" eaLnBrk="0">
              <a:lnSpc>
                <a:spcPct val="126000"/>
              </a:lnSpc>
              <a:spcBef>
                <a:spcPts val="550"/>
              </a:spcBef>
            </a:pP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在磁芯上缠有补偿线圈，当霍尔元件</a:t>
            </a:r>
            <a:r>
              <a:rPr sz="24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检测到磁芯的磁场后，控制器给补偿线圈提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供一定方向和强度的电流，这个电流将消除磁芯的磁场，直到霍尔元件检测到磁</a:t>
            </a:r>
            <a:r>
              <a:rPr sz="24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场为零为止。通过监测给补偿线圈提</a:t>
            </a:r>
            <a:r>
              <a:rPr sz="24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供的电流方向和强弱，即可检测出原电流的方向及大小。</a:t>
            </a:r>
            <a:endParaRPr lang="en-US" altLang="en-US" sz="2400" dirty="0"/>
          </a:p>
          <a:p>
            <a:pPr marL="12700" indent="291465" algn="l" rtl="0" eaLnBrk="0">
              <a:lnSpc>
                <a:spcPct val="123000"/>
              </a:lnSpc>
              <a:spcBef>
                <a:spcPts val="580"/>
              </a:spcBef>
            </a:pP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这种检测的优势在于霍尔传感器不需要检测磁场的强度，只需检测磁场的有无，</a:t>
            </a:r>
            <a:r>
              <a:rPr sz="24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如</a:t>
            </a:r>
            <a:r>
              <a:rPr sz="24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此就避免了霍尔元件信号微弱的缺陷，通过对补偿线圈的设计，即可得到可检</a:t>
            </a:r>
            <a:r>
              <a:rPr sz="24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测性强的</a:t>
            </a: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电压信号。</a:t>
            </a:r>
            <a:endParaRPr lang="zh-CN" altLang="en-US" sz="2400" kern="0" spc="-3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pic>
        <p:nvPicPr>
          <p:cNvPr id="2380" name="picture 2380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25065" y="1497330"/>
            <a:ext cx="6249035" cy="4386580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2740025" y="16230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高压电池包</a:t>
            </a:r>
            <a:endParaRPr lang="zh-CN" altLang="en-US"/>
          </a:p>
        </p:txBody>
      </p:sp>
      <p:sp>
        <p:nvSpPr>
          <p:cNvPr id="4" name="文本框 3"/>
          <p:cNvSpPr txBox="1"/>
          <p:nvPr/>
        </p:nvSpPr>
        <p:spPr>
          <a:xfrm>
            <a:off x="4955540" y="2515235"/>
            <a:ext cx="154178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电流传感器</a:t>
            </a:r>
            <a:endParaRPr lang="zh-CN" altLang="en-US"/>
          </a:p>
        </p:txBody>
      </p:sp>
      <p:sp>
        <p:nvSpPr>
          <p:cNvPr id="6" name="文本框 5"/>
          <p:cNvSpPr txBox="1"/>
          <p:nvPr/>
        </p:nvSpPr>
        <p:spPr>
          <a:xfrm>
            <a:off x="2673985" y="3429000"/>
            <a:ext cx="94678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BK51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2673985" y="4919345"/>
            <a:ext cx="142494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BK45(A)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5610225" y="5515610"/>
            <a:ext cx="8045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BMC</a:t>
            </a:r>
            <a:endParaRPr lang="en-US" altLang="zh-CN"/>
          </a:p>
        </p:txBody>
      </p:sp>
      <p:sp>
        <p:nvSpPr>
          <p:cNvPr id="9" name="文本框 8"/>
          <p:cNvSpPr txBox="1"/>
          <p:nvPr/>
        </p:nvSpPr>
        <p:spPr>
          <a:xfrm>
            <a:off x="5031105" y="5191760"/>
            <a:ext cx="103759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信号线</a:t>
            </a:r>
            <a:endParaRPr lang="zh-CN" altLang="en-US"/>
          </a:p>
        </p:txBody>
      </p:sp>
      <p:sp>
        <p:nvSpPr>
          <p:cNvPr id="11" name="文本框 10"/>
          <p:cNvSpPr txBox="1"/>
          <p:nvPr/>
        </p:nvSpPr>
        <p:spPr>
          <a:xfrm>
            <a:off x="4442460" y="519176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15+            15-</a:t>
            </a:r>
            <a:endParaRPr lang="en-US" altLang="zh-CN"/>
          </a:p>
        </p:txBody>
      </p:sp>
      <p:sp>
        <p:nvSpPr>
          <p:cNvPr id="12" name="文本框 11"/>
          <p:cNvSpPr txBox="1"/>
          <p:nvPr/>
        </p:nvSpPr>
        <p:spPr>
          <a:xfrm>
            <a:off x="6685280" y="5191760"/>
            <a:ext cx="113474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屏蔽线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graphicFrame>
        <p:nvGraphicFramePr>
          <p:cNvPr id="2404" name="table 2404"/>
          <p:cNvGraphicFramePr>
            <a:graphicFrameLocks noGrp="1"/>
          </p:cNvGraphicFramePr>
          <p:nvPr>
            <p:custDataLst>
              <p:tags r:id="rId4"/>
            </p:custDataLst>
          </p:nvPr>
        </p:nvGraphicFramePr>
        <p:xfrm>
          <a:off x="1254125" y="1410335"/>
          <a:ext cx="9557385" cy="5009515"/>
        </p:xfrm>
        <a:graphic>
          <a:graphicData uri="http://schemas.openxmlformats.org/drawingml/2006/table">
            <a:tbl>
              <a:tblPr/>
              <a:tblGrid>
                <a:gridCol w="2214245"/>
                <a:gridCol w="2245360"/>
                <a:gridCol w="891540"/>
                <a:gridCol w="1384935"/>
                <a:gridCol w="1383665"/>
                <a:gridCol w="1437640"/>
              </a:tblGrid>
              <a:tr h="559435">
                <a:tc rowSpan="2">
                  <a:txBody>
                    <a:bodyPr/>
                    <a:p>
                      <a:pPr algn="l" rtl="0" eaLnBrk="0">
                        <a:lnSpc>
                          <a:spcPct val="142000"/>
                        </a:lnSpc>
                      </a:pPr>
                      <a:endParaRPr lang="en-US" altLang="en-US" sz="1400" b="1" dirty="0"/>
                    </a:p>
                    <a:p>
                      <a:pPr marL="25336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端口名称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  <a:tc rowSpan="2">
                  <a:txBody>
                    <a:bodyPr/>
                    <a:p>
                      <a:pPr algn="l" rtl="0" eaLnBrk="0">
                        <a:lnSpc>
                          <a:spcPct val="142000"/>
                        </a:lnSpc>
                      </a:pPr>
                      <a:endParaRPr lang="en-US" altLang="en-US" sz="1400" b="1" dirty="0"/>
                    </a:p>
                    <a:p>
                      <a:pPr marL="26035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端口定义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  <a:tc rowSpan="2">
                  <a:txBody>
                    <a:bodyPr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ct val="83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20" dirty="0">
                          <a:solidFill>
                            <a:srgbClr val="005681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信号</a:t>
                      </a: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ts val="1250"/>
                        </a:lnSpc>
                      </a:pPr>
                      <a:r>
                        <a:rPr sz="1400" b="1" kern="0" spc="-20" dirty="0">
                          <a:solidFill>
                            <a:srgbClr val="005681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类型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  <a:tc rowSpan="2"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400" b="1" dirty="0"/>
                    </a:p>
                    <a:p>
                      <a:pPr marL="81915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20" dirty="0">
                          <a:solidFill>
                            <a:srgbClr val="003D61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电源性质</a:t>
                      </a:r>
                      <a:endParaRPr lang="en-US" altLang="en-US" sz="1400" b="1" dirty="0"/>
                    </a:p>
                    <a:p>
                      <a:pPr marL="133350" algn="l" rtl="0" eaLnBrk="0">
                        <a:lnSpc>
                          <a:spcPts val="900"/>
                        </a:lnSpc>
                        <a:spcBef>
                          <a:spcPts val="485"/>
                        </a:spcBef>
                      </a:pPr>
                      <a:r>
                        <a:rPr sz="1400" b="1" kern="0" spc="10" dirty="0">
                          <a:solidFill>
                            <a:srgbClr val="004162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(比如：</a:t>
                      </a:r>
                      <a:endParaRPr lang="en-US" altLang="en-US" sz="1400" b="1" dirty="0"/>
                    </a:p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400" b="1" dirty="0"/>
                    </a:p>
                    <a:p>
                      <a:pPr marL="158750" algn="l" rtl="0" eaLnBrk="0">
                        <a:lnSpc>
                          <a:spcPct val="95000"/>
                        </a:lnSpc>
                      </a:pPr>
                      <a:r>
                        <a:rPr sz="1400" b="1" kern="0" spc="50" dirty="0">
                          <a:solidFill>
                            <a:srgbClr val="00446B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常电)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6E7F9"/>
                    </a:solidFill>
                  </a:tcPr>
                </a:tc>
                <a:tc gridSpan="2">
                  <a:txBody>
                    <a:bodyPr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1400" b="1" dirty="0"/>
                    </a:p>
                    <a:p>
                      <a:pPr marL="38227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端</a:t>
                      </a:r>
                      <a:r>
                        <a:rPr sz="1400" b="1" kern="0" spc="-20" dirty="0">
                          <a:solidFill>
                            <a:srgbClr val="003554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子测量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  <a:tc h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</a:tr>
              <a:tr h="906145"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10" dirty="0">
                          <a:solidFill>
                            <a:srgbClr val="005A87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测量条件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4000"/>
                        </a:lnSpc>
                      </a:pPr>
                      <a:endParaRPr lang="en-US" altLang="en-US" sz="1400" b="1" dirty="0"/>
                    </a:p>
                    <a:p>
                      <a:pPr marL="13970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20" dirty="0">
                          <a:solidFill>
                            <a:srgbClr val="004D79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正常值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7E8FA"/>
                    </a:solidFill>
                  </a:tcPr>
                </a:tc>
              </a:tr>
              <a:tr h="995045">
                <a:tc>
                  <a:txBody>
                    <a:bodyPr/>
                    <a:p>
                      <a:pPr algn="l" rtl="0" eaLnBrk="0">
                        <a:lnSpc>
                          <a:spcPct val="132000"/>
                        </a:lnSpc>
                      </a:pPr>
                      <a:endParaRPr lang="en-US" altLang="en-US" sz="1400" b="1" dirty="0"/>
                    </a:p>
                    <a:p>
                      <a:pPr marL="203200" indent="-152400" algn="l" rtl="0" eaLnBrk="0">
                        <a:lnSpc>
                          <a:spcPct val="113000"/>
                        </a:lnSpc>
                        <a:spcBef>
                          <a:spcPts val="5"/>
                        </a:spcBef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电流霍尔传感器负</a:t>
                      </a:r>
                      <a:r>
                        <a:rPr sz="1400" b="1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极电源+15V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32000"/>
                        </a:lnSpc>
                      </a:pPr>
                      <a:endParaRPr lang="en-US" altLang="en-US" sz="1400" b="1" dirty="0"/>
                    </a:p>
                    <a:p>
                      <a:pPr marL="208915" indent="-151765" algn="l" rtl="0" eaLnBrk="0">
                        <a:lnSpc>
                          <a:spcPct val="113000"/>
                        </a:lnSpc>
                        <a:spcBef>
                          <a:spcPts val="5"/>
                        </a:spcBef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电流霍尔传感器负</a:t>
                      </a:r>
                      <a:r>
                        <a:rPr sz="1400" b="1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极电源+15V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1400" b="1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电压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7000"/>
                        </a:lnSpc>
                      </a:pPr>
                      <a:endParaRPr lang="en-US" altLang="en-US" sz="1400" b="1" dirty="0"/>
                    </a:p>
                    <a:p>
                      <a:pPr marL="107315" indent="-62865" algn="l" rtl="0" eaLnBrk="0">
                        <a:lnSpc>
                          <a:spcPct val="113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</a:t>
                      </a:r>
                      <a:r>
                        <a:rPr sz="1400" b="1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</a:t>
                      </a:r>
                      <a:r>
                        <a:rPr sz="1400" b="1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挡</a:t>
                      </a:r>
                      <a:r>
                        <a:rPr sz="1400" b="1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sz="1400" b="1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</a:t>
                      </a:r>
                      <a:r>
                        <a:rPr sz="1400" b="1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</a:t>
                      </a: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挡/充电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400" b="1" dirty="0"/>
                    </a:p>
                    <a:p>
                      <a:pPr marL="165100" algn="l" rtl="0" eaLnBrk="0">
                        <a:lnSpc>
                          <a:spcPts val="995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9~16V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94410">
                <a:tc>
                  <a:txBody>
                    <a:bodyPr/>
                    <a:p>
                      <a:pPr algn="l" rtl="0" eaLnBrk="0">
                        <a:lnSpc>
                          <a:spcPct val="133000"/>
                        </a:lnSpc>
                      </a:pPr>
                      <a:endParaRPr lang="en-US" altLang="en-US" sz="1400" b="1" dirty="0"/>
                    </a:p>
                    <a:p>
                      <a:pPr marL="203200" indent="-152400" algn="l" rtl="0" eaLnBrk="0">
                        <a:lnSpc>
                          <a:spcPct val="113000"/>
                        </a:lnSpc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电流霍尔传感器负</a:t>
                      </a:r>
                      <a:r>
                        <a:rPr sz="1400" b="1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极电源-15V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33000"/>
                        </a:lnSpc>
                      </a:pPr>
                      <a:endParaRPr lang="en-US" altLang="en-US" sz="1400" b="1" dirty="0"/>
                    </a:p>
                    <a:p>
                      <a:pPr marL="208915" indent="-151765" algn="l" rtl="0" eaLnBrk="0">
                        <a:lnSpc>
                          <a:spcPct val="113000"/>
                        </a:lnSpc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电流霍尔传感器负</a:t>
                      </a:r>
                      <a:r>
                        <a:rPr sz="1400" b="1" kern="0" spc="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极电源-15V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9000"/>
                        </a:lnSpc>
                      </a:pP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1400" b="1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电压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7000"/>
                        </a:lnSpc>
                      </a:pPr>
                      <a:endParaRPr lang="en-US" altLang="en-US" sz="1400" b="1" dirty="0"/>
                    </a:p>
                    <a:p>
                      <a:pPr marL="107315" indent="-62865" algn="l" rtl="0" eaLnBrk="0">
                        <a:lnSpc>
                          <a:spcPct val="113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</a:t>
                      </a:r>
                      <a:r>
                        <a:rPr sz="1400" b="1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N</a:t>
                      </a:r>
                      <a:r>
                        <a:rPr sz="1400" b="1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挡</a:t>
                      </a:r>
                      <a:r>
                        <a:rPr sz="1400" b="1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/</a:t>
                      </a:r>
                      <a:r>
                        <a:rPr sz="1400" b="1" kern="0" spc="-16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</a:t>
                      </a:r>
                      <a:r>
                        <a:rPr sz="1400" b="1" kern="0" spc="-17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</a:t>
                      </a:r>
                      <a:r>
                        <a:rPr sz="1400" b="1" kern="0" spc="-3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K</a:t>
                      </a: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挡/充电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3000"/>
                        </a:lnSpc>
                      </a:pPr>
                      <a:endParaRPr lang="en-US" altLang="en-US" sz="1400" b="1" dirty="0"/>
                    </a:p>
                    <a:p>
                      <a:pPr marL="88900" algn="l" rtl="0" eaLnBrk="0">
                        <a:lnSpc>
                          <a:spcPts val="995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-16V~-9V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50545">
                <a:tc>
                  <a:txBody>
                    <a:bodyPr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400" b="1" dirty="0"/>
                    </a:p>
                    <a:p>
                      <a:pPr marL="15240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直流霍尔信号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400" b="1" dirty="0"/>
                    </a:p>
                    <a:p>
                      <a:pPr marL="5715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直流霍尔信号输入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11000"/>
                        </a:lnSpc>
                      </a:pP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1400" b="1" kern="0" spc="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电压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5000"/>
                        </a:lnSpc>
                      </a:pPr>
                      <a:endParaRPr lang="en-US" altLang="en-US" sz="1400" b="1" dirty="0"/>
                    </a:p>
                    <a:p>
                      <a:pPr marL="184150" algn="l" rtl="0" eaLnBrk="0">
                        <a:lnSpc>
                          <a:spcPct val="95000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ON挡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28000"/>
                        </a:lnSpc>
                      </a:pPr>
                      <a:endParaRPr lang="en-US" altLang="en-US" sz="1400" b="1" dirty="0"/>
                    </a:p>
                    <a:p>
                      <a:pPr marL="139700" algn="l" rtl="0" eaLnBrk="0">
                        <a:lnSpc>
                          <a:spcPts val="995"/>
                        </a:lnSpc>
                        <a:spcBef>
                          <a:spcPts val="0"/>
                        </a:spcBef>
                      </a:pPr>
                      <a:r>
                        <a:rPr sz="1400" b="1" kern="0" spc="-1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0~4.2V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03935">
                <a:tc>
                  <a:txBody>
                    <a:bodyPr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400" b="1" dirty="0"/>
                    </a:p>
                    <a:p>
                      <a:pPr marL="355600" indent="-304800" algn="l" rtl="0" eaLnBrk="0">
                        <a:lnSpc>
                          <a:spcPct val="107000"/>
                        </a:lnSpc>
                        <a:spcBef>
                          <a:spcPts val="5"/>
                        </a:spcBef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电流霍尔传感器屏</a:t>
                      </a:r>
                      <a:r>
                        <a:rPr sz="1400" b="1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蔽地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1000"/>
                        </a:lnSpc>
                      </a:pPr>
                      <a:endParaRPr lang="en-US" altLang="en-US" sz="1400" b="1" dirty="0"/>
                    </a:p>
                    <a:p>
                      <a:pPr marL="361315" indent="-304165" algn="l" rtl="0" eaLnBrk="0">
                        <a:lnSpc>
                          <a:spcPct val="107000"/>
                        </a:lnSpc>
                        <a:spcBef>
                          <a:spcPts val="5"/>
                        </a:spcBef>
                      </a:pPr>
                      <a:r>
                        <a:rPr sz="1400" b="1" kern="0" spc="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电流霍尔传感器屏</a:t>
                      </a:r>
                      <a:r>
                        <a:rPr sz="1400" b="1" kern="0" spc="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  </a:t>
                      </a: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蔽地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1400" b="1" dirty="0"/>
                    </a:p>
                    <a:p>
                      <a:pPr marL="8255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接地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0000"/>
                        </a:lnSpc>
                      </a:pP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1400" b="1" dirty="0"/>
                    </a:p>
                    <a:p>
                      <a:pPr marL="184150" algn="l" rtl="0" eaLnBrk="0">
                        <a:lnSpc>
                          <a:spcPct val="95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始终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p>
                      <a:pPr algn="l" rtl="0" eaLnBrk="0">
                        <a:lnSpc>
                          <a:spcPct val="108000"/>
                        </a:lnSpc>
                      </a:pPr>
                      <a:endParaRPr lang="en-US" altLang="en-US" sz="1400" b="1" dirty="0"/>
                    </a:p>
                    <a:p>
                      <a:pPr marL="139700" algn="l" rtl="0" eaLnBrk="0">
                        <a:lnSpc>
                          <a:spcPct val="96000"/>
                        </a:lnSpc>
                        <a:spcBef>
                          <a:spcPts val="5"/>
                        </a:spcBef>
                      </a:pPr>
                      <a:r>
                        <a:rPr sz="1400" b="1" kern="0" spc="-20" dirty="0">
                          <a:solidFill>
                            <a:srgbClr val="000000">
                              <a:alpha val="100000"/>
                            </a:srgbClr>
                          </a:solidFill>
                          <a:latin typeface="宋体" panose="02010600030101010101" pitchFamily="2" charset="-122"/>
                          <a:ea typeface="宋体" panose="02010600030101010101" pitchFamily="2" charset="-122"/>
                          <a:cs typeface="宋体" panose="02010600030101010101" pitchFamily="2" charset="-122"/>
                        </a:rPr>
                        <a:t>小于1V</a:t>
                      </a:r>
                      <a:endParaRPr lang="en-US" altLang="en-US" sz="1400" b="1" dirty="0"/>
                    </a:p>
                  </a:txBody>
                  <a:tcPr marL="0" marR="0" marT="0" marB="0" vert="horz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633220" y="1410335"/>
            <a:ext cx="9279255" cy="224345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313055" algn="l" rtl="0" eaLnBrk="0">
              <a:lnSpc>
                <a:spcPct val="100000"/>
              </a:lnSpc>
              <a:spcBef>
                <a:spcPts val="300"/>
              </a:spcBef>
            </a:pPr>
            <a:r>
              <a:rPr sz="2000" b="1" kern="0" spc="16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5.</a:t>
            </a:r>
            <a:r>
              <a:rPr sz="2000" kern="0" spc="-23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000" b="1" kern="0" spc="16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气囊碰撞报警</a:t>
            </a:r>
            <a:endParaRPr lang="en-US" altLang="en-US" sz="2000" dirty="0"/>
          </a:p>
          <a:p>
            <a:pPr marL="311150" algn="l" rtl="0" eaLnBrk="0">
              <a:lnSpc>
                <a:spcPct val="99000"/>
              </a:lnSpc>
              <a:spcBef>
                <a:spcPts val="970"/>
              </a:spcBef>
            </a:pP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当汽车发生碰撞后，为了安全，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BMS</a:t>
            </a:r>
            <a:r>
              <a:rPr sz="2000" kern="0" spc="5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000" kern="0" spc="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需要断开高压供给。</a:t>
            </a:r>
            <a:endParaRPr lang="en-US" altLang="en-US" sz="2000" dirty="0"/>
          </a:p>
          <a:p>
            <a:pPr marL="12700" indent="298450" algn="l" rtl="0" eaLnBrk="0">
              <a:lnSpc>
                <a:spcPct val="129000"/>
              </a:lnSpc>
              <a:spcBef>
                <a:spcPts val="5"/>
              </a:spcBef>
            </a:pP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汽车发生碰撞信息来自于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SRS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  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ECU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,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为确保信息传递的可靠性，</a:t>
            </a:r>
            <a:r>
              <a:rPr sz="2000" kern="0" spc="3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000" kern="0" spc="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一般采用硬线传递，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sz="2000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而不是单单依靠总线传递。比亚迪秦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EV</a:t>
            </a:r>
            <a:r>
              <a:rPr sz="2000" kern="0" spc="2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000" kern="0" spc="9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信息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碰撞信息传递电路，</a:t>
            </a:r>
            <a:r>
              <a:rPr sz="2000" kern="0" spc="-1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SRS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ECU</a:t>
            </a:r>
            <a:r>
              <a:rPr sz="2000" kern="0" spc="1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和</a:t>
            </a:r>
            <a:r>
              <a:rPr sz="2000" kern="0" spc="-2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BMC</a:t>
            </a:r>
            <a:r>
              <a:rPr sz="2000" kern="0" spc="8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之间连线通过</a:t>
            </a:r>
            <a:r>
              <a:rPr sz="2000" kern="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PWM</a:t>
            </a:r>
            <a:r>
              <a:rPr sz="2000" kern="0" spc="11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 </a:t>
            </a:r>
            <a:r>
              <a:rPr sz="2000" kern="0" spc="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信号来传递碰撞信息。</a:t>
            </a:r>
            <a:endParaRPr lang="zh-CN" altLang="en-US" sz="2000" kern="0" spc="7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pic>
        <p:nvPicPr>
          <p:cNvPr id="2424" name="picture 24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254250" y="2270125"/>
            <a:ext cx="6698615" cy="3918585"/>
          </a:xfrm>
          <a:prstGeom prst="rect">
            <a:avLst/>
          </a:prstGeom>
        </p:spPr>
      </p:pic>
      <p:sp>
        <p:nvSpPr>
          <p:cNvPr id="3" name="文本框 2"/>
          <p:cNvSpPr txBox="1"/>
          <p:nvPr/>
        </p:nvSpPr>
        <p:spPr>
          <a:xfrm>
            <a:off x="5530215" y="252222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SRS</a:t>
            </a:r>
            <a:endParaRPr lang="en-US" altLang="zh-CN"/>
          </a:p>
        </p:txBody>
      </p:sp>
      <p:sp>
        <p:nvSpPr>
          <p:cNvPr id="4" name="文本框 3"/>
          <p:cNvSpPr txBox="1"/>
          <p:nvPr/>
        </p:nvSpPr>
        <p:spPr>
          <a:xfrm>
            <a:off x="3756025" y="3117215"/>
            <a:ext cx="110617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KG19</a:t>
            </a:r>
            <a:endParaRPr lang="en-US" altLang="zh-CN"/>
          </a:p>
        </p:txBody>
      </p:sp>
      <p:sp>
        <p:nvSpPr>
          <p:cNvPr id="6" name="文本框 5"/>
          <p:cNvSpPr txBox="1"/>
          <p:nvPr/>
        </p:nvSpPr>
        <p:spPr>
          <a:xfrm>
            <a:off x="3756025" y="4919345"/>
            <a:ext cx="108585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BK45</a:t>
            </a:r>
            <a:endParaRPr lang="en-US" altLang="zh-CN"/>
          </a:p>
        </p:txBody>
      </p:sp>
      <p:sp>
        <p:nvSpPr>
          <p:cNvPr id="7" name="文本框 6"/>
          <p:cNvSpPr txBox="1"/>
          <p:nvPr/>
        </p:nvSpPr>
        <p:spPr>
          <a:xfrm>
            <a:off x="5718810" y="568071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US" altLang="zh-CN"/>
              <a:t>BMC</a:t>
            </a:r>
            <a:endParaRPr lang="en-US" altLang="zh-CN"/>
          </a:p>
        </p:txBody>
      </p:sp>
      <p:sp>
        <p:nvSpPr>
          <p:cNvPr id="8" name="文本框 7"/>
          <p:cNvSpPr txBox="1"/>
          <p:nvPr/>
        </p:nvSpPr>
        <p:spPr>
          <a:xfrm>
            <a:off x="7066915" y="4101465"/>
            <a:ext cx="1599565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整车控制器</a:t>
            </a:r>
            <a:endParaRPr lang="zh-CN" altLang="en-US"/>
          </a:p>
        </p:txBody>
      </p:sp>
      <p:sp>
        <p:nvSpPr>
          <p:cNvPr id="9" name="文本框 8"/>
          <p:cNvSpPr txBox="1"/>
          <p:nvPr/>
        </p:nvSpPr>
        <p:spPr>
          <a:xfrm>
            <a:off x="2050415" y="1551305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碰撞信息传递图</a:t>
            </a:r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</a:t>
            </a:r>
            <a:r>
              <a:rPr lang="zh-CN" sz="2400" kern="0" spc="-50" dirty="0">
                <a:solidFill>
                  <a:srgbClr val="000000">
                    <a:alpha val="100000"/>
                  </a:srgbClr>
                </a:solidFill>
                <a:latin typeface="YouYuan"/>
                <a:ea typeface="宋体" panose="02010600030101010101" pitchFamily="2" charset="-122"/>
                <a:cs typeface="YouYuan"/>
                <a:sym typeface="+mn-ea"/>
              </a:rPr>
              <a:t>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731010" y="1680845"/>
            <a:ext cx="8935720" cy="3510915"/>
          </a:xfrm>
          <a:prstGeom prst="rect">
            <a:avLst/>
          </a:prstGeom>
          <a:noFill/>
        </p:spPr>
        <p:txBody>
          <a:bodyPr wrap="square" rtlCol="0">
            <a:noAutofit/>
          </a:bodyPr>
          <a:p>
            <a:pPr marL="294005" algn="l" rtl="0" eaLnBrk="0">
              <a:lnSpc>
                <a:spcPct val="96000"/>
              </a:lnSpc>
            </a:pPr>
            <a:r>
              <a:rPr sz="2800" b="1" kern="0" spc="8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1.电压采集</a:t>
            </a:r>
            <a:endParaRPr lang="en-US" altLang="en-US" sz="2800" dirty="0"/>
          </a:p>
          <a:p>
            <a:pPr marL="12700" indent="279400" algn="l" rtl="0" eaLnBrk="0">
              <a:lnSpc>
                <a:spcPct val="117000"/>
              </a:lnSpc>
              <a:spcBef>
                <a:spcPts val="860"/>
              </a:spcBef>
            </a:pPr>
            <a:r>
              <a:rPr sz="2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动力电池的组成是由几十几百甚至上千</a:t>
            </a:r>
            <a:r>
              <a:rPr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节单体电</a:t>
            </a:r>
            <a:r>
              <a:rPr lang="zh-CN"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池</a:t>
            </a:r>
            <a:r>
              <a:rPr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组成，其中或并联或串联，电池</a:t>
            </a:r>
            <a:r>
              <a:rPr sz="2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管理系统需要采集每个单体电池电压。当某一个单体出现</a:t>
            </a:r>
            <a:r>
              <a:rPr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故障或达到一定的阀值则整个</a:t>
            </a:r>
            <a:r>
              <a:rPr sz="28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动力电池停止工作进入停机保护模式</a:t>
            </a:r>
            <a:r>
              <a:rPr sz="28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en-US" sz="2800" dirty="0"/>
          </a:p>
          <a:p>
            <a:endParaRPr lang="zh-CN" altLang="en-US" sz="28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1633220" y="1278890"/>
            <a:ext cx="9265285" cy="527494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294005" algn="l" rtl="0" eaLnBrk="0">
              <a:lnSpc>
                <a:spcPct val="96000"/>
              </a:lnSpc>
              <a:spcBef>
                <a:spcPts val="1435"/>
              </a:spcBef>
            </a:pPr>
            <a:r>
              <a:rPr sz="2800" b="1" kern="0" spc="6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2.</a:t>
            </a:r>
            <a:r>
              <a:rPr sz="2800" kern="0" spc="-29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800" b="1" kern="0" spc="6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温度采集</a:t>
            </a:r>
            <a:endParaRPr lang="en-US" altLang="en-US" sz="2800" dirty="0"/>
          </a:p>
          <a:p>
            <a:pPr marL="292100" algn="l" rtl="0" eaLnBrk="0">
              <a:lnSpc>
                <a:spcPct val="94000"/>
              </a:lnSpc>
              <a:spcBef>
                <a:spcPts val="910"/>
              </a:spcBef>
            </a:pPr>
            <a:r>
              <a:rPr sz="2800" kern="0" spc="-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电池温度数据的采集由温度传感器负责。</a:t>
            </a:r>
            <a:endParaRPr lang="en-US" altLang="en-US" sz="2800" dirty="0"/>
          </a:p>
          <a:p>
            <a:pPr marL="12700" indent="279400" algn="l" rtl="0" eaLnBrk="0">
              <a:lnSpc>
                <a:spcPct val="117000"/>
              </a:lnSpc>
              <a:spcBef>
                <a:spcPts val="415"/>
              </a:spcBef>
            </a:pPr>
            <a:r>
              <a:rPr sz="2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由于电池在充电和放电过程中都会产生</a:t>
            </a:r>
            <a:r>
              <a:rPr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热量，所以电池管理系统中温度信号是一个</a:t>
            </a:r>
            <a:r>
              <a:rPr sz="28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非常重要的指标</a:t>
            </a:r>
            <a:r>
              <a:rPr lang="zh-CN" sz="28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sz="2800" kern="0" spc="-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一旦温度传感器出现</a:t>
            </a:r>
            <a:r>
              <a:rPr sz="28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故障，电池管理系统则会报出动力电池故障。温</a:t>
            </a:r>
            <a:r>
              <a:rPr sz="2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度传感器及信息采集点</a:t>
            </a:r>
            <a:r>
              <a:rPr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en-US" sz="2800" dirty="0"/>
          </a:p>
          <a:p>
            <a:pPr marL="94615" indent="196850" algn="l" rtl="0" eaLnBrk="0">
              <a:lnSpc>
                <a:spcPct val="112000"/>
              </a:lnSpc>
              <a:spcBef>
                <a:spcPts val="0"/>
              </a:spcBef>
            </a:pPr>
            <a:r>
              <a:rPr sz="28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温感常见的损坏方式就是状态是高阻抗或直接开路。开路/损坏是最为常见的，这</a:t>
            </a:r>
            <a:r>
              <a:rPr sz="28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一般是由于NTC内部电阻元件和引线材料之间的机械分离，由于各种操作处理损</a:t>
            </a:r>
            <a:r>
              <a:rPr sz="28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坏，</a:t>
            </a:r>
            <a:r>
              <a:rPr sz="2800" kern="0" spc="-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器件过热，热失衡等引起。</a:t>
            </a:r>
            <a:endParaRPr lang="zh-CN" altLang="en-US" sz="2800" kern="0" spc="-4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633220" y="1410970"/>
            <a:ext cx="9091295" cy="5023485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313055" algn="l" rtl="0" eaLnBrk="0">
              <a:lnSpc>
                <a:spcPct val="95000"/>
              </a:lnSpc>
              <a:spcBef>
                <a:spcPts val="1415"/>
              </a:spcBef>
            </a:pPr>
            <a:r>
              <a:rPr sz="3200" b="1" kern="0" spc="11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3.信息采集线束</a:t>
            </a:r>
            <a:endParaRPr lang="en-US" altLang="en-US" sz="3200" dirty="0"/>
          </a:p>
          <a:p>
            <a:pPr marL="12700" indent="298450" algn="l" rtl="0" eaLnBrk="0">
              <a:lnSpc>
                <a:spcPct val="116000"/>
              </a:lnSpc>
              <a:spcBef>
                <a:spcPts val="810"/>
              </a:spcBef>
            </a:pPr>
            <a:r>
              <a:rPr sz="32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在每个电池模组上均装有信息采集线束，其作用连接信息采集器 </a:t>
            </a:r>
            <a:r>
              <a:rPr sz="3200" kern="0" spc="-2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(C</a:t>
            </a:r>
            <a:r>
              <a:rPr sz="3200" kern="0" spc="-30" dirty="0">
                <a:solidFill>
                  <a:srgbClr val="000000">
                    <a:alpha val="100000"/>
                  </a:srgbClr>
                </a:solidFill>
                <a:latin typeface="Times New Roman" panose="02020603050405020304"/>
                <a:ea typeface="Times New Roman" panose="02020603050405020304"/>
                <a:cs typeface="Times New Roman" panose="02020603050405020304"/>
                <a:sym typeface="+mn-ea"/>
              </a:rPr>
              <a:t>SC) </a:t>
            </a:r>
            <a:r>
              <a:rPr sz="32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与电压采集点和温度采集点</a:t>
            </a:r>
            <a:r>
              <a:rPr sz="32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en-US" sz="3200" dirty="0"/>
          </a:p>
          <a:p>
            <a:pPr marL="311150" algn="l" rtl="0" eaLnBrk="0">
              <a:lnSpc>
                <a:spcPct val="94000"/>
              </a:lnSpc>
              <a:spcBef>
                <a:spcPts val="0"/>
              </a:spcBef>
            </a:pPr>
            <a:r>
              <a:rPr sz="3200" kern="0" spc="-7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电流信息采集一般直接连接</a:t>
            </a:r>
            <a:r>
              <a:rPr sz="3200" kern="0" spc="-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高压电池管理器。</a:t>
            </a:r>
            <a:endParaRPr lang="zh-CN" altLang="en-US" sz="3200" kern="0" spc="-8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</a:t>
            </a:r>
            <a:r>
              <a:rPr lang="zh-CN" sz="2400" kern="0" spc="-50" dirty="0">
                <a:solidFill>
                  <a:srgbClr val="000000">
                    <a:alpha val="100000"/>
                  </a:srgbClr>
                </a:solidFill>
                <a:latin typeface="YouYuan"/>
                <a:ea typeface="宋体" panose="02010600030101010101" pitchFamily="2" charset="-122"/>
                <a:cs typeface="YouYuan"/>
                <a:sym typeface="+mn-ea"/>
              </a:rPr>
              <a:t>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pic>
        <p:nvPicPr>
          <p:cNvPr id="2334" name="picture 233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1235075" y="1279525"/>
            <a:ext cx="8710295" cy="589089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633220" y="1410970"/>
            <a:ext cx="9418320" cy="506222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313055" algn="l" rtl="0" eaLnBrk="0">
              <a:lnSpc>
                <a:spcPct val="95000"/>
              </a:lnSpc>
              <a:spcBef>
                <a:spcPts val="340"/>
              </a:spcBef>
            </a:pPr>
            <a:r>
              <a:rPr sz="2400" b="1" kern="0" spc="6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4.</a:t>
            </a:r>
            <a:r>
              <a:rPr sz="2400" kern="0" spc="-24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 </a:t>
            </a:r>
            <a:r>
              <a:rPr sz="2400" b="1" kern="0" spc="60" dirty="0">
                <a:solidFill>
                  <a:srgbClr val="004BA2">
                    <a:alpha val="100000"/>
                  </a:srgbClr>
                </a:solidFill>
                <a:latin typeface="黑体" panose="02010609060101010101" charset="-122"/>
                <a:ea typeface="黑体" panose="02010609060101010101" charset="-122"/>
                <a:cs typeface="黑体" panose="02010609060101010101" charset="-122"/>
                <a:sym typeface="+mn-ea"/>
              </a:rPr>
              <a:t>电流采集</a:t>
            </a:r>
            <a:endParaRPr lang="en-US" altLang="en-US" sz="2400" dirty="0"/>
          </a:p>
          <a:p>
            <a:pPr marL="12700" indent="298450" algn="l" rtl="0" eaLnBrk="0">
              <a:lnSpc>
                <a:spcPct val="112000"/>
              </a:lnSpc>
              <a:spcBef>
                <a:spcPts val="950"/>
              </a:spcBef>
            </a:pP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动力电池的充放电电流数据的采集由电</a:t>
            </a:r>
            <a:r>
              <a:rPr sz="2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流传感器负责。目前主要使用的传感器有两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种</a:t>
            </a:r>
            <a:r>
              <a:rPr lang="zh-CN" sz="24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，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一种是霍尔式电流传感器，另一种是无感分流</a:t>
            </a:r>
            <a:r>
              <a:rPr lang="zh-CN" sz="24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传感器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</a:t>
            </a:r>
            <a:endParaRPr lang="en-US" altLang="en-US" sz="2400" dirty="0"/>
          </a:p>
          <a:p>
            <a:pPr marL="386715" algn="l" rtl="0" eaLnBrk="0">
              <a:lnSpc>
                <a:spcPct val="94000"/>
              </a:lnSpc>
              <a:spcBef>
                <a:spcPts val="410"/>
              </a:spcBef>
            </a:pPr>
            <a:r>
              <a:rPr sz="2400" kern="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(1)无感分流式电流传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感器</a:t>
            </a:r>
            <a:endParaRPr lang="en-US" altLang="en-US" sz="2400" dirty="0"/>
          </a:p>
          <a:p>
            <a:pPr marL="12700" indent="298450" algn="l" rtl="0" eaLnBrk="0">
              <a:lnSpc>
                <a:spcPct val="118000"/>
              </a:lnSpc>
              <a:spcBef>
                <a:spcPts val="0"/>
              </a:spcBef>
            </a:pP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无感分流式电流传感器工作原理即分流器的原理</a:t>
            </a:r>
            <a:r>
              <a:rPr sz="2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。分流器实际就是一个阻值很小的</a:t>
            </a:r>
            <a:r>
              <a:rPr sz="2400" kern="0" spc="-1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电阻。当直流电流通过电阻时</a:t>
            </a:r>
            <a:r>
              <a:rPr sz="2400" kern="0" spc="-2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在电阻两端产生毫伏级电压信号，这个</a:t>
            </a:r>
            <a:r>
              <a:rPr sz="2400" kern="0" spc="-3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电压的极性也会随着电流方向的变化而改变，通过对这个电压信号的测量就可</a:t>
            </a:r>
            <a:r>
              <a:rPr sz="2400" kern="0" spc="-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以检测出</a:t>
            </a:r>
            <a:r>
              <a:rPr sz="2400" kern="0" spc="-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通过其电流的方向与大小。</a:t>
            </a:r>
            <a:endParaRPr lang="zh-CN" altLang="en-US" sz="2400" kern="0" spc="-6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pic>
        <p:nvPicPr>
          <p:cNvPr id="6" name="picture 233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075815" y="1864360"/>
            <a:ext cx="8435340" cy="41148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1891030" y="1710690"/>
            <a:ext cx="4064000" cy="36830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/>
              <a:t>无感分流式电流传感器</a:t>
            </a:r>
            <a:endParaRPr lang="zh-CN" altLang="en-US"/>
          </a:p>
        </p:txBody>
      </p:sp>
      <p:sp>
        <p:nvSpPr>
          <p:cNvPr id="8" name="文本框 7"/>
          <p:cNvSpPr txBox="1"/>
          <p:nvPr/>
        </p:nvSpPr>
        <p:spPr>
          <a:xfrm>
            <a:off x="8543290" y="3737610"/>
            <a:ext cx="173482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000"/>
              <a:t>直流用电设备</a:t>
            </a:r>
            <a:endParaRPr lang="zh-CN" altLang="en-US" sz="2000"/>
          </a:p>
        </p:txBody>
      </p:sp>
      <p:sp>
        <p:nvSpPr>
          <p:cNvPr id="9" name="文本框 8"/>
          <p:cNvSpPr txBox="1"/>
          <p:nvPr/>
        </p:nvSpPr>
        <p:spPr>
          <a:xfrm>
            <a:off x="4955540" y="5979160"/>
            <a:ext cx="136588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zh-CN" altLang="en-US" sz="2400"/>
              <a:t>分流器</a:t>
            </a:r>
            <a:endParaRPr lang="zh-CN" altLang="en-US" sz="240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pic>
        <p:nvPicPr>
          <p:cNvPr id="2354" name="picture 235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2013585" y="1410335"/>
            <a:ext cx="8034655" cy="5064125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图片 12"/>
          <p:cNvPicPr>
            <a:picLocks noChangeAspect="1"/>
          </p:cNvPicPr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7800" y="4919057"/>
            <a:ext cx="1854200" cy="1937691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593" y="-67309"/>
            <a:ext cx="3261762" cy="1166188"/>
          </a:xfrm>
          <a:prstGeom prst="rect">
            <a:avLst/>
          </a:prstGeom>
        </p:spPr>
      </p:pic>
      <p:grpSp>
        <p:nvGrpSpPr>
          <p:cNvPr id="2" name="组合 1"/>
          <p:cNvGrpSpPr/>
          <p:nvPr/>
        </p:nvGrpSpPr>
        <p:grpSpPr>
          <a:xfrm>
            <a:off x="1633019" y="1166189"/>
            <a:ext cx="6743418" cy="45719"/>
            <a:chOff x="966541" y="4244363"/>
            <a:chExt cx="6743418" cy="45719"/>
          </a:xfrm>
        </p:grpSpPr>
        <p:sp>
          <p:nvSpPr>
            <p:cNvPr id="16" name="矩形 15"/>
            <p:cNvSpPr/>
            <p:nvPr/>
          </p:nvSpPr>
          <p:spPr>
            <a:xfrm>
              <a:off x="966541" y="4244363"/>
              <a:ext cx="720000" cy="45719"/>
            </a:xfrm>
            <a:prstGeom prst="rect">
              <a:avLst/>
            </a:prstGeom>
            <a:solidFill>
              <a:schemeClr val="bg1">
                <a:lumMod val="75000"/>
              </a:schemeClr>
            </a:solidFill>
            <a:ln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defRPr/>
              </a:pPr>
              <a:endParaRPr kumimoji="0" lang="zh-CN" altLang="en-US" sz="18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等线" panose="02010600030101010101" charset="-122"/>
                <a:ea typeface="等线" panose="02010600030101010101" charset="-122"/>
                <a:cs typeface="+mn-cs"/>
              </a:endParaRPr>
            </a:p>
          </p:txBody>
        </p:sp>
        <p:cxnSp>
          <p:nvCxnSpPr>
            <p:cNvPr id="18" name="直接连接符 17"/>
            <p:cNvCxnSpPr>
              <a:stCxn id="16" idx="3"/>
            </p:cNvCxnSpPr>
            <p:nvPr/>
          </p:nvCxnSpPr>
          <p:spPr>
            <a:xfrm>
              <a:off x="1686541" y="4267223"/>
              <a:ext cx="6023418" cy="0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0" name="空心弧 19"/>
          <p:cNvSpPr/>
          <p:nvPr/>
        </p:nvSpPr>
        <p:spPr>
          <a:xfrm rot="13411477">
            <a:off x="905427" y="5830880"/>
            <a:ext cx="692959" cy="641629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1" name="空心弧 20"/>
          <p:cNvSpPr/>
          <p:nvPr/>
        </p:nvSpPr>
        <p:spPr>
          <a:xfrm rot="17015693">
            <a:off x="10328721" y="433864"/>
            <a:ext cx="751680" cy="696000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sp>
        <p:nvSpPr>
          <p:cNvPr id="23" name="空心弧 22"/>
          <p:cNvSpPr/>
          <p:nvPr/>
        </p:nvSpPr>
        <p:spPr>
          <a:xfrm rot="11214627">
            <a:off x="4973814" y="5211727"/>
            <a:ext cx="347951" cy="322177"/>
          </a:xfrm>
          <a:prstGeom prst="blockArc">
            <a:avLst>
              <a:gd name="adj1" fmla="val 10800000"/>
              <a:gd name="adj2" fmla="val 277190"/>
              <a:gd name="adj3" fmla="val 20892"/>
            </a:avLst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等线" panose="02010600030101010101" charset="-122"/>
              <a:ea typeface="等线" panose="02010600030101010101" charset="-122"/>
              <a:cs typeface="+mn-cs"/>
            </a:endParaRPr>
          </a:p>
        </p:txBody>
      </p:sp>
      <p:pic>
        <p:nvPicPr>
          <p:cNvPr id="24" name="图片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511315" y="3556000"/>
            <a:ext cx="539689" cy="731295"/>
          </a:xfrm>
          <a:prstGeom prst="rect">
            <a:avLst/>
          </a:prstGeom>
        </p:spPr>
      </p:pic>
      <p:sp>
        <p:nvSpPr>
          <p:cNvPr id="5" name="文本框 4"/>
          <p:cNvSpPr txBox="1"/>
          <p:nvPr/>
        </p:nvSpPr>
        <p:spPr>
          <a:xfrm>
            <a:off x="1724025" y="580390"/>
            <a:ext cx="60960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p>
            <a:r>
              <a:rPr lang="en-US" altLang="zh-CN" sz="2400"/>
              <a:t>1</a:t>
            </a:r>
            <a:r>
              <a:rPr lang="zh-CN" altLang="en-US" sz="2400"/>
              <a:t>、信息采集</a:t>
            </a:r>
            <a:endParaRPr kumimoji="0" lang="zh-CN" altLang="en-US" sz="24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65000"/>
                  <a:lumOff val="35000"/>
                </a:schemeClr>
              </a:solidFill>
              <a:effectLst/>
              <a:uLnTx/>
              <a:uFillTx/>
              <a:latin typeface="微软雅黑" panose="020B0503020204020204" charset="-122"/>
              <a:ea typeface="微软雅黑" panose="020B0503020204020204" charset="-122"/>
              <a:cs typeface="+mn-cs"/>
            </a:endParaRPr>
          </a:p>
          <a:p>
            <a:endParaRPr lang="zh-CN" altLang="en-US" sz="2400"/>
          </a:p>
        </p:txBody>
      </p:sp>
      <p:sp>
        <p:nvSpPr>
          <p:cNvPr id="3" name="文本框 2"/>
          <p:cNvSpPr txBox="1"/>
          <p:nvPr/>
        </p:nvSpPr>
        <p:spPr>
          <a:xfrm>
            <a:off x="1633220" y="1279525"/>
            <a:ext cx="9498330" cy="1475740"/>
          </a:xfrm>
          <a:prstGeom prst="rect">
            <a:avLst/>
          </a:prstGeom>
          <a:noFill/>
        </p:spPr>
        <p:txBody>
          <a:bodyPr wrap="square" rtlCol="0" anchor="t">
            <a:noAutofit/>
          </a:bodyPr>
          <a:p>
            <a:pPr marL="374015" algn="l" rtl="0" eaLnBrk="0">
              <a:lnSpc>
                <a:spcPct val="99000"/>
              </a:lnSpc>
              <a:spcBef>
                <a:spcPts val="990"/>
              </a:spcBef>
            </a:pPr>
            <a:r>
              <a:rPr sz="2400" kern="0" spc="8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(2)霍尔式电流传感器工作原理</a:t>
            </a:r>
            <a:endParaRPr lang="en-US" altLang="en-US" sz="2400" dirty="0"/>
          </a:p>
          <a:p>
            <a:pPr marL="12700" indent="291465" algn="l" rtl="0" eaLnBrk="0">
              <a:lnSpc>
                <a:spcPct val="120000"/>
              </a:lnSpc>
              <a:spcBef>
                <a:spcPts val="530"/>
              </a:spcBef>
            </a:pPr>
            <a:r>
              <a:rPr sz="2400" kern="0" spc="10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霍尔式电流传感器由磁芯、副边补偿线圈、霍尔元件，控制电</a:t>
            </a:r>
            <a:r>
              <a:rPr sz="2400" kern="0" spc="4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 </a:t>
            </a:r>
            <a:r>
              <a:rPr sz="2400" kern="0" spc="6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路组成。被测电流的导线穿过磁</a:t>
            </a:r>
            <a:r>
              <a:rPr sz="2400" kern="0" spc="50" dirty="0">
                <a:solidFill>
                  <a:srgbClr val="000000">
                    <a:alpha val="100000"/>
                  </a:srgbClr>
                </a:solidFill>
                <a:latin typeface="宋体" panose="02010600030101010101" pitchFamily="2" charset="-122"/>
                <a:ea typeface="宋体" panose="02010600030101010101" pitchFamily="2" charset="-122"/>
                <a:cs typeface="宋体" panose="02010600030101010101" pitchFamily="2" charset="-122"/>
                <a:sym typeface="+mn-ea"/>
              </a:rPr>
              <a:t>芯。</a:t>
            </a:r>
            <a:endParaRPr lang="zh-CN" altLang="en-US" sz="2400" kern="0" spc="50" dirty="0">
              <a:solidFill>
                <a:srgbClr val="000000">
                  <a:alpha val="100000"/>
                </a:srgbClr>
              </a:solidFill>
              <a:latin typeface="宋体" panose="02010600030101010101" pitchFamily="2" charset="-122"/>
              <a:ea typeface="宋体" panose="02010600030101010101" pitchFamily="2" charset="-122"/>
              <a:cs typeface="宋体" panose="02010600030101010101" pitchFamily="2" charset="-122"/>
              <a:sym typeface="+mn-ea"/>
            </a:endParaRPr>
          </a:p>
        </p:txBody>
      </p:sp>
      <p:pic>
        <p:nvPicPr>
          <p:cNvPr id="2352" name="picture 235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 rot="21600000">
            <a:off x="3101340" y="2642235"/>
            <a:ext cx="5713730" cy="384175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TABLE_ENDDRAG_ORIGIN_RECT" val="752*394"/>
  <p:tag name="TABLE_ENDDRAG_RECT" val="98*111*752*394"/>
</p:tagLst>
</file>

<file path=ppt/tags/tag2.xml><?xml version="1.0" encoding="utf-8"?>
<p:tagLst xmlns:p="http://schemas.openxmlformats.org/presentationml/2006/main">
  <p:tag name="commondata" val="eyJoZGlkIjoiOWQxNDQ3MWM2ZTU5NTJhZjJlM2IzOTZjMzM1MGY0ZWIifQ=="/>
</p:tagLst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1540</Words>
  <Application>WPS 演示</Application>
  <PresentationFormat>宽屏</PresentationFormat>
  <Paragraphs>205</Paragraphs>
  <Slides>15</Slides>
  <Notes>52</Notes>
  <HiddenSlides>2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2</vt:i4>
      </vt:variant>
      <vt:variant>
        <vt:lpstr>幻灯片标题</vt:lpstr>
      </vt:variant>
      <vt:variant>
        <vt:i4>15</vt:i4>
      </vt:variant>
    </vt:vector>
  </HeadingPairs>
  <TitlesOfParts>
    <vt:vector size="31" baseType="lpstr">
      <vt:lpstr>Arial</vt:lpstr>
      <vt:lpstr>宋体</vt:lpstr>
      <vt:lpstr>Wingdings</vt:lpstr>
      <vt:lpstr>等线</vt:lpstr>
      <vt:lpstr>Arial</vt:lpstr>
      <vt:lpstr>微软雅黑</vt:lpstr>
      <vt:lpstr>YouYuan</vt:lpstr>
      <vt:lpstr>Segoe Print</vt:lpstr>
      <vt:lpstr>黑体</vt:lpstr>
      <vt:lpstr>Times New Roman</vt:lpstr>
      <vt:lpstr>Arial Unicode MS</vt:lpstr>
      <vt:lpstr>等线 Light</vt:lpstr>
      <vt:lpstr>Calibri</vt:lpstr>
      <vt:lpstr>等线</vt:lpstr>
      <vt:lpstr>Office 主题​​</vt:lpstr>
      <vt:lpstr>1_Office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China</dc:creator>
  <cp:lastModifiedBy>Administrator</cp:lastModifiedBy>
  <cp:revision>135</cp:revision>
  <dcterms:created xsi:type="dcterms:W3CDTF">2017-12-04T09:24:00Z</dcterms:created>
  <dcterms:modified xsi:type="dcterms:W3CDTF">2024-05-28T08:35:34Z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2052-12.1.0.16929</vt:lpwstr>
  </property>
  <property fmtid="{D5CDD505-2E9C-101B-9397-08002B2CF9AE}" pid="3" name="ICV">
    <vt:lpwstr>F9D0C4E403DF4CF489C1A927844E33D4_13</vt:lpwstr>
  </property>
</Properties>
</file>