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30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8" r:id="rId10"/>
    <p:sldId id="269" r:id="rId11"/>
    <p:sldId id="270" r:id="rId12"/>
    <p:sldId id="273" r:id="rId13"/>
    <p:sldId id="277" r:id="rId14"/>
    <p:sldId id="279" r:id="rId15"/>
    <p:sldId id="281" r:id="rId16"/>
    <p:sldId id="282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325" r:id="rId29"/>
  </p:sldIdLst>
  <p:sldSz cx="12192000" cy="6858000"/>
  <p:notesSz cx="7103745" cy="10234295"/>
  <p:embeddedFontLst>
    <p:embeddedFont>
      <p:font typeface="MiSans Bold" panose="00000800000000000000" charset="-122"/>
      <p:bold r:id="rId35"/>
    </p:embeddedFont>
    <p:embeddedFont>
      <p:font typeface="Bahnschrift Condensed" panose="020B0502040204020203" charset="0"/>
      <p:regular r:id="rId36"/>
    </p:embeddedFont>
    <p:embeddedFont>
      <p:font typeface="微软雅黑" panose="020B0503020204020204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37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7"/>
        <p:guide pos="3840"/>
        <p:guide orient="horz" pos="377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67.xml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256405" y="2650490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tags" Target="../tags/tag69.xml"/><Relationship Id="rId7" Type="http://schemas.openxmlformats.org/officeDocument/2006/relationships/image" Target="../media/image16.jpeg"/><Relationship Id="rId6" Type="http://schemas.openxmlformats.org/officeDocument/2006/relationships/tags" Target="../tags/tag68.xml"/><Relationship Id="rId5" Type="http://schemas.openxmlformats.org/officeDocument/2006/relationships/image" Target="../media/image15.jpe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2" Type="http://schemas.openxmlformats.org/officeDocument/2006/relationships/slideLayout" Target="../slideLayouts/slideLayout11.xml"/><Relationship Id="rId11" Type="http://schemas.openxmlformats.org/officeDocument/2006/relationships/tags" Target="../tags/tag70.xml"/><Relationship Id="rId10" Type="http://schemas.openxmlformats.org/officeDocument/2006/relationships/image" Target="../media/image18.jpeg"/><Relationship Id="rId1" Type="http://schemas.openxmlformats.org/officeDocument/2006/relationships/tags" Target="../tags/tag6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76.xml"/><Relationship Id="rId6" Type="http://schemas.openxmlformats.org/officeDocument/2006/relationships/image" Target="../media/image19.png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82.xml"/><Relationship Id="rId6" Type="http://schemas.openxmlformats.org/officeDocument/2006/relationships/image" Target="../media/image20.png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87.xml"/><Relationship Id="rId5" Type="http://schemas.openxmlformats.org/officeDocument/2006/relationships/image" Target="../media/image21.png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tags" Target="../tags/tag94.xml"/><Relationship Id="rId7" Type="http://schemas.openxmlformats.org/officeDocument/2006/relationships/image" Target="../media/image22.png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99.xml"/><Relationship Id="rId5" Type="http://schemas.openxmlformats.org/officeDocument/2006/relationships/image" Target="../media/image23.jpeg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13.xml"/><Relationship Id="rId5" Type="http://schemas.openxmlformats.org/officeDocument/2006/relationships/image" Target="../media/image25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18.xml"/><Relationship Id="rId5" Type="http://schemas.openxmlformats.org/officeDocument/2006/relationships/image" Target="../media/image26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0.xml"/><Relationship Id="rId6" Type="http://schemas.openxmlformats.org/officeDocument/2006/relationships/tags" Target="../tags/tag123.xml"/><Relationship Id="rId5" Type="http://schemas.openxmlformats.org/officeDocument/2006/relationships/image" Target="../media/image27.png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33.xml"/><Relationship Id="rId4" Type="http://schemas.openxmlformats.org/officeDocument/2006/relationships/image" Target="../media/image7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28.png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2" Type="http://schemas.openxmlformats.org/officeDocument/2006/relationships/slideLayout" Target="../slideLayouts/slideLayout22.xml"/><Relationship Id="rId11" Type="http://schemas.openxmlformats.org/officeDocument/2006/relationships/tags" Target="../tags/tag139.xml"/><Relationship Id="rId10" Type="http://schemas.openxmlformats.org/officeDocument/2006/relationships/image" Target="../media/image29.png"/><Relationship Id="rId1" Type="http://schemas.openxmlformats.org/officeDocument/2006/relationships/tags" Target="../tags/tag130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tags" Target="../tags/tag144.xml"/><Relationship Id="rId5" Type="http://schemas.openxmlformats.org/officeDocument/2006/relationships/image" Target="../media/image30.png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tags" Target="../tags/tag151.xml"/><Relationship Id="rId7" Type="http://schemas.openxmlformats.org/officeDocument/2006/relationships/image" Target="../media/image31.png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7" Type="http://schemas.openxmlformats.org/officeDocument/2006/relationships/tags" Target="../tags/tag157.xml"/><Relationship Id="rId6" Type="http://schemas.openxmlformats.org/officeDocument/2006/relationships/image" Target="../media/image32.jpe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tags" Target="../tags/tag162.xml"/><Relationship Id="rId5" Type="http://schemas.openxmlformats.org/officeDocument/2006/relationships/image" Target="../media/image33.png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image" Target="../media/image10.pn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tags" Target="../tags/tag53.xml"/><Relationship Id="rId4" Type="http://schemas.openxmlformats.org/officeDocument/2006/relationships/image" Target="../media/image11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12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7" Type="http://schemas.openxmlformats.org/officeDocument/2006/relationships/tags" Target="../tags/tag63.xml"/><Relationship Id="rId6" Type="http://schemas.openxmlformats.org/officeDocument/2006/relationships/image" Target="../media/image14.png"/><Relationship Id="rId5" Type="http://schemas.openxmlformats.org/officeDocument/2006/relationships/tags" Target="../tags/tag62.xml"/><Relationship Id="rId4" Type="http://schemas.openxmlformats.org/officeDocument/2006/relationships/image" Target="../media/image13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spc="30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项目一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高压电池包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Electric Vehicle Battery Management System BMS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94740" y="1244600"/>
            <a:ext cx="9145270" cy="9404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单体电池并串联形成电池模组，模组串联形成电池包。产生高压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400/new/VCG41N1399743683.jpg?uid=386&amp;timestamp=1716362228&amp;sign=dd8d517dc7508fcd517bcefb7a529f7e" descr="锂离子电池电池，棱柱形电池组锂离子电池供应制造电动汽车(EV)概念，工业储能汽车技术3D渲染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1952" t="13151" r="27371" b="11494"/>
          <a:stretch>
            <a:fillRect/>
          </a:stretch>
        </p:blipFill>
        <p:spPr>
          <a:xfrm>
            <a:off x="1221740" y="2502535"/>
            <a:ext cx="1595755" cy="1819275"/>
          </a:xfrm>
          <a:prstGeom prst="rect">
            <a:avLst/>
          </a:prstGeom>
        </p:spPr>
      </p:pic>
      <p:pic>
        <p:nvPicPr>
          <p:cNvPr id="4" name="http://photo-static-api.fotomore.com/creative/vcg/veer/400/new/VCG41N681817336.jpg?uid=386&amp;timestamp=1716362269&amp;sign=93fe240bf5e438d5635d85e1b8c798ec" descr="组车电池连接3d渲染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4070" y="4321810"/>
            <a:ext cx="2545715" cy="1725295"/>
          </a:xfrm>
          <a:prstGeom prst="rect">
            <a:avLst/>
          </a:prstGeom>
        </p:spPr>
      </p:pic>
      <p:pic>
        <p:nvPicPr>
          <p:cNvPr id="6" name="http://photo-static-api.fotomore.com/creative/vcg/400/new/VCG41N1169584986.jpg?uid=386&amp;timestamp=1716362318&amp;sign=06c5edee7ae00149e3bf447f6cff84f2" descr="电池供电单元。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9481" t="18105" r="10100" b="20414"/>
          <a:stretch>
            <a:fillRect/>
          </a:stretch>
        </p:blipFill>
        <p:spPr>
          <a:xfrm>
            <a:off x="3563620" y="3248660"/>
            <a:ext cx="3395345" cy="1730375"/>
          </a:xfrm>
          <a:prstGeom prst="rect">
            <a:avLst/>
          </a:prstGeom>
        </p:spPr>
      </p:pic>
      <p:pic>
        <p:nvPicPr>
          <p:cNvPr id="8" name="http://photo-static-api.fotomore.com/creative/vcg/400/new/VCG41N1318947554.jpg?uid=386&amp;timestamp=1716362318&amp;sign=06c5edee7ae00149e3bf447f6cff84f2" descr="爆炸视图电动汽车的电池组隔离在白色背景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2165" y="2366645"/>
            <a:ext cx="4129405" cy="306768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先并后串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4"/>
            </p:custDataLst>
          </p:nvPr>
        </p:nvSpPr>
        <p:spPr>
          <a:xfrm>
            <a:off x="1089025" y="1722755"/>
            <a:ext cx="10014585" cy="9378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特斯拉ModeL S使用的是型号为18650圆柱体型的三元锂电池，如图1-1-7所示。其直径18mm、高65mm，0代表圆柱体。它的连接方式是将74个18650电池先行并联再进行串联。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 descr="/data/temp/f7d79808-1802-11ef-92d6-56b9b1d1e91a.jpgf7d79808-1802-11ef-92d6-56b9b1d1e91a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3085899" y="2999236"/>
            <a:ext cx="5071748" cy="271665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00" h="4800">
                <a:moveTo>
                  <a:pt x="0" y="0"/>
                </a:moveTo>
                <a:lnTo>
                  <a:pt x="13200" y="0"/>
                </a:lnTo>
                <a:lnTo>
                  <a:pt x="1320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刀片电池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320800" y="1710690"/>
            <a:ext cx="7207250" cy="7073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2020年3月29日，比亚迪的“刀片电池”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 descr="/data/temp/f7d3199e-1802-11ef-9eef-8696859c753a.jpgf7d3199e-1802-11ef-9eef-8696859c753a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910715" y="2418080"/>
            <a:ext cx="7839075" cy="3835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600" h="2880">
                <a:moveTo>
                  <a:pt x="3600" y="0"/>
                </a:moveTo>
                <a:lnTo>
                  <a:pt x="3600" y="2880"/>
                </a:lnTo>
                <a:lnTo>
                  <a:pt x="0" y="2880"/>
                </a:lnTo>
                <a:lnTo>
                  <a:pt x="0" y="0"/>
                </a:lnTo>
                <a:lnTo>
                  <a:pt x="3600" y="0"/>
                </a:lnTo>
                <a:close/>
              </a:path>
            </a:pathLst>
          </a:custGeom>
        </p:spPr>
      </p:pic>
    </p:spTree>
    <p:custDataLst>
      <p:tags r:id="rId7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电池模组的连接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e397f8-1802-11ef-9eef-8696859c753a.jpgf7e397f8-1802-11ef-9eef-8696859c753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1659890" y="1682115"/>
            <a:ext cx="8652510" cy="46088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6960">
                <a:moveTo>
                  <a:pt x="0" y="0"/>
                </a:moveTo>
                <a:lnTo>
                  <a:pt x="5040" y="0"/>
                </a:lnTo>
                <a:lnTo>
                  <a:pt x="504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电池包的结构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电池模组的连接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7" name="衬底"/>
          <p:cNvSpPr/>
          <p:nvPr>
            <p:custDataLst>
              <p:tags r:id="rId4"/>
            </p:custDataLst>
          </p:nvPr>
        </p:nvSpPr>
        <p:spPr>
          <a:xfrm>
            <a:off x="5948640" y="1676405"/>
            <a:ext cx="4877416" cy="4876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27000" dist="38100" dir="5400000" algn="t" rotWithShape="0">
              <a:schemeClr val="dk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itle 6"/>
          <p:cNvSpPr txBox="1"/>
          <p:nvPr>
            <p:custDataLst>
              <p:tags r:id="rId5"/>
            </p:custDataLst>
          </p:nvPr>
        </p:nvSpPr>
        <p:spPr>
          <a:xfrm>
            <a:off x="893553" y="3357266"/>
            <a:ext cx="3806367" cy="135377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3号输出总正极和1号输出的总负极连接到高压输出控制装置。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/data/temp/f7fe6d35-1802-11ef-afec-d202ea7cba4e.jpgf7fe6d35-1802-11ef-afec-d202ea7cba4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6243953" y="3211256"/>
            <a:ext cx="4286779" cy="180708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6960">
                <a:moveTo>
                  <a:pt x="0" y="0"/>
                </a:moveTo>
                <a:lnTo>
                  <a:pt x="6960" y="0"/>
                </a:lnTo>
                <a:lnTo>
                  <a:pt x="696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http://photo-static-api.fotomore.com/creative/vcg/veer/400/new/VCG41N453076793.jpg?uid=386&amp;timestamp=1716362817&amp;sign=aa1135b41c64cdff035aed3f98502fb1" descr="汽车修理车间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7415" y="1906270"/>
            <a:ext cx="7548880" cy="3981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连接诊断仪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4" name="矩形 10"/>
          <p:cNvSpPr/>
          <p:nvPr>
            <p:custDataLst>
              <p:tags r:id="rId4"/>
            </p:custDataLst>
          </p:nvPr>
        </p:nvSpPr>
        <p:spPr>
          <a:xfrm>
            <a:off x="4706641" y="1676381"/>
            <a:ext cx="5699089" cy="4876839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/data/temp/f81dc18f-1802-11ef-86d3-42eb71329672.jpgf81dc18f-1802-11ef-86d3-42eb7132967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1787525" y="1813560"/>
            <a:ext cx="9182735" cy="47396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20" h="6960">
                <a:moveTo>
                  <a:pt x="0" y="0"/>
                </a:moveTo>
                <a:lnTo>
                  <a:pt x="7920" y="0"/>
                </a:lnTo>
                <a:lnTo>
                  <a:pt x="7920" y="6960"/>
                </a:lnTo>
                <a:lnTo>
                  <a:pt x="0" y="696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0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打开诊断仪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5" name="图片 4" descr="/data/temp/f81bd4d1-1802-11ef-9eef-8696859c753a.jpgf81bd4d1-1802-11ef-9eef-8696859c753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381885" y="1725930"/>
            <a:ext cx="7428230" cy="465557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600" h="5520">
                <a:moveTo>
                  <a:pt x="0" y="0"/>
                </a:moveTo>
                <a:lnTo>
                  <a:pt x="9600" y="0"/>
                </a:lnTo>
                <a:lnTo>
                  <a:pt x="96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选择车型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5" name="图片 4" descr="/data/temp/f82f6674-1802-11ef-8849-be414782cdab.jpgf82f6674-1802-11ef-8849-be414782cdab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287270" y="1706245"/>
            <a:ext cx="7616825" cy="47110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20" h="7440">
                <a:moveTo>
                  <a:pt x="0" y="0"/>
                </a:moveTo>
                <a:lnTo>
                  <a:pt x="11520" y="0"/>
                </a:lnTo>
                <a:lnTo>
                  <a:pt x="1152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选择“诊断”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2ad191-1802-11ef-b932-b6c6dc303b1a.jpgf82ad191-1802-11ef-b932-b6c6dc303b1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537460" y="1847850"/>
            <a:ext cx="7117715" cy="4502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480" h="2640">
                <a:moveTo>
                  <a:pt x="9480" y="0"/>
                </a:moveTo>
                <a:lnTo>
                  <a:pt x="9480" y="2640"/>
                </a:lnTo>
                <a:lnTo>
                  <a:pt x="0" y="2640"/>
                </a:lnTo>
                <a:lnTo>
                  <a:pt x="0" y="0"/>
                </a:lnTo>
                <a:lnTo>
                  <a:pt x="948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/data/temp/f735b317-1802-11ef-afec-d202ea7cba4e.jpgf735b317-1802-11ef-afec-d202ea7cba4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692685" y="1165679"/>
            <a:ext cx="10806620" cy="48314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7440">
                <a:moveTo>
                  <a:pt x="0" y="0"/>
                </a:moveTo>
                <a:lnTo>
                  <a:pt x="14400" y="0"/>
                </a:lnTo>
                <a:lnTo>
                  <a:pt x="144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5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选择读诊断的系统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3867c4-1802-11ef-bb98-327c6ef66c38.jpgf83867c4-1802-11ef-bb98-327c6ef66c3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925765" y="1676400"/>
            <a:ext cx="6340469" cy="38234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7200">
                <a:moveTo>
                  <a:pt x="0" y="0"/>
                </a:moveTo>
                <a:lnTo>
                  <a:pt x="19200" y="0"/>
                </a:lnTo>
                <a:lnTo>
                  <a:pt x="19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1450968" y="5267123"/>
            <a:ext cx="9290064" cy="23225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读取数据流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4"/>
            </p:custDataLst>
          </p:nvPr>
        </p:nvGrpSpPr>
        <p:grpSpPr>
          <a:xfrm>
            <a:off x="5851707" y="1676400"/>
            <a:ext cx="5036642" cy="4877447"/>
            <a:chOff x="5975" y="2815"/>
            <a:chExt cx="7783" cy="7537"/>
          </a:xfrm>
        </p:grpSpPr>
        <p:sp>
          <p:nvSpPr>
            <p:cNvPr id="5" name="椭圆 4"/>
            <p:cNvSpPr/>
            <p:nvPr>
              <p:custDataLst>
                <p:tags r:id="rId5"/>
              </p:custDataLst>
            </p:nvPr>
          </p:nvSpPr>
          <p:spPr>
            <a:xfrm>
              <a:off x="6474" y="3068"/>
              <a:ext cx="7285" cy="7285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6"/>
              </p:custDataLst>
            </p:nvPr>
          </p:nvSpPr>
          <p:spPr>
            <a:xfrm>
              <a:off x="5975" y="3769"/>
              <a:ext cx="6358" cy="6359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7"/>
              </p:custDataLst>
            </p:nvPr>
          </p:nvSpPr>
          <p:spPr>
            <a:xfrm>
              <a:off x="6097" y="2815"/>
              <a:ext cx="6358" cy="635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Title 6"/>
          <p:cNvSpPr txBox="1"/>
          <p:nvPr>
            <p:custDataLst>
              <p:tags r:id="rId8"/>
            </p:custDataLst>
          </p:nvPr>
        </p:nvSpPr>
        <p:spPr>
          <a:xfrm>
            <a:off x="1304310" y="3263811"/>
            <a:ext cx="3727516" cy="201907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选择诊断选项“读取数据流”，如图1-1-18所示。即可读出各模组各单体电池电压。如图1-1-19所示。
图1-1-18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descr="/data/temp/f8595998-1802-11ef-b932-b6c6dc303b1a.jpgf8595998-1802-11ef-b932-b6c6dc303b1a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6122209" y="2825062"/>
            <a:ext cx="4348739" cy="2756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6720">
                <a:moveTo>
                  <a:pt x="3360" y="0"/>
                </a:moveTo>
                <a:cubicBezTo>
                  <a:pt x="5216" y="0"/>
                  <a:pt x="6720" y="1504"/>
                  <a:pt x="6720" y="3360"/>
                </a:cubicBezTo>
                <a:cubicBezTo>
                  <a:pt x="6720" y="5216"/>
                  <a:pt x="5216" y="6720"/>
                  <a:pt x="3360" y="6720"/>
                </a:cubicBezTo>
                <a:cubicBezTo>
                  <a:pt x="1504" y="6720"/>
                  <a:pt x="0" y="5216"/>
                  <a:pt x="0" y="3360"/>
                </a:cubicBezTo>
                <a:cubicBezTo>
                  <a:pt x="0" y="1504"/>
                  <a:pt x="1504" y="0"/>
                  <a:pt x="3360" y="0"/>
                </a:cubicBez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使用诊断仪检测电池电压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读取数据流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574824-1802-11ef-b932-b6c6dc303b1a.jpgf8574824-1802-11ef-b932-b6c6dc303b1a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1602105" y="1746885"/>
            <a:ext cx="8152765" cy="47371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520" h="7920">
                <a:moveTo>
                  <a:pt x="0" y="0"/>
                </a:moveTo>
                <a:lnTo>
                  <a:pt x="11520" y="0"/>
                </a:lnTo>
                <a:lnTo>
                  <a:pt x="11520" y="7920"/>
                </a:lnTo>
                <a:lnTo>
                  <a:pt x="0" y="792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单体电压的测量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595275" y="3345103"/>
            <a:ext cx="11001538" cy="2444787"/>
          </a:xfrm>
          <a:prstGeom prst="rect">
            <a:avLst/>
          </a:prstGeom>
          <a:pattFill prst="dkDnDiag">
            <a:fgClr>
              <a:schemeClr val="accent1">
                <a:lumMod val="20000"/>
                <a:lumOff val="80000"/>
              </a:schemeClr>
            </a:fgClr>
            <a:bgClr>
              <a:schemeClr val="l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: 形状 27"/>
          <p:cNvSpPr/>
          <p:nvPr>
            <p:custDataLst>
              <p:tags r:id="rId5"/>
            </p:custDataLst>
          </p:nvPr>
        </p:nvSpPr>
        <p:spPr>
          <a:xfrm rot="10800000">
            <a:off x="10264836" y="2053302"/>
            <a:ext cx="976633" cy="564079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" h="886">
                <a:moveTo>
                  <a:pt x="372" y="0"/>
                </a:moveTo>
                <a:lnTo>
                  <a:pt x="725" y="0"/>
                </a:lnTo>
                <a:lnTo>
                  <a:pt x="514" y="886"/>
                </a:lnTo>
                <a:lnTo>
                  <a:pt x="0" y="886"/>
                </a:lnTo>
                <a:lnTo>
                  <a:pt x="372" y="0"/>
                </a:lnTo>
                <a:close/>
                <a:moveTo>
                  <a:pt x="1181" y="0"/>
                </a:moveTo>
                <a:lnTo>
                  <a:pt x="1534" y="0"/>
                </a:lnTo>
                <a:lnTo>
                  <a:pt x="1323" y="886"/>
                </a:lnTo>
                <a:lnTo>
                  <a:pt x="809" y="886"/>
                </a:lnTo>
                <a:lnTo>
                  <a:pt x="1181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/data/temp/f858848e-1802-11ef-86d3-42eb71329672.jpgf858848e-1802-11ef-86d3-42eb71329672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081020" y="1862455"/>
            <a:ext cx="6231890" cy="392747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6000">
                <a:moveTo>
                  <a:pt x="0" y="0"/>
                </a:moveTo>
                <a:lnTo>
                  <a:pt x="8160" y="0"/>
                </a:lnTo>
                <a:lnTo>
                  <a:pt x="8160" y="6000"/>
                </a:lnTo>
                <a:lnTo>
                  <a:pt x="0" y="60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8"/>
    </p:custData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电池模组的测量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4"/>
            </p:custDataLst>
          </p:nvPr>
        </p:nvSpPr>
        <p:spPr>
          <a:xfrm>
            <a:off x="1044575" y="2078990"/>
            <a:ext cx="2578100" cy="4121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使用万用表200V直流电压档，红表笔接触电池模组的正极，黑表笔接触负极，即可测出该电池模组的电压。如果黑表笔和红表笔接反，所测电压显示负值。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http://photo-static-api.fotomore.com/creative/vcg/400/new/VCG41N1280831131.jpg?uid=386&amp;timestamp=1716363074&amp;sign=25f6da9021e7b0f768484b461c2c88ba" descr="电动汽车电池组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64150" y="2404110"/>
            <a:ext cx="5208905" cy="34715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使用万用表检测电压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olidFill>
                  <a:schemeClr val="dk1"/>
                </a:solidFill>
                <a:sym typeface="微软雅黑" panose="020B0503020204020204" charset="-122"/>
              </a:rPr>
              <a:t>电池总电压的测量</a:t>
            </a:r>
            <a:endParaRPr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85d4186-1802-11ef-a5eb-da9fb0f6ed46.jpgf85d4186-1802-11ef-a5eb-da9fb0f6ed4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2493645" y="2080895"/>
            <a:ext cx="6340475" cy="401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320" h="2160">
                <a:moveTo>
                  <a:pt x="0" y="0"/>
                </a:moveTo>
                <a:lnTo>
                  <a:pt x="4320" y="0"/>
                </a:lnTo>
                <a:lnTo>
                  <a:pt x="4320" y="2160"/>
                </a:lnTo>
                <a:lnTo>
                  <a:pt x="0" y="2160"/>
                </a:lnTo>
                <a:close/>
              </a:path>
            </a:pathLst>
          </a:custGeom>
        </p:spPr>
      </p:pic>
    </p:spTree>
    <p:custDataLst>
      <p:tags r:id="rId6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451485" y="239776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 高压电池组的检修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7910" y="2541905"/>
            <a:ext cx="30988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   单体电池的检测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33210" y="2530475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   高压电池的输出控制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3610" y="3764280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2.电池包的结构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43610" y="344995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1.电池的类型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7880" y="295529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20725" y="442341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43610" y="492887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1.使用诊断仪检测电池电压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43610" y="5353685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.使用万用表检测电池电压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47820" y="2992755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47820" y="4430395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396105" y="3491230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电池的基本指标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396105" y="380111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单体电池串并联的参数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426585" y="4966335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分容过程</a:t>
            </a:r>
            <a:endParaRPr lang="zh-CN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26585" y="536067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分容操作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920865" y="346392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高压直流接触器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638540" y="346329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预充电阻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638540" y="3719830"/>
            <a:ext cx="1904365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高压输出控制电路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29730" y="2982595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920865" y="3781425"/>
            <a:ext cx="138366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20865" y="4056380"/>
            <a:ext cx="2557145" cy="272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上电下电的控制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01815" y="4404360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920865" y="4956175"/>
            <a:ext cx="120396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预充失败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638540" y="495617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主接触器烧结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920865" y="535114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主接触器接通失败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632190" y="5342255"/>
            <a:ext cx="1638935" cy="327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高压保险丝熔断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任务一</a:t>
            </a:r>
            <a:r>
              <a:rPr lang="en-US" altLang="zh-CN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445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4400"/>
              <a:t>高压电池</a:t>
            </a:r>
            <a:r>
              <a:rPr lang="zh-CN" altLang="en-US" sz="4400"/>
              <a:t>组的检修</a:t>
            </a:r>
            <a:endParaRPr lang="zh-CN" altLang="en-US" sz="44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4020" y="3841750"/>
            <a:ext cx="3950335" cy="2042160"/>
            <a:chOff x="2366" y="3760"/>
            <a:chExt cx="6221" cy="3216"/>
          </a:xfrm>
        </p:grpSpPr>
        <p:sp>
          <p:nvSpPr>
            <p:cNvPr id="2" name="文本框 1"/>
            <p:cNvSpPr txBox="1"/>
            <p:nvPr/>
          </p:nvSpPr>
          <p:spPr>
            <a:xfrm>
              <a:off x="2704" y="6348"/>
              <a:ext cx="3286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2.电池包的结构</a:t>
              </a: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99" y="5092"/>
              <a:ext cx="329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1.电池的类型</a:t>
              </a:r>
              <a:endPara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66" y="3760"/>
              <a:ext cx="6221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一</a:t>
              </a:r>
              <a:r>
                <a:rPr lang="en-US" altLang="zh-C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技术原理</a:t>
              </a:r>
              <a:endPara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78575" y="3891280"/>
            <a:ext cx="4465320" cy="2349500"/>
            <a:chOff x="10077" y="3456"/>
            <a:chExt cx="7032" cy="3700"/>
          </a:xfrm>
        </p:grpSpPr>
        <p:sp>
          <p:nvSpPr>
            <p:cNvPr id="17" name="文本框 16"/>
            <p:cNvSpPr txBox="1"/>
            <p:nvPr/>
          </p:nvSpPr>
          <p:spPr>
            <a:xfrm>
              <a:off x="10077" y="3456"/>
              <a:ext cx="4268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二</a:t>
              </a:r>
              <a:r>
                <a:rPr lang="en-US" altLang="zh-CN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zh-CN" alt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任务实施</a:t>
              </a:r>
              <a:endPara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632" y="4667"/>
              <a:ext cx="6477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1.使用诊断仪检测电池电压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0846" y="5849"/>
              <a:ext cx="5587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zh-CN" alt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.使用万用表检测电池电压</a:t>
              </a:r>
              <a:endPara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200615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835" y="2814955"/>
            <a:ext cx="5397500" cy="3044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40" y="2814955"/>
            <a:ext cx="4737100" cy="3044825"/>
          </a:xfrm>
          <a:prstGeom prst="rect">
            <a:avLst/>
          </a:prstGeom>
        </p:spPr>
      </p:pic>
      <p:sp>
        <p:nvSpPr>
          <p:cNvPr id="5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424940" y="1964690"/>
            <a:ext cx="3393440" cy="8280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●电池的类型与特点
●电池组的结构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6356350" y="1884045"/>
            <a:ext cx="4927600" cy="9086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●使用万用表对电池组单体电压、模组电压、总电压的测量
●使用解码仪对电池模组电压的测量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7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675a48-1802-11ef-8849-be414782cdab.jpgf7675a48-1802-11ef-8849-be414782cda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842135" y="1219200"/>
            <a:ext cx="8093710" cy="39554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7200">
                <a:moveTo>
                  <a:pt x="0" y="0"/>
                </a:moveTo>
                <a:lnTo>
                  <a:pt x="19200" y="0"/>
                </a:lnTo>
                <a:lnTo>
                  <a:pt x="19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1644650" y="560514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电动汽车的电池包一般安装在电动汽车的底部
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924691" y="5350957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4" name="图片 3" descr="/data/temp/f76b2c97-1802-11ef-8849-be414782cdab.jpgf76b2c97-1802-11ef-8849-be414782cda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3099658" y="1219204"/>
            <a:ext cx="5992772" cy="369279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7760" h="6480">
                <a:moveTo>
                  <a:pt x="0" y="0"/>
                </a:moveTo>
                <a:lnTo>
                  <a:pt x="17760" y="0"/>
                </a:lnTo>
                <a:lnTo>
                  <a:pt x="1776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815465" y="5203825"/>
            <a:ext cx="95700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电池包几百伏电压的输出是由很多块单体电池累加形成的，如图1-1-2所示。每块单体电池的电压还是比较低的，比如镍氢电池仅为1.2V。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电池的类型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" name="图片 1" descr="/data/temp/f772d9da-1802-11ef-92d6-56b9b1d1e91a.jpgf772d9da-1802-11ef-92d6-56b9b1d1e91a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457200" y="1509681"/>
            <a:ext cx="8035348" cy="475303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20" h="8880">
                <a:moveTo>
                  <a:pt x="0" y="0"/>
                </a:moveTo>
                <a:lnTo>
                  <a:pt x="12720" y="0"/>
                </a:lnTo>
                <a:lnTo>
                  <a:pt x="12720" y="8880"/>
                </a:lnTo>
                <a:lnTo>
                  <a:pt x="0" y="88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9197340" y="3428365"/>
            <a:ext cx="1832610" cy="120459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18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目前，电动汽车上多采用锂电池，</a:t>
            </a:r>
            <a:endParaRPr lang="zh-CN" altLang="en-US" sz="18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电池的类型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7265" y="12192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锂电池又分为三元锂电池和磷酸铁锂电池</a:t>
            </a:r>
            <a:endParaRPr lang="zh-CN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4585" y="1848485"/>
            <a:ext cx="3958590" cy="2142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74815" y="2013585"/>
            <a:ext cx="4581525" cy="22574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8815" y="4427855"/>
            <a:ext cx="50958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单体能量密度达到或超过250Wh/kg，工作电压为3.6V，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寿命在2500次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05880" y="4579620"/>
            <a:ext cx="5095875" cy="14909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单体能量密度为180Wh/kg左右，工作电压为3.2V。</a:t>
            </a:r>
            <a:r>
              <a:rPr lang="zh-CN" altLang="en-US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循环寿命在3500次以上，部分达到5000次。
</a:t>
            </a:r>
            <a:endParaRPr lang="zh-CN" altLang="en-US" spc="10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581_1*i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5c8af1dee03a4607b79552da7e154d73"/>
  <p:tag name="KSO_WM_UNIT_DECORATE_INFO" val="{&quot;DecorateInfoH&quot;:{&quot;IsAbs&quot;:true},&quot;DecorateInfoW&quot;:{&quot;IsAbs&quot;:false},&quot;DecorateInfoX&quot;:{&quot;IsAbs&quot;:true,&quot;Pos&quot;:0},&quot;DecorateInfoY&quot;:{&quot;IsAbs&quot;:true,&quot;Pos&quot;:1},&quot;ReferentInfo&quot;:{&quot;Id&quot;:&quot;b6eec6e5bda24618bc31c4b045aebc3e&quot;,&quot;X&quot;:{&quot;Pos&quot;:0},&quot;Y&quot;:{&quot;Pos&quot;:1}},&quot;whChangeMode&quot;:0}"/>
  <p:tag name="KSO_WM_CHIP_GROUPID" val="5f700fca747e3ea6e292926b"/>
  <p:tag name="KSO_WM_CHIP_XID" val="5f700fca747e3ea6e292926c"/>
  <p:tag name="KSO_WM_UNIT_FILL_FORE_SCHEMECOLOR_INDEX_BRIGHTNESS" val="-0.05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648"/>
  <p:tag name="KSO_WM_TEMPLATE_ASSEMBLE_XID" val="6130c4e18b5cc6c91112a5a1"/>
  <p:tag name="KSO_WM_TEMPLATE_ASSEMBLE_GROUPID" val="6130c4e18b5cc6c91112a5a1"/>
  <p:tag name="WM_BEAUTIFY_ZORDER_FLAG_TAG" val="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107.xml><?xml version="1.0" encoding="utf-8"?>
<p:tagLst xmlns:p="http://schemas.openxmlformats.org/presentationml/2006/main">
  <p:tag name="KSO_WM_UNIT_VALUE" val="1227*139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81_1*d*1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6eec6e5bda24618bc31c4b045aebc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15a91bbb88e47828918a7942e874194"/>
  <p:tag name="KSO_WM_UNIT_PLACING_PICTURE" val="d15a91bbb88e47828918a7942e874194"/>
  <p:tag name="KSO_WM_TEMPLATE_ASSEMBLE_XID" val="6130c4e18b5cc6c91112a5a1"/>
  <p:tag name="KSO_WM_TEMPLATE_ASSEMBLE_GROUPID" val="6130c4e18b5cc6c91112a5a1"/>
  <p:tag name="WM_BEAUTIFY_ZORDER_FLAG_TAG" val="7"/>
  <p:tag name="KSO_WM_UNIT_PLACING_PICTURE_USER_VIEWPORT" val="{&quot;height&quot;:5115.535433070866,&quot;width&quot;:7367.486614173228}"/>
</p:tagLst>
</file>

<file path=ppt/tags/tag10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2.xml><?xml version="1.0" encoding="utf-8"?>
<p:tagLst xmlns:p="http://schemas.openxmlformats.org/presentationml/2006/main">
  <p:tag name="KSO_WM_UNIT_VALUE" val="973*169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645_1*d*1"/>
  <p:tag name="KSO_WM_TEMPLATE_CATEGORY" val="diagram"/>
  <p:tag name="KSO_WM_TEMPLATE_INDEX" val="2021264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2295de0c9904d8397a6e503f12afad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c3c814740a44818146a34ca93d4fff"/>
  <p:tag name="KSO_WM_UNIT_PLACING_PICTURE" val="c9c3c814740a44818146a34ca93d4fff"/>
  <p:tag name="KSO_WM_UNIT_SUPPORT_UNIT_TYPE" val="[&quot;d&quot;,&quot;θ&quot;]"/>
  <p:tag name="KSO_WM_TEMPLATE_ASSEMBLE_XID" val="60656f514054ed1e2fb807b2"/>
  <p:tag name="KSO_WM_TEMPLATE_ASSEMBLE_GROUPID" val="60656f514054ed1e2fb807b2"/>
  <p:tag name="WM_BEAUTIFY_ZORDER_FLAG_TAG" val="6"/>
  <p:tag name="KSO_WM_UNIT_PLACING_PICTURE_USER_VIEWPORT" val="{&quot;height&quot;:7022,&quot;width&quot;:11204}"/>
  <p:tag name="KSO_WM_UNIT_PLACING_PICTURE_INFO" val="{&quot;code&quot;:&quot;&quot;,&quot;full_picture&quot;:false,&quot;scheme&quot;:&quot;&quot;,&quot;spacing&quot;:5}"/>
  <p:tag name="KSO_WM_UNIT_PLACING_PICTURE_COLLAGE_RELATIVERECTANGLE" val="{&quot;height&quot;:7331.609782220635,&quot;width&quot;:11697.999999999998}"/>
</p:tagLst>
</file>

<file path=ppt/tags/tag11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7.xml><?xml version="1.0" encoding="utf-8"?>
<p:tagLst xmlns:p="http://schemas.openxmlformats.org/presentationml/2006/main">
  <p:tag name="KSO_WM_UNIT_VALUE" val="1311*203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216_1*d*1"/>
  <p:tag name="KSO_WM_TEMPLATE_CATEGORY" val="diagram"/>
  <p:tag name="KSO_WM_TEMPLATE_INDEX" val="2021221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3eea203adf34548b8bed58731eff79a"/>
  <p:tag name="KSO_WM_CHIP_FILLAREA_FILL_RULE" val="{&quot;fill_align&quot;:&quot;lt&quot;,&quot;fill_mode&quot;:&quot;full&quot;,&quot;sacle_strategy&quot;:&quot;smart&quot;}"/>
  <p:tag name="KSO_WM_ASSEMBLE_CHIP_INDEX" val="a56102b4d6004d73a10f85d3d5129197"/>
  <p:tag name="KSO_WM_UNIT_PLACING_PICTURE" val="a56102b4d6004d73a10f85d3d5129197"/>
  <p:tag name="KSO_WM_UNIT_SUPPORT_UNIT_TYPE" val="[&quot;d&quot;,&quot;α&quot;,&quot;β&quot;,&quot;θ&quot;]"/>
  <p:tag name="KSO_WM_TEMPLATE_ASSEMBLE_XID" val="60656f2e4054ed1e2fb80507"/>
  <p:tag name="KSO_WM_TEMPLATE_ASSEMBLE_GROUPID" val="60656f2e4054ed1e2fb80507"/>
  <p:tag name="WM_BEAUTIFY_ZORDER_FLAG_TAG" val="5"/>
  <p:tag name="KSO_WM_UNIT_PLACING_PICTURE_USER_VIEWPORT" val="{&quot;height&quot;:5805.648818897637,&quot;width&quot;:9386.579527559055}"/>
</p:tagLst>
</file>

<file path=ppt/tags/tag11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22.xml><?xml version="1.0" encoding="utf-8"?>
<p:tagLst xmlns:p="http://schemas.openxmlformats.org/presentationml/2006/main">
  <p:tag name="KSO_WM_UNIT_VALUE" val="465*167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969_1*d*1"/>
  <p:tag name="KSO_WM_TEMPLATE_CATEGORY" val="diagram"/>
  <p:tag name="KSO_WM_TEMPLATE_INDEX" val="2021296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c54e096adaa46078a9fb9ecbd11fff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19289848db420fb2bf8d43c82b008f"/>
  <p:tag name="KSO_WM_UNIT_PLACING_PICTURE" val="4c19289848db420fb2bf8d43c82b008f"/>
  <p:tag name="KSO_WM_UNIT_SUPPORT_UNIT_TYPE" val="[&quot;d&quot;]"/>
  <p:tag name="KSO_WM_TEMPLATE_ASSEMBLE_XID" val="6130c4e0c26b0a66a1c57d00"/>
  <p:tag name="KSO_WM_TEMPLATE_ASSEMBLE_GROUPID" val="6130c4e0c26b0a66a1c57d00"/>
  <p:tag name="WM_BEAUTIFY_ZORDER_FLAG_TAG" val="5"/>
  <p:tag name="KSO_WM_UNIT_PLACING_PICTURE_USER_VIEWPORT" val="{&quot;height&quot;:7090,&quot;width&quot;:11209}"/>
</p:tagLst>
</file>

<file path=ppt/tags/tag12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27.xml><?xml version="1.0" encoding="utf-8"?>
<p:tagLst xmlns:p="http://schemas.openxmlformats.org/presentationml/2006/main">
  <p:tag name="KSO_WM_UNIT_VALUE" val="1269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0_1*d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3da675d28be45e3a78bba7abfbd4aa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5e095f1e284e3a8d43156e00bfea23"/>
  <p:tag name="KSO_WM_UNIT_PLACING_PICTURE" val="c95e095f1e284e3a8d43156e00bfea23"/>
  <p:tag name="KSO_WM_TEMPLATE_ASSEMBLE_XID" val="639af84f0c9383becde69508"/>
  <p:tag name="KSO_WM_TEMPLATE_ASSEMBLE_GROUPID" val="639af84f0c9383becde69508"/>
  <p:tag name="WM_BEAUTIFY_ZORDER_FLAG_TAG" val="4"/>
</p:tagLst>
</file>

<file path=ppt/tags/tag128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6"/>
</p:tagLst>
</file>

<file path=ppt/tags/tag12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33.xml><?xml version="1.0" encoding="utf-8"?>
<p:tagLst xmlns:p="http://schemas.openxmlformats.org/presentationml/2006/main">
  <p:tag name="KSO_WM_UNIT_BLOCK" val="0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561_1*i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C_AREA_ID" val="098c4dd5de28487f84b8f955beb1b41b"/>
  <p:tag name="KSO_WM_UNIT_DECORATE_INFO" val="{&quot;DecorateInfoH&quot;:{&quot;IsAbs&quot;:false},&quot;DecorateInfoW&quot;:{&quot;IsAbs&quot;:false},&quot;DecorateInfoX&quot;:{&quot;IsAbs&quot;:true,&quot;Pos&quot;:1},&quot;DecorateInfoY&quot;:{&quot;IsAbs&quot;:true,&quot;Pos&quot;:1},&quot;ReferentInfo&quot;:{&quot;Id&quot;:&quot;51a40de90eed4b8885a2d7a040512b3f&quot;,&quot;X&quot;:{&quot;Pos&quot;:1},&quot;Y&quot;:{&quot;Pos&quot;:1}},&quot;whChangeMode&quot;:1}"/>
  <p:tag name="KSO_WM_CHIP_GROUPID" val="5eda13105860357932c55e1f"/>
  <p:tag name="KSO_WM_CHIP_XID" val="5ed1cf097ab0972fba70b1e8"/>
  <p:tag name="KSO_WM_TEMPLATE_ASSEMBLE_XID" val="60656f514054ed1e2fb807b8"/>
  <p:tag name="KSO_WM_TEMPLATE_ASSEMBLE_GROUPID" val="60656f514054ed1e2fb807b8"/>
  <p:tag name="WM_BEAUTIFY_ZORDER_FLAG_TAG" val="4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561_1*i*2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40"/>
  <p:tag name="KSO_WM_TEMPLATE_ASSEMBLE_XID" val="60656f514054ed1e2fb807b8"/>
  <p:tag name="KSO_WM_TEMPLATE_ASSEMBLE_GROUPID" val="60656f514054ed1e2fb807b8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561_1*i*3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561_1*i*4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SM_LIMIT_TYPE" val="2"/>
  <p:tag name="KSO_WM_CHIP_GROUPID" val="5eda13105860357932c55e1f"/>
  <p:tag name="KSO_WM_CHIP_XID" val="5ed1cf097ab0972fba70b1e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60656f514054ed1e2fb807b8"/>
  <p:tag name="KSO_WM_TEMPLATE_ASSEMBLE_GROUPID" val="60656f514054ed1e2fb807b8"/>
</p:tagLst>
</file>

<file path=ppt/tags/tag13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561_1*f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6"/>
  <p:tag name="KSO_WM_UNIT_SHOW_EDIT_AREA_INDICATION" val="1"/>
  <p:tag name="KSO_WM_CHIP_GROUPID" val="5e6b05596848fb12bee65ac8"/>
  <p:tag name="KSO_WM_CHIP_XID" val="5e6b05596848fb12bee65aca"/>
  <p:tag name="KSO_WM_UNIT_DEC_AREA_ID" val="b9c175a8ddcd477e804335d4fb903c4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c8db3030bba46c0af0a67d84090b5d9"/>
  <p:tag name="KSO_WM_UNIT_TEXT_FILL_FORE_SCHEMECOLOR_INDEX_BRIGHTNESS" val="0.25"/>
  <p:tag name="KSO_WM_UNIT_TEXT_FILL_FORE_SCHEMECOLOR_INDEX" val="13"/>
  <p:tag name="KSO_WM_UNIT_TEXT_FILL_TYPE" val="1"/>
  <p:tag name="KSO_WM_TEMPLATE_ASSEMBLE_XID" val="60656f514054ed1e2fb807b8"/>
  <p:tag name="KSO_WM_TEMPLATE_ASSEMBLE_GROUPID" val="60656f514054ed1e2fb807b8"/>
  <p:tag name="WM_BEAUTIFY_ZORDER_FLAG_TAG" val="5"/>
</p:tagLst>
</file>

<file path=ppt/tags/tag138.xml><?xml version="1.0" encoding="utf-8"?>
<p:tagLst xmlns:p="http://schemas.openxmlformats.org/presentationml/2006/main">
  <p:tag name="KSO_WM_UNIT_VALUE" val="1184*11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561_1*d*1"/>
  <p:tag name="KSO_WM_TEMPLATE_CATEGORY" val="diagram"/>
  <p:tag name="KSO_WM_TEMPLATE_INDEX" val="2021256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1a40de90eed4b8885a2d7a040512b3f"/>
  <p:tag name="KSO_WM_UNIT_DECORATE_INFO" val="{&quot;ReferentInfo&quot;:{&quot;Id&quot;:&quot;slide&quot;,&quot;X&quot;:{&quot;Pos&quot;:1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e46be13ccd943f1847fbee7e11e472e"/>
  <p:tag name="KSO_WM_UNIT_PLACING_PICTURE" val="1e46be13ccd943f1847fbee7e11e472e"/>
  <p:tag name="KSO_WM_TEMPLATE_ASSEMBLE_XID" val="60656f514054ed1e2fb807b8"/>
  <p:tag name="KSO_WM_TEMPLATE_ASSEMBLE_GROUPID" val="60656f514054ed1e2fb807b8"/>
  <p:tag name="WM_BEAUTIFY_ZORDER_FLAG_TAG" val="6"/>
</p:tagLst>
</file>

<file path=ppt/tags/tag13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3.xml><?xml version="1.0" encoding="utf-8"?>
<p:tagLst xmlns:p="http://schemas.openxmlformats.org/presentationml/2006/main">
  <p:tag name="KSO_WM_UNIT_VALUE" val="1396*2030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425_1*d*1"/>
  <p:tag name="KSO_WM_TEMPLATE_CATEGORY" val="diagram"/>
  <p:tag name="KSO_WM_TEMPLATE_INDEX" val="2021242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340bee9351c4465ba4a8fce5758eecf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1"/>
  <p:tag name="KSO_WM_CHIP_FILLAREA_FILL_RULE" val="{&quot;fill_align&quot;:&quot;cm&quot;,&quot;fill_mode&quot;:&quot;full&quot;,&quot;sacle_strategy&quot;:&quot;smart&quot;}"/>
  <p:tag name="KSO_WM_ASSEMBLE_CHIP_INDEX" val="012f4e72739f42be9836acbed7fb9265"/>
  <p:tag name="KSO_WM_UNIT_PLACING_PICTURE" val="012f4e72739f42be9836acbed7fb9265"/>
  <p:tag name="KSO_WM_TEMPLATE_ASSEMBLE_XID" val="60656f444054ed1e2fb80698"/>
  <p:tag name="KSO_WM_TEMPLATE_ASSEMBLE_GROUPID" val="60656f444054ed1e2fb80698"/>
  <p:tag name="WM_BEAUTIFY_ZORDER_FLAG_TAG" val="4"/>
  <p:tag name="KSO_WM_UNIT_PLACING_PICTURE_USER_VIEWPORT" val="{&quot;height&quot;:7460,&quot;width&quot;:12839}"/>
</p:tagLst>
</file>

<file path=ppt/tags/tag14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48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0867_1*i*1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1}"/>
  <p:tag name="KSO_WM_UNIT_DEC_AREA_ID" val="997a05cba27c4cb1a34d85dbbaa51057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768"/>
  <p:tag name="KSO_WM_TEMPLATE_ASSEMBLE_XID" val="60656e9d4054ed1e2fb7fca7"/>
  <p:tag name="KSO_WM_TEMPLATE_ASSEMBLE_GROUPID" val="60656e9d4054ed1e2fb7fca7"/>
  <p:tag name="WM_BEAUTIFY_ZORDER_FLAG_TAG" val="4"/>
</p:tagLst>
</file>

<file path=ppt/tags/tag149.xml><?xml version="1.0" encoding="utf-8"?>
<p:tagLst xmlns:p="http://schemas.openxmlformats.org/presentationml/2006/main"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0867_1*i*2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UNIT_BLOCK" val="0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UNIT_DEC_AREA_ID" val="ddb123fe61164ca0a1ed938374ad4324"/>
  <p:tag name="KSO_WM_CHIP_GROUPID" val="5e757c8069be4861f5f86138"/>
  <p:tag name="KSO_WM_CHIP_XID" val="5e757c8069be4861f5f8613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5"/>
  <p:tag name="KSO_WM_TEMPLATE_ASSEMBLE_XID" val="60656e9d4054ed1e2fb7fca7"/>
  <p:tag name="KSO_WM_TEMPLATE_ASSEMBLE_GROUPID" val="60656e9d4054ed1e2fb7fca7"/>
  <p:tag name="WM_BEAUTIFY_ZORDER_FLAG_TAG" val="5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UNIT_VALUE" val="1058*143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7_1*d*1"/>
  <p:tag name="KSO_WM_TEMPLATE_CATEGORY" val="diagram"/>
  <p:tag name="KSO_WM_TEMPLATE_INDEX" val="202108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2c25fc2b3a045b58003e91268a42b5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b&quot;,&quot;fill_mode&quot;:&quot;full&quot;,&quot;sacle_strategy&quot;:&quot;smart&quot;}"/>
  <p:tag name="KSO_WM_ASSEMBLE_CHIP_INDEX" val="d7587c8e00cf43cca0bf412352a280f8"/>
  <p:tag name="KSO_WM_UNIT_PLACING_PICTURE" val="d7587c8e00cf43cca0bf412352a280f8"/>
  <p:tag name="KSO_WM_UNIT_SUPPORT_UNIT_TYPE" val="[&quot;d&quot;,&quot;θ&quot;]"/>
  <p:tag name="KSO_WM_TEMPLATE_ASSEMBLE_XID" val="60656e9d4054ed1e2fb7fca7"/>
  <p:tag name="KSO_WM_TEMPLATE_ASSEMBLE_GROUPID" val="60656e9d4054ed1e2fb7fca7"/>
  <p:tag name="WM_BEAUTIFY_ZORDER_FLAG_TAG" val="7"/>
  <p:tag name="KSO_WM_UNIT_PLACING_PICTURE_USER_VIEWPORT" val="{&quot;height&quot;:5052.015748031496,&quot;width&quot;:8015.8740157480315}"/>
</p:tagLst>
</file>

<file path=ppt/tags/tag15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5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5"/>
</p:tagLst>
</file>

<file path=ppt/tags/tag156.xml><?xml version="1.0" encoding="utf-8"?>
<p:tagLst xmlns:p="http://schemas.openxmlformats.org/presentationml/2006/main">
  <p:tag name="KSO_WM_UNIT_PLACING_PICTURE_USER_VIEWPORT" val="{&quot;height&quot;:5467,&quot;width&quot;:8203}"/>
</p:tagLst>
</file>

<file path=ppt/tags/tag15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61.xml><?xml version="1.0" encoding="utf-8"?>
<p:tagLst xmlns:p="http://schemas.openxmlformats.org/presentationml/2006/main">
  <p:tag name="KSO_WM_UNIT_VALUE" val="381*76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076_1*d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0977ddcfab942c1a8f957812c87e95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35fd9b56673148af8bc0933fa5977402"/>
  <p:tag name="KSO_WM_UNIT_PLACING_PICTURE" val="35fd9b56673148af8bc0933fa5977402"/>
  <p:tag name="KSO_WM_UNIT_SUPPORT_UNIT_TYPE" val="[&quot;d&quot;,&quot;α&quot;,&quot;β&quot;]"/>
  <p:tag name="KSO_WM_TEMPLATE_ASSEMBLE_XID" val="639af9840c9383becde695b2"/>
  <p:tag name="KSO_WM_TEMPLATE_ASSEMBLE_GROUPID" val="639af9840c9383becde695b2"/>
  <p:tag name="WM_BEAUTIFY_ZORDER_FLAG_TAG" val="5"/>
  <p:tag name="KSO_WM_UNIT_PLACING_PICTURE_USER_VIEWPORT" val="{&quot;height&quot;:3768.2094488188977,&quot;width&quot;:5946.108661417323}"/>
</p:tagLst>
</file>

<file path=ppt/tags/tag16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1&quot;,&quot;maxSize&quot;:{&quot;size1&quot;:31.1},&quot;minSize&quot;:{&quot;size1&quot;:17.8},&quot;normalSize&quot;:{&quot;size1&quot;:17.8},&quot;subLayout&quot;:[{&quot;id&quot;:&quot;2024-05-22T14:17:31&quot;,&quot;maxSize&quot;:{&quot;size1&quot;:100},&quot;minSize&quot;:{&quot;size1&quot;:61.7},&quot;normalSize&quot;:{&quot;size1&quot;:61.7},&quot;subLayout&quot;:[{&quot;id&quot;:&quot;2024-05-22T14:17:31&quot;,&quot;margin&quot;:{&quot;bottom&quot;:0,&quot;left&quot;:1.2699999809265137,&quot;right&quot;:1.2699999809265137,&quot;top&quot;:0.4230000376701355},&quot;type&quot;:0},{&quot;id&quot;:&quot;2024-05-22T14:17:31&quot;,&quot;margin&quot;:{&quot;bottom&quot;:0.025999998673796654,&quot;left&quot;:1.2699999809265137,&quot;right&quot;:1.2699999809265137,&quot;top&quot;:0.025999998673796654},&quot;type&quot;:0}],&quot;type&quot;:0},{&quot;id&quot;:&quot;2024-05-22T14:17:31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67.xml><?xml version="1.0" encoding="utf-8"?>
<p:tagLst xmlns:p="http://schemas.openxmlformats.org/presentationml/2006/main">
  <p:tag name="commondata" val="eyJoZGlkIjoiOWRjZTk5MGI3MTZhNzBiNDQ2ZjYxOWNmYmIwN2RkYTgifQ==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UNIT_VALUE" val="1311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31_1*d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75f84925f914a8086e09eda1d0c6e7c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5f9c28dae4c46e29b59f372475f2c6c"/>
  <p:tag name="KSO_WM_UNIT_PLACING_PICTURE" val="55f9c28dae4c46e29b59f372475f2c6c"/>
  <p:tag name="KSO_WM_TEMPLATE_ASSEMBLE_XID" val="60656e6e4054ed1e2fb7f89b"/>
  <p:tag name="KSO_WM_TEMPLATE_ASSEMBLE_GROUPID" val="60656e6e4054ed1e2fb7f89b"/>
  <p:tag name="WM_BEAUTIFY_ZORDER_FLAG_TAG" val="3"/>
</p:tagLst>
</file>

<file path=ppt/tags/tag33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6.xml><?xml version="1.0" encoding="utf-8"?>
<p:tagLst xmlns:p="http://schemas.openxmlformats.org/presentationml/2006/main">
  <p:tag name="KSO_WM_UNIT_VALUE" val="1269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0860_1*d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3da675d28be45e3a78bba7abfbd4aa7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95e095f1e284e3a8d43156e00bfea23"/>
  <p:tag name="KSO_WM_UNIT_PLACING_PICTURE" val="c95e095f1e284e3a8d43156e00bfea23"/>
  <p:tag name="KSO_WM_TEMPLATE_ASSEMBLE_XID" val="639af84f0c9383becde69508"/>
  <p:tag name="KSO_WM_TEMPLATE_ASSEMBLE_GROUPID" val="639af84f0c9383becde69508"/>
  <p:tag name="WM_BEAUTIFY_ZORDER_FLAG_TAG" val="3"/>
  <p:tag name="KSO_WM_UNIT_PLACING_PICTURE_USER_VIEWPORT" val="{&quot;height&quot;:5570,&quot;width&quot;:12555}"/>
</p:tagLst>
</file>

<file path=ppt/tags/tag4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8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UNIT_VALUE" val="1142*313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586_1*d*1"/>
  <p:tag name="KSO_WM_TEMPLATE_CATEGORY" val="diagram"/>
  <p:tag name="KSO_WM_TEMPLATE_INDEX" val="2020758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b5460fa05984660b9db72d1272f80d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6bb899a98f9489fafe0c93ec4f9816d"/>
  <p:tag name="KSO_WM_UNIT_PLACING_PICTURE" val="f6bb899a98f9489fafe0c93ec4f9816d"/>
  <p:tag name="KSO_WM_UNIT_SUPPORT_UNIT_TYPE" val="[&quot;d&quot;,&quot;θ&quot;]"/>
  <p:tag name="KSO_WM_TEMPLATE_ASSEMBLE_XID" val="60656e6c4054ed1e2fb7f876"/>
  <p:tag name="KSO_WM_TEMPLATE_ASSEMBLE_GROUPID" val="60656e6c4054ed1e2fb7f876"/>
  <p:tag name="WM_BEAUTIFY_ZORDER_FLAG_TAG" val="4"/>
  <p:tag name="KSO_WM_UNIT_PLACING_PICTURE_USER_VIEWPORT" val="{&quot;height&quot;:5815.420472440945,&quot;width&quot;:9437.43622047244}"/>
</p:tagLst>
</file>

<file path=ppt/tags/tag5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6.xml><?xml version="1.0" encoding="utf-8"?>
<p:tagLst xmlns:p="http://schemas.openxmlformats.org/presentationml/2006/main">
  <p:tag name="KSO_WM_UNIT_VALUE" val="1565*2242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50_1*d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4ba731f900d412c8271e8e2df50c7b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8991d82c989427384265d5b1aa71830"/>
  <p:tag name="KSO_WM_UNIT_PLACING_PICTURE" val="48991d82c989427384265d5b1aa71830"/>
  <p:tag name="KSO_WM_UNIT_SUPPORT_UNIT_TYPE" val="[&quot;d&quot;,&quot;θ&quot;]"/>
  <p:tag name="KSO_WM_TEMPLATE_ASSEMBLE_XID" val="60656f9b4054ed1e2fb80d5c"/>
  <p:tag name="KSO_WM_TEMPLATE_ASSEMBLE_GROUPID" val="60656f9b4054ed1e2fb80d5c"/>
  <p:tag name="WM_BEAUTIFY_ZORDER_FLAG_TAG" val="4"/>
</p:tagLst>
</file>

<file path=ppt/tags/tag5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0_1*f*1"/>
  <p:tag name="KSO_WM_TEMPLATE_CATEGORY" val="diagram"/>
  <p:tag name="KSO_WM_TEMPLATE_INDEX" val="2021475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7"/>
  <p:tag name="KSO_WM_UNIT_SHOW_EDIT_AREA_INDICATION" val="1"/>
  <p:tag name="KSO_WM_CHIP_GROUPID" val="5e6b05596848fb12bee65ac8"/>
  <p:tag name="KSO_WM_CHIP_XID" val="5e6b05596848fb12bee65aca"/>
  <p:tag name="KSO_WM_UNIT_DEC_AREA_ID" val="2eec81c716ae44db8af59837c0a6a778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99a14625103406aa5962c17bf872e23"/>
  <p:tag name="KSO_WM_UNIT_TEXT_FILL_FORE_SCHEMECOLOR_INDEX_BRIGHTNESS" val="0.25"/>
  <p:tag name="KSO_WM_UNIT_TEXT_FILL_FORE_SCHEMECOLOR_INDEX" val="13"/>
  <p:tag name="KSO_WM_UNIT_TEXT_FILL_TYPE" val="1"/>
  <p:tag name="KSO_WM_TEMPLATE_ASSEMBLE_XID" val="60656f9b4054ed1e2fb80d5c"/>
  <p:tag name="KSO_WM_TEMPLATE_ASSEMBLE_GROUPID" val="60656f9b4054ed1e2fb80d5c"/>
  <p:tag name="WM_BEAUTIFY_ZORDER_FLAG_TAG" val="5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1.xml><?xml version="1.0" encoding="utf-8"?>
<p:tagLst xmlns:p="http://schemas.openxmlformats.org/presentationml/2006/main">
  <p:tag name="KSO_WM_UNIT_PLACING_PICTURE_USER_VIEWPORT" val="{&quot;height&quot;:4570,&quot;width&quot;:8443}"/>
</p:tagLst>
</file>

<file path=ppt/tags/tag62.xml><?xml version="1.0" encoding="utf-8"?>
<p:tagLst xmlns:p="http://schemas.openxmlformats.org/presentationml/2006/main">
  <p:tag name="KSO_WM_UNIT_PLACING_PICTURE_USER_VIEWPORT" val="{&quot;height&quot;:3555,&quot;width&quot;:7215}"/>
</p:tagLst>
</file>

<file path=ppt/tags/tag6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67.xml><?xml version="1.0" encoding="utf-8"?>
<p:tagLst xmlns:p="http://schemas.openxmlformats.org/presentationml/2006/main">
  <p:tag name="KSO_WM_UNIT_PLACING_PICTURE_USER_VIEWPORT" val="{&quot;height&quot;:10800,&quot;width&quot;:17552}"/>
</p:tagLst>
</file>

<file path=ppt/tags/tag68.xml><?xml version="1.0" encoding="utf-8"?>
<p:tagLst xmlns:p="http://schemas.openxmlformats.org/presentationml/2006/main">
  <p:tag name="KSO_WM_UNIT_PLACING_PICTURE_USER_VIEWPORT" val="{&quot;height&quot;:10800,&quot;width&quot;:15937}"/>
</p:tagLst>
</file>

<file path=ppt/tags/tag69.xml><?xml version="1.0" encoding="utf-8"?>
<p:tagLst xmlns:p="http://schemas.openxmlformats.org/presentationml/2006/main">
  <p:tag name="KSO_WM_UNIT_PLACING_PICTURE_USER_VIEWPORT" val="{&quot;height&quot;:2725,&quot;width&quot;:5347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7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地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076_1*f*1"/>
  <p:tag name="KSO_WM_TEMPLATE_CATEGORY" val="diagram"/>
  <p:tag name="KSO_WM_TEMPLATE_INDEX" val="2021207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0"/>
  <p:tag name="KSO_WM_UNIT_SHOW_EDIT_AREA_INDICATION" val="1"/>
  <p:tag name="KSO_WM_CHIP_GROUPID" val="5e6b05596848fb12bee65ac8"/>
  <p:tag name="KSO_WM_CHIP_XID" val="5e6b05596848fb12bee65aca"/>
  <p:tag name="KSO_WM_UNIT_DEC_AREA_ID" val="a44939a9ecde49c2b7ceab239baddf97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409b27c58b4941cea1b3fa7cc03b0257"/>
  <p:tag name="KSO_WM_UNIT_SUPPORT_UNIT_TYPE" val="[&quot;d&quot;,&quot;l&quot;,&quot;m&quot;,&quot;n&quot;,&quot;o&quot;,&quot;p&quot;,&quot;q&quot;,&quot;r&quot;,&quot;δ&quot;,&quot;ε&quot;,&quot;ζ&quot;,&quot;η&quot;,&quot;β&quot;,&quot;α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39af9840c9383becde695b2"/>
  <p:tag name="KSO_WM_TEMPLATE_ASSEMBLE_GROUPID" val="639af9840c9383becde695b2"/>
  <p:tag name="WM_BEAUTIFY_ZORDER_FLAG_TAG" val="6"/>
</p:tagLst>
</file>

<file path=ppt/tags/tag75.xml><?xml version="1.0" encoding="utf-8"?>
<p:tagLst xmlns:p="http://schemas.openxmlformats.org/presentationml/2006/main">
  <p:tag name="KSO_WM_UNIT_VALUE" val="846*23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388_1*d*1"/>
  <p:tag name="KSO_WM_TEMPLATE_CATEGORY" val="diagram"/>
  <p:tag name="KSO_WM_TEMPLATE_INDEX" val="2021738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c68add7376f44fe95e468d5343cb5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6ddb21f4961f4580b19e55d02586b46e"/>
  <p:tag name="KSO_WM_UNIT_PLACING_PICTURE" val="6ddb21f4961f4580b19e55d02586b46e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70814054ed1e2fb816a1"/>
  <p:tag name="KSO_WM_TEMPLATE_ASSEMBLE_GROUPID" val="606570814054ed1e2fb816a1"/>
  <p:tag name="WM_BEAUTIFY_ZORDER_FLAG_TAG" val="13"/>
  <p:tag name="KSO_WM_UNIT_PLACING_PICTURE_USER_VIEWPORT" val="{&quot;height&quot;:4278.193700787401,&quot;width&quot;:7987.0047244094485}"/>
</p:tagLst>
</file>

<file path=ppt/tags/tag76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3_1*f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00"/>
  <p:tag name="KSO_WM_UNIT_SHOW_EDIT_AREA_INDICATION" val="1"/>
  <p:tag name="KSO_WM_CHIP_GROUPID" val="5e6b05596848fb12bee65ac8"/>
  <p:tag name="KSO_WM_CHIP_XID" val="5e6b05596848fb12bee65aca"/>
  <p:tag name="KSO_WM_UNIT_DEC_AREA_ID" val="70c8755b6f37472d840b2f40d7c25c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t&quot;,&quot;fill_mode&quot;:&quot;full&quot;,&quot;sacle_strategy&quot;:&quot;smart&quot;}"/>
  <p:tag name="KSO_WM_ASSEMBLE_CHIP_INDEX" val="078f4d704024496f9c40d775791a1fb9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b"/>
  <p:tag name="KSO_WM_TEMPLATE_ASSEMBLE_GROUPID" val="6130c4e08b5cc6c91112a57b"/>
  <p:tag name="WM_BEAUTIFY_ZORDER_FLAG_TAG" val="5"/>
</p:tagLst>
</file>

<file path=ppt/tags/tag81.xml><?xml version="1.0" encoding="utf-8"?>
<p:tagLst xmlns:p="http://schemas.openxmlformats.org/presentationml/2006/main">
  <p:tag name="KSO_WM_UNIT_VALUE" val="508*635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83_1*d*1"/>
  <p:tag name="KSO_WM_TEMPLATE_CATEGORY" val="diagram"/>
  <p:tag name="KSO_WM_TEMPLATE_INDEX" val="202110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7f42cde7938431285b9c7a82f7bb6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ba67177d7944619af1f1e77c11ebbe"/>
  <p:tag name="KSO_WM_UNIT_PLACING_PICTURE" val="ecba67177d7944619af1f1e77c11ebbe"/>
  <p:tag name="KSO_WM_TEMPLATE_ASSEMBLE_XID" val="6130c4e08b5cc6c91112a57b"/>
  <p:tag name="KSO_WM_TEMPLATE_ASSEMBLE_GROUPID" val="6130c4e08b5cc6c91112a57b"/>
  <p:tag name="WM_BEAUTIFY_ZORDER_FLAG_TAG" val="6"/>
  <p:tag name="KSO_WM_UNIT_PLACING_PICTURE_USER_VIEWPORT" val="{&quot;height&quot;:6040,&quot;width&quot;:12345}"/>
</p:tagLst>
</file>

<file path=ppt/tags/tag8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86.xml><?xml version="1.0" encoding="utf-8"?>
<p:tagLst xmlns:p="http://schemas.openxmlformats.org/presentationml/2006/main">
  <p:tag name="KSO_WM_UNIT_VALUE" val="1227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907_1*d*1"/>
  <p:tag name="KSO_WM_TEMPLATE_CATEGORY" val="diagram"/>
  <p:tag name="KSO_WM_TEMPLATE_INDEX" val="202119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b273ce17aac49099a6c3a722ecace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ebc5e857474f4790b1ba63bbd955f616"/>
  <p:tag name="KSO_WM_UNIT_PLACING_PICTURE" val="ebc5e857474f4790b1ba63bbd955f616"/>
  <p:tag name="KSO_WM_TEMPLATE_ASSEMBLE_XID" val="60656f114054ed1e2fb802db"/>
  <p:tag name="KSO_WM_TEMPLATE_ASSEMBLE_GROUPID" val="60656f114054ed1e2fb802db"/>
  <p:tag name="WM_BEAUTIFY_ZORDER_FLAG_TAG" val="4"/>
  <p:tag name="KSO_WM_UNIT_PLACING_PICTURE_USER_VIEWPORT" val="{&quot;height&quot;:3546.8614173228348,&quot;width&quot;:6660.04094488189}"/>
</p:tagLst>
</file>

<file path=ppt/tags/tag8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164_1*i*4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BLOCK" val="0"/>
  <p:tag name="KSO_WM_UNIT_SM_LIMIT_TYPE" val="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6b3243ce5bf44e82ae087d7aca909ef4&quot;,&quot;X&quot;:{&quot;Pos&quot;:1},&quot;Y&quot;:{&quot;Pos&quot;:1}},&quot;whChangeMode&quot;:0}"/>
  <p:tag name="KSO_WM_UNIT_DEC_AREA_ID" val="a824fc437a8e43838f008304c1a77458"/>
  <p:tag name="KSO_WM_CHIP_GROUPID" val="5eedbca6fa6683b8872baa7d"/>
  <p:tag name="KSO_WM_CHIP_XID" val="5eedbca6fa6683b8872baa7e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480"/>
  <p:tag name="KSO_WM_TEMPLATE_ASSEMBLE_XID" val="60656f2f4054ed1e2fb80513"/>
  <p:tag name="KSO_WM_TEMPLATE_ASSEMBLE_GROUPID" val="60656f2f4054ed1e2fb80513"/>
  <p:tag name="WM_BEAUTIFY_ZORDER_FLAG_TAG" val="7"/>
</p:tagLst>
</file>

<file path=ppt/tags/tag9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164_1*f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2"/>
  <p:tag name="KSO_WM_UNIT_SHOW_EDIT_AREA_INDICATION" val="1"/>
  <p:tag name="KSO_WM_CHIP_GROUPID" val="5e6b05596848fb12bee65ac8"/>
  <p:tag name="KSO_WM_CHIP_XID" val="5e6b05596848fb12bee65aca"/>
  <p:tag name="KSO_WM_UNIT_DEC_AREA_ID" val="7131ab849c6747aaa59acee7b37d416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d3f9e3f5eb9464a92685545fce7870d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2f4054ed1e2fb80513"/>
  <p:tag name="KSO_WM_TEMPLATE_ASSEMBLE_GROUPID" val="60656f2f4054ed1e2fb80513"/>
  <p:tag name="WM_BEAUTIFY_ZORDER_FLAG_TAG" val="8"/>
</p:tagLst>
</file>

<file path=ppt/tags/tag93.xml><?xml version="1.0" encoding="utf-8"?>
<p:tagLst xmlns:p="http://schemas.openxmlformats.org/presentationml/2006/main">
  <p:tag name="KSO_WM_UNIT_VALUE" val="1227*1227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164_1*d*1"/>
  <p:tag name="KSO_WM_TEMPLATE_CATEGORY" val="diagram"/>
  <p:tag name="KSO_WM_TEMPLATE_INDEX" val="2021216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b3243ce5bf44e82ae087d7aca909ef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018424ed5b4f90a1ea072c6397a6a1"/>
  <p:tag name="KSO_WM_UNIT_PLACING_PICTURE" val="5f018424ed5b4f90a1ea072c6397a6a1"/>
  <p:tag name="KSO_WM_UNIT_SUPPORT_BIG_FONT" val="1"/>
  <p:tag name="KSO_WM_UNIT_SUPPORT_UNIT_TYPE" val="[&quot;d&quot;,&quot;α&quot;,&quot;β&quot;,&quot;θ&quot;]"/>
  <p:tag name="KSO_WM_TEMPLATE_ASSEMBLE_XID" val="60656f2f4054ed1e2fb80513"/>
  <p:tag name="KSO_WM_TEMPLATE_ASSEMBLE_GROUPID" val="60656f2f4054ed1e2fb80513"/>
  <p:tag name="WM_BEAUTIFY_ZORDER_FLAG_TAG" val="9"/>
</p:tagLst>
</file>

<file path=ppt/tags/tag9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98.xml><?xml version="1.0" encoding="utf-8"?>
<p:tagLst xmlns:p="http://schemas.openxmlformats.org/presentationml/2006/main">
  <p:tag name="KSO_WM_UNIT_PLACING_PICTURE_USER_VIEWPORT" val="{&quot;height&quot;:6969,&quot;width&quot;:10474}"/>
</p:tagLst>
</file>

<file path=ppt/tags/tag9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1250</Words>
  <Application>WPS 演示</Application>
  <PresentationFormat>宽屏</PresentationFormat>
  <Paragraphs>180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Calibri</vt:lpstr>
      <vt:lpstr>1_Office 主题​​</vt:lpstr>
      <vt:lpstr>PowerPoint 演示文稿</vt:lpstr>
      <vt:lpstr>PowerPoint 演示文稿</vt:lpstr>
      <vt:lpstr>目录</vt:lpstr>
      <vt:lpstr>任务二  动力蓄电池模组的检修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小辣不辣</cp:lastModifiedBy>
  <cp:revision>8</cp:revision>
  <dcterms:created xsi:type="dcterms:W3CDTF">2024-05-22T06:18:00Z</dcterms:created>
  <dcterms:modified xsi:type="dcterms:W3CDTF">2025-03-03T01:09:39Z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/>
  </property>
</Properties>
</file>