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34"/>
  </p:handoutMasterIdLst>
  <p:sldIdLst>
    <p:sldId id="297" r:id="rId3"/>
    <p:sldId id="259" r:id="rId4"/>
    <p:sldId id="298" r:id="rId5"/>
    <p:sldId id="260" r:id="rId6"/>
    <p:sldId id="299" r:id="rId8"/>
    <p:sldId id="267" r:id="rId9"/>
    <p:sldId id="268" r:id="rId10"/>
    <p:sldId id="269" r:id="rId11"/>
    <p:sldId id="270" r:id="rId12"/>
    <p:sldId id="273" r:id="rId13"/>
    <p:sldId id="277" r:id="rId14"/>
    <p:sldId id="279" r:id="rId15"/>
    <p:sldId id="281" r:id="rId16"/>
    <p:sldId id="282" r:id="rId17"/>
    <p:sldId id="326" r:id="rId18"/>
    <p:sldId id="329" r:id="rId19"/>
    <p:sldId id="330" r:id="rId20"/>
    <p:sldId id="284" r:id="rId21"/>
    <p:sldId id="285" r:id="rId22"/>
    <p:sldId id="331" r:id="rId23"/>
    <p:sldId id="332" r:id="rId24"/>
    <p:sldId id="333" r:id="rId25"/>
    <p:sldId id="334" r:id="rId26"/>
    <p:sldId id="335" r:id="rId27"/>
    <p:sldId id="336" r:id="rId28"/>
    <p:sldId id="337" r:id="rId29"/>
    <p:sldId id="338" r:id="rId30"/>
    <p:sldId id="339" r:id="rId31"/>
    <p:sldId id="340" r:id="rId32"/>
    <p:sldId id="325" r:id="rId33"/>
  </p:sldIdLst>
  <p:sldSz cx="12192000" cy="6858000"/>
  <p:notesSz cx="7103745" cy="10234295"/>
  <p:embeddedFontLst>
    <p:embeddedFont>
      <p:font typeface="MiSans Bold" panose="00000800000000000000" charset="-122"/>
      <p:bold r:id="rId39"/>
    </p:embeddedFont>
    <p:embeddedFont>
      <p:font typeface="Bahnschrift Condensed" panose="020B0502040204020203" charset="0"/>
      <p:regular r:id="rId40"/>
    </p:embeddedFont>
    <p:embeddedFont>
      <p:font typeface="微软雅黑" panose="020B0503020204020204" charset="-122"/>
      <p:regular r:id="rId41"/>
    </p:embeddedFont>
    <p:embeddedFont>
      <p:font typeface="Calibri" panose="020F0502020204030204" charset="0"/>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3840" userDrawn="1">
          <p15:clr>
            <a:srgbClr val="A4A3A4"/>
          </p15:clr>
        </p15:guide>
        <p15:guide id="1" orient="horz" pos="37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E79"/>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44"/>
        <p:guide pos="3840"/>
        <p:guide orient="horz" pos="3764"/>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176.xml"/><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075440"/>
            <a:ext cx="10515000" cy="1630880"/>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MiSans Bold" panose="00000800000000000000" charset="-122"/>
                <a:sym typeface="MiSans Bold" panose="00000800000000000000"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lvl1pPr>
              <a:defRPr>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iSans Bold" panose="00000800000000000000" charset="-122"/>
                <a:sym typeface="MiSans Bold" panose="00000800000000000000" charset="-122"/>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56710" y="195580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649855"/>
            <a:ext cx="3286760" cy="889000"/>
            <a:chOff x="7003" y="4361"/>
            <a:chExt cx="5176" cy="1400"/>
          </a:xfrm>
        </p:grpSpPr>
        <p:sp>
          <p:nvSpPr>
            <p:cNvPr id="9" name="文本框 8"/>
            <p:cNvSpPr txBox="1"/>
            <p:nvPr userDrawn="1"/>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12" name="文本框 11"/>
            <p:cNvSpPr txBox="1"/>
            <p:nvPr userDrawn="1"/>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3" name="标题 12"/>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7" name="矩形 16"/>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3175" y="1117600"/>
            <a:ext cx="12191365" cy="117157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6" name="Freeform 10"/>
          <p:cNvSpPr/>
          <p:nvPr userDrawn="1">
            <p:custDataLst>
              <p:tags r:id="rId3"/>
            </p:custDataLst>
          </p:nvPr>
        </p:nvSpPr>
        <p:spPr bwMode="auto">
          <a:xfrm>
            <a:off x="755015" y="1282700"/>
            <a:ext cx="10941685" cy="842010"/>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73855" y="-292100"/>
            <a:ext cx="3486150" cy="1574800"/>
          </a:xfrm>
          <a:prstGeom prst="rect">
            <a:avLst/>
          </a:prstGeom>
          <a:effectLst>
            <a:outerShdw blurRad="279400" dist="50800" dir="2640000" algn="t" rotWithShape="0">
              <a:schemeClr val="accent1">
                <a:lumMod val="50000"/>
                <a:alpha val="56000"/>
              </a:schemeClr>
            </a:outerShdw>
          </a:effectLst>
        </p:spPr>
      </p:pic>
      <p:sp>
        <p:nvSpPr>
          <p:cNvPr id="7" name="标题 6"/>
          <p:cNvSpPr>
            <a:spLocks noGrp="1"/>
          </p:cNvSpPr>
          <p:nvPr>
            <p:ph type="ctrTitle"/>
            <p:custDataLst>
              <p:tags r:id="rId7"/>
            </p:custDataLst>
          </p:nvPr>
        </p:nvSpPr>
        <p:spPr>
          <a:xfrm>
            <a:off x="968375" y="1428750"/>
            <a:ext cx="10514965" cy="695325"/>
          </a:xfrm>
        </p:spPr>
        <p:txBody>
          <a:bodyPr wrap="square" anchor="b">
            <a:noAutofit/>
          </a:bodyPr>
          <a:lstStyle>
            <a:lvl1pPr algn="ctr">
              <a:lnSpc>
                <a:spcPct val="100000"/>
              </a:lnSpc>
              <a:defRPr sz="44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tags" Target="../tags/tag28.xml"/><Relationship Id="rId34" Type="http://schemas.openxmlformats.org/officeDocument/2006/relationships/tags" Target="../tags/tag27.xml"/><Relationship Id="rId33" Type="http://schemas.openxmlformats.org/officeDocument/2006/relationships/tags" Target="../tags/tag26.xml"/><Relationship Id="rId32" Type="http://schemas.openxmlformats.org/officeDocument/2006/relationships/tags" Target="../tags/tag25.xml"/><Relationship Id="rId31" Type="http://schemas.openxmlformats.org/officeDocument/2006/relationships/tags" Target="../tags/tag24.xml"/><Relationship Id="rId30" Type="http://schemas.openxmlformats.org/officeDocument/2006/relationships/tags" Target="../tags/tag23.xml"/><Relationship Id="rId3" Type="http://schemas.openxmlformats.org/officeDocument/2006/relationships/slideLayout" Target="../slideLayouts/slideLayout3.xml"/><Relationship Id="rId29" Type="http://schemas.openxmlformats.org/officeDocument/2006/relationships/image" Target="NULL" TargetMode="External"/><Relationship Id="rId28" Type="http://schemas.openxmlformats.org/officeDocument/2006/relationships/image" Target="../media/image5.png"/><Relationship Id="rId27" Type="http://schemas.openxmlformats.org/officeDocument/2006/relationships/tags" Target="../tags/tag22.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7"/>
            </p:custDataLst>
          </p:nvPr>
        </p:nvPicPr>
        <p:blipFill>
          <a:blip r:embed="rId28" r:link="rId29"/>
          <a:stretch>
            <a:fillRect/>
          </a:stretch>
        </p:blipFill>
        <p:spPr>
          <a:xfrm>
            <a:off x="0" y="0"/>
            <a:ext cx="12192000" cy="6858000"/>
          </a:xfrm>
          <a:prstGeom prst="rect">
            <a:avLst/>
          </a:prstGeom>
        </p:spPr>
      </p:pic>
      <p:sp>
        <p:nvSpPr>
          <p:cNvPr id="2" name="标题占位符 1"/>
          <p:cNvSpPr>
            <a:spLocks noGrp="1"/>
          </p:cNvSpPr>
          <p:nvPr>
            <p:ph type="title"/>
            <p:custDataLst>
              <p:tags r:id="rId3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5"/>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tags" Target="../tags/tag29.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62.xml"/><Relationship Id="rId4" Type="http://schemas.openxmlformats.org/officeDocument/2006/relationships/image" Target="../media/image12.png"/><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6.xml"/><Relationship Id="rId4" Type="http://schemas.openxmlformats.org/officeDocument/2006/relationships/image" Target="../media/image13.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70.xml"/><Relationship Id="rId4" Type="http://schemas.openxmlformats.org/officeDocument/2006/relationships/image" Target="../media/image14.png"/><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5.png"/><Relationship Id="rId2" Type="http://schemas.openxmlformats.org/officeDocument/2006/relationships/tags" Target="../tags/tag72.xml"/><Relationship Id="rId1" Type="http://schemas.openxmlformats.org/officeDocument/2006/relationships/tags" Target="../tags/tag71.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78.xml"/><Relationship Id="rId4" Type="http://schemas.openxmlformats.org/officeDocument/2006/relationships/image" Target="../media/image16.png"/><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2.xml"/><Relationship Id="rId4" Type="http://schemas.openxmlformats.org/officeDocument/2006/relationships/image" Target="../media/image17.png"/><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86.xml"/><Relationship Id="rId4" Type="http://schemas.openxmlformats.org/officeDocument/2006/relationships/image" Target="../media/image18.png"/><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90.xml"/><Relationship Id="rId4" Type="http://schemas.openxmlformats.org/officeDocument/2006/relationships/image" Target="../media/image19.pn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95.xml"/><Relationship Id="rId5" Type="http://schemas.openxmlformats.org/officeDocument/2006/relationships/image" Target="../media/image20.jpeg"/><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7.xml"/><Relationship Id="rId7" Type="http://schemas.openxmlformats.org/officeDocument/2006/relationships/tags" Target="../tags/tag101.xml"/><Relationship Id="rId6" Type="http://schemas.openxmlformats.org/officeDocument/2006/relationships/image" Target="../media/image21.png"/><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xml"/><Relationship Id="rId3" Type="http://schemas.openxmlformats.org/officeDocument/2006/relationships/image" Target="../media/image7.png"/><Relationship Id="rId2" Type="http://schemas.openxmlformats.org/officeDocument/2006/relationships/tags" Target="../tags/tag31.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08.xml"/><Relationship Id="rId7" Type="http://schemas.openxmlformats.org/officeDocument/2006/relationships/image" Target="../media/image22.png"/><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15.xml"/><Relationship Id="rId7" Type="http://schemas.openxmlformats.org/officeDocument/2006/relationships/image" Target="../media/image23.png"/><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2.xml"/><Relationship Id="rId7" Type="http://schemas.openxmlformats.org/officeDocument/2006/relationships/image" Target="../media/image24.png"/><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9.xml"/><Relationship Id="rId7" Type="http://schemas.openxmlformats.org/officeDocument/2006/relationships/image" Target="../media/image25.pn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36.xml"/><Relationship Id="rId7" Type="http://schemas.openxmlformats.org/officeDocument/2006/relationships/image" Target="../media/image26.png"/><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43.xml"/><Relationship Id="rId7" Type="http://schemas.openxmlformats.org/officeDocument/2006/relationships/image" Target="../media/image27.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50.xml"/><Relationship Id="rId7" Type="http://schemas.openxmlformats.org/officeDocument/2006/relationships/image" Target="../media/image28.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57.xml"/><Relationship Id="rId7" Type="http://schemas.openxmlformats.org/officeDocument/2006/relationships/image" Target="../media/image29.jpeg"/><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64.xml"/><Relationship Id="rId7" Type="http://schemas.openxmlformats.org/officeDocument/2006/relationships/image" Target="../media/image30.jpe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71.xml"/><Relationship Id="rId7" Type="http://schemas.openxmlformats.org/officeDocument/2006/relationships/image" Target="../media/image31.jpeg"/><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8.xml"/><Relationship Id="rId5" Type="http://schemas.openxmlformats.org/officeDocument/2006/relationships/image" Target="../media/image8.png"/><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51.xml"/><Relationship Id="rId3" Type="http://schemas.openxmlformats.org/officeDocument/2006/relationships/image" Target="../media/image9.png"/><Relationship Id="rId2" Type="http://schemas.openxmlformats.org/officeDocument/2006/relationships/tags" Target="../tags/tag50.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55.xml"/><Relationship Id="rId4" Type="http://schemas.openxmlformats.org/officeDocument/2006/relationships/image" Target="../media/image10.png"/><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58.xml"/><Relationship Id="rId3" Type="http://schemas.openxmlformats.org/officeDocument/2006/relationships/image" Target="../media/image11.png"/><Relationship Id="rId2" Type="http://schemas.openxmlformats.org/officeDocument/2006/relationships/tags" Target="../tags/tag57.xml"/><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nvSpPr>
        <p:spPr>
          <a:xfrm>
            <a:off x="358775" y="2512695"/>
            <a:ext cx="11593195" cy="1076325"/>
          </a:xfrm>
          <a:prstGeom prst="rect">
            <a:avLst/>
          </a:prstGeom>
          <a:noFill/>
        </p:spPr>
        <p:txBody>
          <a:bodyPr wrap="square" rtlCol="0">
            <a:spAutoFit/>
          </a:bodyPr>
          <a:lstStyle/>
          <a:p>
            <a:pPr algn="ct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项目二 高压配电</a:t>
            </a: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系统的检修</a:t>
            </a:r>
            <a:endParaRPr sz="6400" dirty="0">
              <a:ln w="6350">
                <a:noFill/>
              </a:l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nvPicPr>
        <p:blipFill>
          <a:blip r:embed="rId3"/>
          <a:stretch>
            <a:fillRect/>
          </a:stretch>
        </p:blipFill>
        <p:spPr>
          <a:xfrm>
            <a:off x="239607" y="165100"/>
            <a:ext cx="696807" cy="7687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DC/DC</a:t>
            </a:r>
            <a:endParaRPr lang="en-US" alt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618490" y="1079500"/>
            <a:ext cx="10999470" cy="123507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在新能源汽车上，并不是所有的电气都使用高压电，大多数电器依然使用低压电即</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12V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的电，因此新能源汽车上，也装有</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12V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的低压蓄电池。</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就是这个将高压直流电转为低压直流电的装置。</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9" name="图片 78"/>
          <p:cNvPicPr>
            <a:picLocks noChangeAspect="1"/>
          </p:cNvPicPr>
          <p:nvPr/>
        </p:nvPicPr>
        <p:blipFill>
          <a:blip r:embed="rId4"/>
          <a:stretch>
            <a:fillRect/>
          </a:stretch>
        </p:blipFill>
        <p:spPr>
          <a:xfrm>
            <a:off x="3561715" y="2632075"/>
            <a:ext cx="5113020" cy="3524885"/>
          </a:xfrm>
          <a:prstGeom prst="rect">
            <a:avLst/>
          </a:prstGeom>
          <a:noFill/>
          <a:ln>
            <a:noFill/>
          </a:ln>
        </p:spPr>
      </p:pic>
    </p:spTree>
    <p:custDataLst>
      <p:tags r:id="rId5"/>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2354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电动压缩机</a:t>
            </a:r>
            <a:endParaRPr lang="zh-CN" altLang="en-US" dirty="0" err="1">
              <a:solidFill>
                <a:schemeClr val="dk1"/>
              </a:solidFill>
              <a:sym typeface="微软雅黑" panose="020B0503020204020204" charset="-122"/>
            </a:endParaRPr>
          </a:p>
        </p:txBody>
      </p:sp>
      <p:sp>
        <p:nvSpPr>
          <p:cNvPr id="5" name="Title 6"/>
          <p:cNvSpPr txBox="1"/>
          <p:nvPr>
            <p:custDataLst>
              <p:tags r:id="rId3"/>
            </p:custDataLst>
          </p:nvPr>
        </p:nvSpPr>
        <p:spPr>
          <a:xfrm>
            <a:off x="613410" y="1591310"/>
            <a:ext cx="11120755" cy="93789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压缩机是空调制冷系统的动力部件，在电动汽车上，压缩机由高压电来驱动，其将控制器、电机、压缩装置集成在一起，称为电动压缩机。</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0" name="图片 79"/>
          <p:cNvPicPr>
            <a:picLocks noChangeAspect="1"/>
          </p:cNvPicPr>
          <p:nvPr/>
        </p:nvPicPr>
        <p:blipFill>
          <a:blip r:embed="rId4"/>
          <a:stretch>
            <a:fillRect/>
          </a:stretch>
        </p:blipFill>
        <p:spPr>
          <a:xfrm>
            <a:off x="4045585" y="2736215"/>
            <a:ext cx="5070475" cy="3515995"/>
          </a:xfrm>
          <a:prstGeom prst="rect">
            <a:avLst/>
          </a:prstGeom>
          <a:noFill/>
          <a:ln>
            <a:noFill/>
          </a:ln>
        </p:spPr>
      </p:pic>
    </p:spTree>
    <p:custDataLst>
      <p:tags r:id="rId5"/>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3561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en-US" altLang="zh-CN" dirty="0" err="1">
                <a:solidFill>
                  <a:schemeClr val="dk1"/>
                </a:solidFill>
                <a:sym typeface="微软雅黑" panose="020B0503020204020204" charset="-122"/>
              </a:rPr>
              <a:t>PTC</a:t>
            </a:r>
            <a:r>
              <a:rPr lang="zh-CN" altLang="en-US" dirty="0" err="1">
                <a:solidFill>
                  <a:schemeClr val="dk1"/>
                </a:solidFill>
                <a:sym typeface="微软雅黑" panose="020B0503020204020204" charset="-122"/>
              </a:rPr>
              <a:t>加热器</a:t>
            </a:r>
            <a:endParaRPr lang="zh-CN" altLang="en-US" dirty="0" err="1">
              <a:solidFill>
                <a:schemeClr val="dk1"/>
              </a:solidFill>
              <a:sym typeface="微软雅黑" panose="020B0503020204020204" charset="-122"/>
            </a:endParaRPr>
          </a:p>
        </p:txBody>
      </p:sp>
      <p:sp>
        <p:nvSpPr>
          <p:cNvPr id="4" name="Title 6"/>
          <p:cNvSpPr txBox="1"/>
          <p:nvPr>
            <p:custDataLst>
              <p:tags r:id="rId3"/>
            </p:custDataLst>
          </p:nvPr>
        </p:nvSpPr>
        <p:spPr>
          <a:xfrm>
            <a:off x="457200" y="1547495"/>
            <a:ext cx="11172190" cy="70739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电动汽车的制暖（热源）系统也是由电力来提供，这个装置被称为</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。给</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供电后，其会产生热量，一般情况下，用这个热量加热冷却液，随后把加热的冷却液输送到需要热能的地方，比如暖风或动力蓄电池。</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1" name="图片 80"/>
          <p:cNvPicPr>
            <a:picLocks noChangeAspect="1"/>
          </p:cNvPicPr>
          <p:nvPr/>
        </p:nvPicPr>
        <p:blipFill>
          <a:blip r:embed="rId4"/>
          <a:stretch>
            <a:fillRect/>
          </a:stretch>
        </p:blipFill>
        <p:spPr>
          <a:xfrm>
            <a:off x="3868420" y="2757170"/>
            <a:ext cx="4455160" cy="3183890"/>
          </a:xfrm>
          <a:prstGeom prst="rect">
            <a:avLst/>
          </a:prstGeom>
          <a:noFill/>
          <a:ln>
            <a:noFill/>
          </a:ln>
        </p:spPr>
      </p:pic>
    </p:spTree>
    <p:custDataLst>
      <p:tags r:id="rId5"/>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418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高压电的传输</a:t>
            </a:r>
            <a:endParaRPr lang="zh-CN" altLang="en-US" dirty="0" err="1">
              <a:solidFill>
                <a:schemeClr val="dk1"/>
              </a:solidFill>
              <a:sym typeface="微软雅黑" panose="020B0503020204020204" charset="-122"/>
            </a:endParaRPr>
          </a:p>
        </p:txBody>
      </p:sp>
      <p:pic>
        <p:nvPicPr>
          <p:cNvPr id="82" name="图片 81"/>
          <p:cNvPicPr>
            <a:picLocks noChangeAspect="1"/>
          </p:cNvPicPr>
          <p:nvPr/>
        </p:nvPicPr>
        <p:blipFill>
          <a:blip r:embed="rId3"/>
          <a:stretch>
            <a:fillRect/>
          </a:stretch>
        </p:blipFill>
        <p:spPr>
          <a:xfrm>
            <a:off x="2719070" y="3239770"/>
            <a:ext cx="7632065" cy="3380740"/>
          </a:xfrm>
          <a:prstGeom prst="rect">
            <a:avLst/>
          </a:prstGeom>
          <a:noFill/>
          <a:ln>
            <a:noFill/>
          </a:ln>
        </p:spPr>
      </p:pic>
      <p:sp>
        <p:nvSpPr>
          <p:cNvPr id="5" name="Title 6"/>
          <p:cNvSpPr txBox="1"/>
          <p:nvPr>
            <p:custDataLst>
              <p:tags r:id="rId4"/>
            </p:custDataLst>
          </p:nvPr>
        </p:nvSpPr>
        <p:spPr>
          <a:xfrm>
            <a:off x="457200" y="1547495"/>
            <a:ext cx="11172190" cy="80772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这些高压系统的是由高压配电盒（</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PDU</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）进行电压分配的并有高压电束进行连接的，这就被称为高压配电。</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高压配电盒</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高压配电盒是整车高压电的一个电源分配的装置，类似于低压电路系统中的电器保险盒。高压配电盒</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PDU</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是由一些高压接触器，高压保险丝以及高压铜排组成。</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3" name="图片 82"/>
          <p:cNvPicPr>
            <a:picLocks noChangeAspect="1"/>
          </p:cNvPicPr>
          <p:nvPr/>
        </p:nvPicPr>
        <p:blipFill>
          <a:blip r:embed="rId4"/>
          <a:stretch>
            <a:fillRect/>
          </a:stretch>
        </p:blipFill>
        <p:spPr>
          <a:xfrm>
            <a:off x="2130425" y="2639695"/>
            <a:ext cx="6645275" cy="3630930"/>
          </a:xfrm>
          <a:prstGeom prst="rect">
            <a:avLst/>
          </a:prstGeom>
          <a:noFill/>
          <a:ln>
            <a:noFill/>
          </a:ln>
        </p:spPr>
      </p:pic>
    </p:spTree>
    <p:custDataLst>
      <p:tags r:id="rId5"/>
    </p:custData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高压配电盒</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电动汽车的配电盒，秦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高压配电盒与车载充电机、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融合在一体，称为三合一充配电总成，高压直流充电也经过配电盒向动力蓄电池充电</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4" name="图片 83"/>
          <p:cNvPicPr>
            <a:picLocks noChangeAspect="1"/>
          </p:cNvPicPr>
          <p:nvPr/>
        </p:nvPicPr>
        <p:blipFill>
          <a:blip r:embed="rId4"/>
          <a:stretch>
            <a:fillRect/>
          </a:stretch>
        </p:blipFill>
        <p:spPr>
          <a:xfrm>
            <a:off x="2823845" y="2628900"/>
            <a:ext cx="5547995" cy="3832860"/>
          </a:xfrm>
          <a:prstGeom prst="rect">
            <a:avLst/>
          </a:prstGeom>
          <a:noFill/>
          <a:ln>
            <a:noFill/>
          </a:ln>
        </p:spPr>
      </p:pic>
    </p:spTree>
    <p:custDataLst>
      <p:tags r:id="rId5"/>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高压电缆</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高压正极与高压附件各自使用单独的高压电缆。高压正极和高压负极通过各自单独的导线与高压部件相连接，车身不用搭铁。</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5" name="图片 84"/>
          <p:cNvPicPr>
            <a:picLocks noChangeAspect="1"/>
          </p:cNvPicPr>
          <p:nvPr/>
        </p:nvPicPr>
        <p:blipFill>
          <a:blip r:embed="rId4"/>
          <a:stretch>
            <a:fillRect/>
          </a:stretch>
        </p:blipFill>
        <p:spPr>
          <a:xfrm>
            <a:off x="1495425" y="2863850"/>
            <a:ext cx="8330565" cy="3016885"/>
          </a:xfrm>
          <a:prstGeom prst="rect">
            <a:avLst/>
          </a:prstGeom>
          <a:noFill/>
          <a:ln>
            <a:noFill/>
          </a:ln>
        </p:spPr>
      </p:pic>
    </p:spTree>
    <p:custDataLst>
      <p:tags r:id="rId5"/>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699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高压电缆</a:t>
            </a:r>
            <a:endParaRPr lang="zh-CN" altLang="en-US" dirty="0" err="1">
              <a:solidFill>
                <a:schemeClr val="dk1"/>
              </a:solidFill>
              <a:sym typeface="微软雅黑" panose="020B0503020204020204" charset="-122"/>
            </a:endParaRPr>
          </a:p>
        </p:txBody>
      </p:sp>
      <p:sp>
        <p:nvSpPr>
          <p:cNvPr id="8" name="Title 6"/>
          <p:cNvSpPr txBox="1"/>
          <p:nvPr>
            <p:custDataLst>
              <p:tags r:id="rId3"/>
            </p:custDataLst>
          </p:nvPr>
        </p:nvSpPr>
        <p:spPr>
          <a:xfrm>
            <a:off x="762635" y="1384300"/>
            <a:ext cx="10972165" cy="135382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在高压电缆的外层装有屏蔽铁丝网，避免外界信号干扰，屏蔽铁丝网一般与高压插头的金属外壳相连接，如此，将插头连接上高压电器件后，使屏蔽铁丝网与高压电器件相连。</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6" name="图片 85"/>
          <p:cNvPicPr>
            <a:picLocks noChangeAspect="1"/>
          </p:cNvPicPr>
          <p:nvPr/>
        </p:nvPicPr>
        <p:blipFill>
          <a:blip r:embed="rId4"/>
          <a:stretch>
            <a:fillRect/>
          </a:stretch>
        </p:blipFill>
        <p:spPr>
          <a:xfrm>
            <a:off x="3373755" y="2522220"/>
            <a:ext cx="5443855" cy="3702685"/>
          </a:xfrm>
          <a:prstGeom prst="rect">
            <a:avLst/>
          </a:prstGeom>
          <a:noFill/>
          <a:ln>
            <a:noFill/>
          </a:ln>
        </p:spPr>
      </p:pic>
    </p:spTree>
    <p:custDataLst>
      <p:tags r:id="rId5"/>
    </p:custData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任务实施</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1041400" y="1198880"/>
            <a:ext cx="2047875" cy="506031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实施电动汽车高压维修时，一定要遵守电动汽车维修的高压防护规范，设置车辆标识和安全工作区、按要求佩戴高压防护用具、严格遵守高压操作流程。</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http://photo-static-api.fotomore.com/creative/vcg/veer/400/new/VCG41N453076793.jpg?uid=386&amp;timestamp=1716362817&amp;sign=aa1135b41c64cdff035aed3f98502fb1" descr="汽车修理车间"/>
          <p:cNvPicPr>
            <a:picLocks noChangeAspect="1"/>
          </p:cNvPicPr>
          <p:nvPr>
            <p:custDataLst>
              <p:tags r:id="rId4"/>
            </p:custDataLst>
          </p:nvPr>
        </p:nvPicPr>
        <p:blipFill>
          <a:blip r:embed="rId5"/>
          <a:stretch>
            <a:fillRect/>
          </a:stretch>
        </p:blipFill>
        <p:spPr>
          <a:xfrm>
            <a:off x="3447415" y="1906270"/>
            <a:ext cx="7548880" cy="3981450"/>
          </a:xfrm>
          <a:prstGeom prst="rect">
            <a:avLst/>
          </a:prstGeom>
        </p:spPr>
      </p:pic>
    </p:spTree>
    <p:custDataLst>
      <p:tags r:id="rId6"/>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高压插接器的拔取</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8" name="图片 87"/>
          <p:cNvPicPr>
            <a:picLocks noChangeAspect="1"/>
          </p:cNvPicPr>
          <p:nvPr/>
        </p:nvPicPr>
        <p:blipFill>
          <a:blip r:embed="rId6"/>
          <a:stretch>
            <a:fillRect/>
          </a:stretch>
        </p:blipFill>
        <p:spPr>
          <a:xfrm>
            <a:off x="3423920" y="1872615"/>
            <a:ext cx="6849110" cy="3989705"/>
          </a:xfrm>
          <a:prstGeom prst="rect">
            <a:avLst/>
          </a:prstGeom>
          <a:noFill/>
          <a:ln>
            <a:noFill/>
          </a:ln>
        </p:spPr>
      </p:pic>
    </p:spTree>
    <p:custDataLst>
      <p:tags r:id="rId7"/>
    </p:custData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512573" y="609576"/>
            <a:ext cx="11166853" cy="5943647"/>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719455" y="1502410"/>
            <a:ext cx="10753725" cy="4157345"/>
          </a:xfrm>
          <a:prstGeom prst="rect">
            <a:avLst/>
          </a:prstGeom>
          <a:noFill/>
          <a:ln>
            <a:noFill/>
          </a:ln>
        </p:spPr>
      </p:pic>
    </p:spTree>
    <p:custDataLst>
      <p:tags r:id="rId4"/>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高压插接器的拔取</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由于高压插头和插座连接的是高电压，为了安全起见，其拔插需要遵循一定的步骤。</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89" name="图片 88"/>
          <p:cNvPicPr>
            <a:picLocks noChangeAspect="1"/>
          </p:cNvPicPr>
          <p:nvPr/>
        </p:nvPicPr>
        <p:blipFill>
          <a:blip r:embed="rId7"/>
          <a:stretch>
            <a:fillRect/>
          </a:stretch>
        </p:blipFill>
        <p:spPr>
          <a:xfrm>
            <a:off x="3402965" y="2156460"/>
            <a:ext cx="5787390" cy="3885565"/>
          </a:xfrm>
          <a:prstGeom prst="rect">
            <a:avLst/>
          </a:prstGeom>
          <a:noFill/>
          <a:ln>
            <a:noFill/>
          </a:ln>
        </p:spPr>
      </p:pic>
    </p:spTree>
    <p:custDataLst>
      <p:tags r:id="rId8"/>
    </p:custData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对于一些重点的高压系统电缆往往采用螺栓将其与高压电器固定连接，如图</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2-16</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所示，此时需要严格按照高压维修程序进行拆卸</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0" name="图片 89"/>
          <p:cNvPicPr>
            <a:picLocks noChangeAspect="1"/>
          </p:cNvPicPr>
          <p:nvPr/>
        </p:nvPicPr>
        <p:blipFill>
          <a:blip r:embed="rId7"/>
          <a:stretch>
            <a:fillRect/>
          </a:stretch>
        </p:blipFill>
        <p:spPr>
          <a:xfrm>
            <a:off x="3258820" y="2336800"/>
            <a:ext cx="6330315" cy="3869055"/>
          </a:xfrm>
          <a:prstGeom prst="rect">
            <a:avLst/>
          </a:prstGeom>
          <a:noFill/>
          <a:ln>
            <a:noFill/>
          </a:ln>
        </p:spPr>
      </p:pic>
    </p:spTree>
    <p:custDataLst>
      <p:tags r:id="rId8"/>
    </p:custData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穿戴好高压防护设备</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关闭点火开关，并断开低压蓄电池电源</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1" name="图片 90"/>
          <p:cNvPicPr>
            <a:picLocks noChangeAspect="1"/>
          </p:cNvPicPr>
          <p:nvPr/>
        </p:nvPicPr>
        <p:blipFill>
          <a:blip r:embed="rId7"/>
          <a:stretch>
            <a:fillRect/>
          </a:stretch>
        </p:blipFill>
        <p:spPr>
          <a:xfrm>
            <a:off x="3171825" y="2556510"/>
            <a:ext cx="6153785" cy="3778885"/>
          </a:xfrm>
          <a:prstGeom prst="rect">
            <a:avLst/>
          </a:prstGeom>
          <a:noFill/>
          <a:ln>
            <a:noFill/>
          </a:ln>
        </p:spPr>
      </p:pic>
    </p:spTree>
    <p:custDataLst>
      <p:tags r:id="rId8"/>
    </p:custData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拆下高压电器端盖</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2" name="图片 91"/>
          <p:cNvPicPr>
            <a:picLocks noChangeAspect="1"/>
          </p:cNvPicPr>
          <p:nvPr/>
        </p:nvPicPr>
        <p:blipFill>
          <a:blip r:embed="rId7"/>
          <a:stretch>
            <a:fillRect/>
          </a:stretch>
        </p:blipFill>
        <p:spPr>
          <a:xfrm>
            <a:off x="2876550" y="2258060"/>
            <a:ext cx="6062345" cy="3802380"/>
          </a:xfrm>
          <a:prstGeom prst="rect">
            <a:avLst/>
          </a:prstGeom>
          <a:noFill/>
          <a:ln>
            <a:noFill/>
          </a:ln>
        </p:spPr>
      </p:pic>
    </p:spTree>
    <p:custDataLst>
      <p:tags r:id="rId8"/>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拆下高压电缆电气连接螺栓</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3" name="图片 92"/>
          <p:cNvPicPr>
            <a:picLocks noChangeAspect="1"/>
          </p:cNvPicPr>
          <p:nvPr/>
        </p:nvPicPr>
        <p:blipFill>
          <a:blip r:embed="rId7"/>
          <a:stretch>
            <a:fillRect/>
          </a:stretch>
        </p:blipFill>
        <p:spPr>
          <a:xfrm>
            <a:off x="3535045" y="2448560"/>
            <a:ext cx="5426710" cy="3437890"/>
          </a:xfrm>
          <a:prstGeom prst="rect">
            <a:avLst/>
          </a:prstGeom>
          <a:noFill/>
          <a:ln>
            <a:noFill/>
          </a:ln>
        </p:spPr>
      </p:pic>
    </p:spTree>
    <p:custDataLst>
      <p:tags r:id="rId8"/>
    </p:custData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拆下高压电缆固定螺栓</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4" name="图片 93"/>
          <p:cNvPicPr>
            <a:picLocks noChangeAspect="1"/>
          </p:cNvPicPr>
          <p:nvPr/>
        </p:nvPicPr>
        <p:blipFill>
          <a:blip r:embed="rId7"/>
          <a:stretch>
            <a:fillRect/>
          </a:stretch>
        </p:blipFill>
        <p:spPr>
          <a:xfrm>
            <a:off x="3382645" y="2392045"/>
            <a:ext cx="5426710" cy="3392170"/>
          </a:xfrm>
          <a:prstGeom prst="rect">
            <a:avLst/>
          </a:prstGeom>
          <a:noFill/>
          <a:ln>
            <a:noFill/>
          </a:ln>
        </p:spPr>
      </p:pic>
    </p:spTree>
    <p:custDataLst>
      <p:tags r:id="rId8"/>
    </p:custData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螺栓固定高压线的拆卸</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6.</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取下高压电缆</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5" name="图片 94"/>
          <p:cNvPicPr>
            <a:picLocks noChangeAspect="1"/>
          </p:cNvPicPr>
          <p:nvPr/>
        </p:nvPicPr>
        <p:blipFill>
          <a:blip r:embed="rId7"/>
          <a:stretch>
            <a:fillRect/>
          </a:stretch>
        </p:blipFill>
        <p:spPr>
          <a:xfrm>
            <a:off x="3416935" y="2111375"/>
            <a:ext cx="5358130" cy="3575050"/>
          </a:xfrm>
          <a:prstGeom prst="rect">
            <a:avLst/>
          </a:prstGeom>
          <a:noFill/>
          <a:ln>
            <a:noFill/>
          </a:ln>
        </p:spPr>
      </p:pic>
    </p:spTree>
    <p:custDataLst>
      <p:tags r:id="rId8"/>
    </p:custData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高压保险丝的更换</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71600"/>
            <a:ext cx="10972165" cy="164909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穿戴好高压防护设备</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关闭点火开关，并断开低压蓄电池电源</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拆下高压配电盒端盖</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59" name="图片 59" descr="图2-22"/>
          <p:cNvPicPr>
            <a:picLocks noChangeAspect="1"/>
          </p:cNvPicPr>
          <p:nvPr/>
        </p:nvPicPr>
        <p:blipFill>
          <a:blip r:embed="rId7"/>
          <a:stretch>
            <a:fillRect/>
          </a:stretch>
        </p:blipFill>
        <p:spPr>
          <a:xfrm>
            <a:off x="4109720" y="3038475"/>
            <a:ext cx="4452620" cy="3341370"/>
          </a:xfrm>
          <a:prstGeom prst="rect">
            <a:avLst/>
          </a:prstGeom>
        </p:spPr>
      </p:pic>
    </p:spTree>
    <p:custDataLst>
      <p:tags r:id="rId8"/>
    </p:custData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高压保险丝的更换</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拆下高压保险丝固定螺栓，取下高压保险丝</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4" name="图片 74" descr="图2-23"/>
          <p:cNvPicPr>
            <a:picLocks noChangeAspect="1"/>
          </p:cNvPicPr>
          <p:nvPr/>
        </p:nvPicPr>
        <p:blipFill>
          <a:blip r:embed="rId7"/>
          <a:stretch>
            <a:fillRect/>
          </a:stretch>
        </p:blipFill>
        <p:spPr>
          <a:xfrm>
            <a:off x="3766185" y="2172970"/>
            <a:ext cx="5304790" cy="3978910"/>
          </a:xfrm>
          <a:prstGeom prst="rect">
            <a:avLst/>
          </a:prstGeom>
        </p:spPr>
      </p:pic>
    </p:spTree>
    <p:custDataLst>
      <p:tags r:id="rId8"/>
    </p:custData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高压保险丝的更换</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73025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用电阻档检测高压保险丝阻值不应超过</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1Ω</a:t>
            </a:r>
            <a:endPar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6.</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若保险丝损坏，则更换新保险丝，固定好螺栓，装上高压配电盒</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96" name="图片 96" descr="图2-24"/>
          <p:cNvPicPr>
            <a:picLocks noChangeAspect="1"/>
          </p:cNvPicPr>
          <p:nvPr/>
        </p:nvPicPr>
        <p:blipFill>
          <a:blip r:embed="rId7"/>
          <a:stretch>
            <a:fillRect/>
          </a:stretch>
        </p:blipFill>
        <p:spPr>
          <a:xfrm>
            <a:off x="3490595" y="2458085"/>
            <a:ext cx="5034915" cy="3776980"/>
          </a:xfrm>
          <a:prstGeom prst="rect">
            <a:avLst/>
          </a:prstGeom>
        </p:spPr>
      </p:pic>
    </p:spTree>
    <p:custDataLst>
      <p:tags r:id="rId8"/>
    </p:custData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标题 7"/>
          <p:cNvSpPr>
            <a:spLocks noGrp="1"/>
          </p:cNvSpPr>
          <p:nvPr>
            <p:ph type="ctrTitle"/>
          </p:nvPr>
        </p:nvSpPr>
        <p:spPr/>
        <p:txBody>
          <a:bodyPr/>
          <a:p>
            <a:r>
              <a:rPr lang="zh-CN" altLang="en-US" sz="4400"/>
              <a:t>目录</a:t>
            </a:r>
            <a:endParaRPr lang="zh-CN" altLang="en-US" sz="4400"/>
          </a:p>
        </p:txBody>
      </p:sp>
      <p:sp>
        <p:nvSpPr>
          <p:cNvPr id="225" name="文本框 224"/>
          <p:cNvSpPr txBox="1"/>
          <p:nvPr>
            <p:custDataLst>
              <p:tags r:id="rId1"/>
            </p:custDataLst>
          </p:nvPr>
        </p:nvSpPr>
        <p:spPr>
          <a:xfrm>
            <a:off x="80645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任务一 高压配电盘及高压配电认识</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电动汽车高压部件的组成</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高压电的传输</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高压配电盒</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4.</a:t>
            </a:r>
            <a:r>
              <a:rPr lang="zh-CN" altLang="en-US" sz="1200" dirty="0">
                <a:latin typeface="微软雅黑" panose="020B0503020204020204" charset="-122"/>
                <a:ea typeface="微软雅黑" panose="020B0503020204020204" charset="-122"/>
                <a:cs typeface="微软雅黑" panose="020B0503020204020204" charset="-122"/>
                <a:sym typeface="+mn-ea"/>
              </a:rPr>
              <a:t>高压电缆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高压插接器的拔取</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螺栓固定高压线的拆卸</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高压保险丝的更换</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476115"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任务二 高压互锁</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控制的检修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1.高压互锁定义</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2.高压互锁部件</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高压互锁原理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1.高压互锁验证</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高压互锁</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故障</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a:off x="814578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任务三 高压系统</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绝缘安全性的检修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1.高压绝缘要求</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2.绝缘监测原理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绝缘检测电路</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1.兆欧表的使用</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高压部件的绝缘检测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严重漏电故障的检测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标题 2"/>
          <p:cNvSpPr>
            <a:spLocks noGrp="1"/>
          </p:cNvSpPr>
          <p:nvPr>
            <p:ph type="title"/>
            <p:custDataLst>
              <p:tags r:id="rId1"/>
            </p:custDataLst>
          </p:nvPr>
        </p:nvSpPr>
        <p:spPr/>
        <p:txBody>
          <a:bodyPr wrap="square" anchor="t" anchorCtr="0">
            <a:normAutofit/>
          </a:bodyPr>
          <a:lstStyle/>
          <a:p>
            <a:pPr algn="ctr"/>
            <a:r>
              <a:rPr lang="zh-CN" altLang="en-US" sz="4445">
                <a:solidFill>
                  <a:schemeClr val="bg1"/>
                </a:solidFill>
                <a:uFillTx/>
                <a:latin typeface="Arial" panose="020B0604020202020204" pitchFamily="34" charset="0"/>
                <a:ea typeface="微软雅黑" panose="020B0503020204020204" charset="-122"/>
                <a:sym typeface="+mn-ea"/>
              </a:rPr>
              <a:t>任务一 高压配电盘及高压配电认识</a:t>
            </a:r>
            <a:endParaRPr lang="zh-CN" altLang="en-US" sz="4445">
              <a:solidFill>
                <a:schemeClr val="bg1"/>
              </a:solidFill>
              <a:uFillTx/>
              <a:latin typeface="Arial" panose="020B0604020202020204" pitchFamily="34" charset="0"/>
              <a:ea typeface="微软雅黑" panose="020B0503020204020204" charset="-122"/>
              <a:sym typeface="+mn-ea"/>
            </a:endParaRPr>
          </a:p>
        </p:txBody>
      </p:sp>
      <p:sp>
        <p:nvSpPr>
          <p:cNvPr id="24" name="矩形 23"/>
          <p:cNvSpPr/>
          <p:nvPr>
            <p:custDataLst>
              <p:tags r:id="rId2"/>
            </p:custDataLst>
          </p:nvPr>
        </p:nvSpPr>
        <p:spPr>
          <a:xfrm>
            <a:off x="10177643" y="4133544"/>
            <a:ext cx="17780" cy="2178000"/>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endParaRPr>
          </a:p>
        </p:txBody>
      </p:sp>
      <p:sp>
        <p:nvSpPr>
          <p:cNvPr id="16" name="文本框 15"/>
          <p:cNvSpPr txBox="1"/>
          <p:nvPr/>
        </p:nvSpPr>
        <p:spPr>
          <a:xfrm>
            <a:off x="1584960" y="3679190"/>
            <a:ext cx="3950335" cy="2856230"/>
          </a:xfrm>
          <a:prstGeom prst="rect">
            <a:avLst/>
          </a:prstGeom>
          <a:noFill/>
        </p:spPr>
        <p:txBody>
          <a:bodyPr wrap="square" rtlCol="0" anchor="t">
            <a:no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一</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技术原理</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1.电动汽车高压部件的组成</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高压电的传输</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高压配电盒</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4.</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高压电缆</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6378575" y="3679190"/>
            <a:ext cx="4852670" cy="2214880"/>
          </a:xfrm>
          <a:prstGeom prst="rect">
            <a:avLst/>
          </a:prstGeom>
          <a:noFill/>
        </p:spPr>
        <p:txBody>
          <a:bodyPr wrap="square" rtlCol="0" anchor="t">
            <a:sp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二</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任务实施</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高压插接器的拔取</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螺栓固定高压线的拆卸</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高压保险丝的更换</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360000"/>
            <a:ext cx="10800000" cy="720000"/>
          </a:xfrm>
        </p:spPr>
        <p:txBody>
          <a:bodyPr/>
          <a:p>
            <a:r>
              <a:rPr lang="zh-CN" altLang="en-US"/>
              <a:t>学习目标</a:t>
            </a:r>
            <a:endParaRPr lang="zh-CN" altLang="en-US"/>
          </a:p>
        </p:txBody>
      </p:sp>
      <p:sp>
        <p:nvSpPr>
          <p:cNvPr id="5" name="标题 2"/>
          <p:cNvSpPr>
            <a:spLocks noGrp="1"/>
          </p:cNvSpPr>
          <p:nvPr>
            <p:custDataLst>
              <p:tags r:id="rId1"/>
            </p:custDataLst>
          </p:nvPr>
        </p:nvSpPr>
        <p:spPr>
          <a:xfrm>
            <a:off x="1040130" y="1229359"/>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知识目标</a:t>
            </a:r>
            <a:endParaRPr lang="zh-CN" altLang="en-US" sz="2000" dirty="0"/>
          </a:p>
        </p:txBody>
      </p:sp>
      <p:sp>
        <p:nvSpPr>
          <p:cNvPr id="6" name="矩形 5"/>
          <p:cNvSpPr/>
          <p:nvPr>
            <p:custDataLst>
              <p:tags r:id="rId2"/>
            </p:custDataLst>
          </p:nvPr>
        </p:nvSpPr>
        <p:spPr>
          <a:xfrm>
            <a:off x="1040130" y="1805305"/>
            <a:ext cx="3393440" cy="1254125"/>
          </a:xfrm>
          <a:prstGeom prst="rect">
            <a:avLst/>
          </a:prstGeom>
          <a:noFill/>
        </p:spPr>
        <p:txBody>
          <a:bodyPr wrap="square" lIns="0" tIns="0" rIns="0" bIns="0" rtlCol="0" anchor="t" anchorCtr="0">
            <a:noAutofit/>
          </a:bodyPr>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●掌握电动汽车高压部件的组成
●</a:t>
            </a:r>
            <a:r>
              <a:rPr lang="zh-CN" altLang="en-US" sz="1400" dirty="0">
                <a:solidFill>
                  <a:schemeClr val="tx1">
                    <a:lumMod val="85000"/>
                    <a:lumOff val="15000"/>
                  </a:schemeClr>
                </a:solidFill>
                <a:latin typeface="+mn-ea"/>
                <a:cs typeface="+mn-ea"/>
              </a:rPr>
              <a:t>掌握高压配电箱的结构</a:t>
            </a:r>
            <a:endParaRPr lang="zh-CN" altLang="en-US" sz="1400" dirty="0">
              <a:solidFill>
                <a:schemeClr val="tx1">
                  <a:lumMod val="85000"/>
                  <a:lumOff val="15000"/>
                </a:schemeClr>
              </a:solidFill>
              <a:latin typeface="+mn-ea"/>
              <a:cs typeface="+mn-ea"/>
            </a:endParaRPr>
          </a:p>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lumMod val="85000"/>
                    <a:lumOff val="15000"/>
                  </a:schemeClr>
                </a:solidFill>
                <a:latin typeface="+mn-ea"/>
                <a:cs typeface="+mn-ea"/>
              </a:rPr>
              <a:t>理解配电电缆的结构</a:t>
            </a:r>
            <a:endParaRPr lang="zh-CN" altLang="en-US" sz="1400" dirty="0">
              <a:solidFill>
                <a:schemeClr val="tx1">
                  <a:lumMod val="85000"/>
                  <a:lumOff val="15000"/>
                </a:schemeClr>
              </a:solidFill>
              <a:latin typeface="+mn-ea"/>
              <a:cs typeface="+mn-ea"/>
            </a:endParaRPr>
          </a:p>
          <a:p>
            <a:pPr algn="l" fontAlgn="auto">
              <a:lnSpc>
                <a:spcPct val="150000"/>
              </a:lnSpc>
              <a:spcAft>
                <a:spcPts val="800"/>
              </a:spcAft>
            </a:pPr>
            <a:endParaRPr lang="zh-CN" altLang="en-US" sz="1400" dirty="0">
              <a:solidFill>
                <a:schemeClr val="tx1">
                  <a:lumMod val="85000"/>
                  <a:lumOff val="15000"/>
                </a:schemeClr>
              </a:solidFill>
              <a:latin typeface="+mn-ea"/>
              <a:cs typeface="+mn-ea"/>
            </a:endParaRPr>
          </a:p>
        </p:txBody>
      </p:sp>
      <p:sp>
        <p:nvSpPr>
          <p:cNvPr id="7" name="标题 2"/>
          <p:cNvSpPr>
            <a:spLocks noGrp="1"/>
          </p:cNvSpPr>
          <p:nvPr>
            <p:custDataLst>
              <p:tags r:id="rId3"/>
            </p:custDataLst>
          </p:nvPr>
        </p:nvSpPr>
        <p:spPr>
          <a:xfrm>
            <a:off x="6355715" y="1268730"/>
            <a:ext cx="412051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能力目标</a:t>
            </a:r>
            <a:endParaRPr lang="zh-CN" altLang="en-US" sz="2000" dirty="0"/>
          </a:p>
        </p:txBody>
      </p:sp>
      <p:sp>
        <p:nvSpPr>
          <p:cNvPr id="8" name="矩形 7"/>
          <p:cNvSpPr/>
          <p:nvPr>
            <p:custDataLst>
              <p:tags r:id="rId4"/>
            </p:custDataLst>
          </p:nvPr>
        </p:nvSpPr>
        <p:spPr>
          <a:xfrm>
            <a:off x="6356350" y="1805305"/>
            <a:ext cx="4927600" cy="1119505"/>
          </a:xfrm>
          <a:prstGeom prst="rect">
            <a:avLst/>
          </a:prstGeom>
          <a:noFill/>
        </p:spPr>
        <p:txBody>
          <a:bodyPr wrap="square" lIns="0" tIns="0" rIns="0" bIns="0" rtlCol="0" anchor="t" anchorCtr="0">
            <a:noAutofit/>
          </a:bodyPr>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●按照高压安全操作规范拆取高压连接器
●按照高压安全操作规范拆取高压线束</a:t>
            </a:r>
            <a:endPar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chemeClr val="tx1">
                    <a:lumMod val="85000"/>
                    <a:lumOff val="15000"/>
                  </a:schemeClr>
                </a:solidFill>
                <a:latin typeface="+mn-ea"/>
                <a:cs typeface="+mn-ea"/>
              </a:rPr>
              <a:t>按照高压安全更换高压保险丝</a:t>
            </a:r>
            <a:endParaRPr lang="zh-CN" altLang="en-US" sz="1400" dirty="0">
              <a:solidFill>
                <a:schemeClr val="tx1">
                  <a:lumMod val="85000"/>
                  <a:lumOff val="15000"/>
                </a:schemeClr>
              </a:solidFill>
              <a:latin typeface="+mn-ea"/>
              <a:cs typeface="+mn-ea"/>
            </a:endParaRPr>
          </a:p>
        </p:txBody>
      </p:sp>
      <p:cxnSp>
        <p:nvCxnSpPr>
          <p:cNvPr id="9" name="直接连接符 8"/>
          <p:cNvCxnSpPr/>
          <p:nvPr/>
        </p:nvCxnSpPr>
        <p:spPr>
          <a:xfrm flipH="1">
            <a:off x="6104890" y="1169670"/>
            <a:ext cx="60960" cy="509333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868045" y="4693920"/>
            <a:ext cx="10867390" cy="169545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在电动汽车上，使用高压电的电气设备有驱动电机及其控制器、电动压缩机、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等，结合给动力蓄电池充电的设备车载充电机（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OBC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），再加上动力蓄电池本身，这些就组成了电动汽车高压电气系统。</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4"/>
            </p:custDataLst>
          </p:nvPr>
        </p:nvSpPr>
        <p:spPr>
          <a:xfrm>
            <a:off x="1015496" y="4260662"/>
            <a:ext cx="10161008" cy="25402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15">
              <a:solidFill>
                <a:schemeClr val="lt1"/>
              </a:solidFill>
              <a:latin typeface="微软雅黑" panose="020B0503020204020204" charset="-122"/>
              <a:ea typeface="微软雅黑" panose="020B0503020204020204" charset="-122"/>
            </a:endParaRPr>
          </a:p>
        </p:txBody>
      </p:sp>
      <p:pic>
        <p:nvPicPr>
          <p:cNvPr id="75" name="图片 74"/>
          <p:cNvPicPr>
            <a:picLocks noChangeAspect="1"/>
          </p:cNvPicPr>
          <p:nvPr/>
        </p:nvPicPr>
        <p:blipFill>
          <a:blip r:embed="rId5"/>
          <a:stretch>
            <a:fillRect/>
          </a:stretch>
        </p:blipFill>
        <p:spPr>
          <a:xfrm>
            <a:off x="4446270" y="1106170"/>
            <a:ext cx="3298825" cy="2976245"/>
          </a:xfrm>
          <a:prstGeom prst="rect">
            <a:avLst/>
          </a:prstGeom>
          <a:noFill/>
          <a:ln>
            <a:noFill/>
          </a:ln>
        </p:spPr>
      </p:pic>
    </p:spTree>
    <p:custDataLst>
      <p:tags r:id="rId6"/>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2" name="文本框 1"/>
          <p:cNvSpPr txBox="1"/>
          <p:nvPr/>
        </p:nvSpPr>
        <p:spPr>
          <a:xfrm>
            <a:off x="831850" y="1153160"/>
            <a:ext cx="10902950" cy="2476500"/>
          </a:xfrm>
          <a:prstGeom prst="rect">
            <a:avLst/>
          </a:prstGeom>
          <a:noFill/>
        </p:spPr>
        <p:txBody>
          <a:bodyPr wrap="square" rtlCol="0" anchor="t">
            <a:spAutoFit/>
          </a:bodyPr>
          <a:p>
            <a:pPr algn="l" fontAlgn="auto">
              <a:lnSpc>
                <a:spcPct val="150000"/>
              </a:lnSpc>
              <a:spcAft>
                <a:spcPts val="800"/>
              </a:spcAft>
            </a:pP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1.</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动力蓄电池</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动力蓄电池用于存储汽车上的电能。电压一般在</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200</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600V</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，相当于燃油车上的燃油箱。随着车辆的行驶，电量会消耗，当消耗到一定值时，就需要使用市电进行充电。</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车载充电机</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OBC</a:t>
            </a:r>
            <a:endPar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动力蓄电池电量消耗后，需要充电。在电动汽车上装有车载充电机</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OBC</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pic>
        <p:nvPicPr>
          <p:cNvPr id="76" name="图片 75"/>
          <p:cNvPicPr>
            <a:picLocks noChangeAspect="1"/>
          </p:cNvPicPr>
          <p:nvPr/>
        </p:nvPicPr>
        <p:blipFill>
          <a:blip r:embed="rId3"/>
          <a:stretch>
            <a:fillRect/>
          </a:stretch>
        </p:blipFill>
        <p:spPr>
          <a:xfrm>
            <a:off x="3558540" y="3723005"/>
            <a:ext cx="5449570" cy="2871470"/>
          </a:xfrm>
          <a:prstGeom prst="rect">
            <a:avLst/>
          </a:prstGeom>
          <a:noFill/>
          <a:ln>
            <a:noFill/>
          </a:ln>
        </p:spPr>
      </p:pic>
    </p:spTree>
    <p:custDataLst>
      <p:tags r:id="rId4"/>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spc="100" dirty="0">
                <a:ln w="3175">
                  <a:noFill/>
                  <a:prstDash val="dash"/>
                </a:ln>
                <a:solidFill>
                  <a:schemeClr val="dk1">
                    <a:lumMod val="75000"/>
                    <a:lumOff val="25000"/>
                  </a:schemeClr>
                </a:solidFill>
                <a:uFillTx/>
                <a:sym typeface="+mn-ea"/>
              </a:rPr>
              <a:t>驱动电机与电机控制器</a:t>
            </a:r>
            <a:r>
              <a:rPr lang="en-US" altLang="zh-CN" spc="100" dirty="0">
                <a:ln w="3175">
                  <a:noFill/>
                  <a:prstDash val="dash"/>
                </a:ln>
                <a:solidFill>
                  <a:schemeClr val="dk1">
                    <a:lumMod val="75000"/>
                    <a:lumOff val="25000"/>
                  </a:schemeClr>
                </a:solidFill>
                <a:uFillTx/>
                <a:sym typeface="+mn-ea"/>
              </a:rPr>
              <a:t>MCU</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598805" y="982980"/>
            <a:ext cx="11135995" cy="120459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驱动电机的作用是在电力的驱动下带动车轮运转。为了使驱动电机容易控制，提升其使用寿命，驱动电机采用三相交流电机。</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77" name="图片 76"/>
          <p:cNvPicPr>
            <a:picLocks noChangeAspect="1"/>
          </p:cNvPicPr>
          <p:nvPr/>
        </p:nvPicPr>
        <p:blipFill>
          <a:blip r:embed="rId4"/>
          <a:stretch>
            <a:fillRect/>
          </a:stretch>
        </p:blipFill>
        <p:spPr>
          <a:xfrm>
            <a:off x="3893820" y="2408555"/>
            <a:ext cx="5775325" cy="3385185"/>
          </a:xfrm>
          <a:prstGeom prst="rect">
            <a:avLst/>
          </a:prstGeom>
          <a:noFill/>
          <a:ln>
            <a:noFill/>
          </a:ln>
        </p:spPr>
      </p:pic>
    </p:spTree>
    <p:custDataLst>
      <p:tags r:id="rId5"/>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spc="100" dirty="0">
                <a:ln w="3175">
                  <a:noFill/>
                  <a:prstDash val="dash"/>
                </a:ln>
                <a:solidFill>
                  <a:schemeClr val="dk1">
                    <a:lumMod val="75000"/>
                    <a:lumOff val="25000"/>
                  </a:schemeClr>
                </a:solidFill>
                <a:uFillTx/>
                <a:sym typeface="+mn-ea"/>
              </a:rPr>
              <a:t>驱动电机与电机控制器</a:t>
            </a:r>
            <a:r>
              <a:rPr lang="en-US" altLang="zh-CN" spc="100" dirty="0">
                <a:ln w="3175">
                  <a:noFill/>
                  <a:prstDash val="dash"/>
                </a:ln>
                <a:solidFill>
                  <a:schemeClr val="dk1">
                    <a:lumMod val="75000"/>
                    <a:lumOff val="25000"/>
                  </a:schemeClr>
                </a:solidFill>
                <a:uFillTx/>
                <a:sym typeface="+mn-ea"/>
              </a:rPr>
              <a:t>MCU</a:t>
            </a:r>
            <a:endParaRPr lang="zh-CN" dirty="0" err="1">
              <a:solidFill>
                <a:schemeClr val="dk1"/>
              </a:solidFill>
              <a:sym typeface="微软雅黑" panose="020B0503020204020204" charset="-122"/>
            </a:endParaRPr>
          </a:p>
        </p:txBody>
      </p:sp>
      <p:sp>
        <p:nvSpPr>
          <p:cNvPr id="10" name="文本框 9"/>
          <p:cNvSpPr txBox="1"/>
          <p:nvPr/>
        </p:nvSpPr>
        <p:spPr>
          <a:xfrm>
            <a:off x="457200" y="1079500"/>
            <a:ext cx="11276965" cy="1139825"/>
          </a:xfrm>
          <a:prstGeom prst="rect">
            <a:avLst/>
          </a:prstGeom>
          <a:noFill/>
        </p:spPr>
        <p:txBody>
          <a:bodyPr wrap="square" rtlCol="0" anchor="t">
            <a:noAutofit/>
          </a:bodyPr>
          <a:p>
            <a:pPr algn="l">
              <a:lnSpc>
                <a:spcPct val="150000"/>
              </a:lnSpc>
            </a:pPr>
            <a:r>
              <a:rPr lang="zh-CN" altLang="en-US" dirty="0">
                <a:solidFill>
                  <a:schemeClr val="tx1"/>
                </a:solidFill>
                <a:latin typeface="微软雅黑" panose="020B0503020204020204" charset="-122"/>
                <a:ea typeface="微软雅黑" panose="020B0503020204020204" charset="-122"/>
                <a:cs typeface="微软雅黑" panose="020B0503020204020204" charset="-122"/>
              </a:rPr>
              <a:t>驱动电机使用的电能来自动力蓄电池，动力蓄电池内存储的是高压直流电。电机控制器</a:t>
            </a:r>
            <a:r>
              <a:rPr lang="en-US" altLang="zh-CN" dirty="0">
                <a:solidFill>
                  <a:schemeClr val="tx1"/>
                </a:solidFill>
                <a:latin typeface="微软雅黑" panose="020B0503020204020204" charset="-122"/>
                <a:ea typeface="微软雅黑" panose="020B0503020204020204" charset="-122"/>
                <a:cs typeface="微软雅黑" panose="020B0503020204020204" charset="-122"/>
              </a:rPr>
              <a:t>MCU</a:t>
            </a:r>
            <a:r>
              <a:rPr lang="zh-CN" altLang="en-US" dirty="0">
                <a:solidFill>
                  <a:schemeClr val="tx1"/>
                </a:solidFill>
                <a:latin typeface="微软雅黑" panose="020B0503020204020204" charset="-122"/>
                <a:ea typeface="微软雅黑" panose="020B0503020204020204" charset="-122"/>
                <a:cs typeface="微软雅黑" panose="020B0503020204020204" charset="-122"/>
              </a:rPr>
              <a:t>将高压直流电转为交流电，并与整车上其他模块进行信号交互，实现对驱动电机的转速、转动方向等进行有效控制</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78" name="图片 77"/>
          <p:cNvPicPr>
            <a:picLocks noChangeAspect="1"/>
          </p:cNvPicPr>
          <p:nvPr/>
        </p:nvPicPr>
        <p:blipFill>
          <a:blip r:embed="rId3"/>
          <a:stretch>
            <a:fillRect/>
          </a:stretch>
        </p:blipFill>
        <p:spPr>
          <a:xfrm>
            <a:off x="2580005" y="2219325"/>
            <a:ext cx="7030720" cy="3953510"/>
          </a:xfrm>
          <a:prstGeom prst="rect">
            <a:avLst/>
          </a:prstGeom>
          <a:noFill/>
          <a:ln>
            <a:noFill/>
          </a:ln>
        </p:spPr>
      </p:pic>
    </p:spTree>
    <p:custDataLst>
      <p:tags r:id="rId4"/>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7.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0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4.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15.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2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29.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3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4.xml><?xml version="1.0" encoding="utf-8"?>
<p:tagLst xmlns:p="http://schemas.openxmlformats.org/presentationml/2006/main">
  <p:tag name="KSO_WM_UNIT_PLACING_PICTURE_USER_VIEWPORT" val="{&quot;height&quot;:908,&quot;width&quot;:823}"/>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2.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43.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5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6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6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7.xml><?xml version="1.0" encoding="utf-8"?>
<p:tagLst xmlns:p="http://schemas.openxmlformats.org/presentationml/2006/main">
  <p:tag name="KSO_WM_UNIT_PLACING_PICTURE_USER_VIEWPORT" val="{&quot;height&quot;:609,&quot;width&quot;:550}"/>
</p:tagLst>
</file>

<file path=ppt/tags/tag170.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7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9*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指正"/>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354_9*i*1"/>
  <p:tag name="KSO_WM_TEMPLATE_CATEGORY" val="custom"/>
  <p:tag name="KSO_WM_TEMPLATE_INDEX" val="20233354"/>
  <p:tag name="KSO_WM_UNIT_LAYERLEVEL" val="1"/>
  <p:tag name="KSO_WM_TAG_VERSION" val="3.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54_9*i*2"/>
  <p:tag name="KSO_WM_TEMPLATE_CATEGORY" val="custom"/>
  <p:tag name="KSO_WM_TEMPLATE_INDEX" val="20233354"/>
  <p:tag name="KSO_WM_UNIT_LAYERLEVEL" val="1"/>
  <p:tag name="KSO_WM_TAG_VERSION" val="3.0"/>
  <p:tag name="KSO_WM_BEAUTIFY_FLAG" val="#wm#"/>
</p:tagLst>
</file>

<file path=ppt/tags/tag175.xml><?xml version="1.0" encoding="utf-8"?>
<p:tagLst xmlns:p="http://schemas.openxmlformats.org/presentationml/2006/main">
  <p:tag name="KSO_WM_SLIDE_ID" val="custom2023335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86"/>
  <p:tag name="KSO_WM_SLIDE_TYPE" val="endPage"/>
  <p:tag name="KSO_WM_SLIDE_SUBTYPE" val="pureTxt"/>
  <p:tag name="KSO_WM_SLIDE_LAYOUT" val="a_f"/>
  <p:tag name="KSO_WM_SLIDE_LAYOUT_CNT" val="1_1"/>
</p:tagLst>
</file>

<file path=ppt/tags/tag176.xml><?xml version="1.0" encoding="utf-8"?>
<p:tagLst xmlns:p="http://schemas.openxmlformats.org/presentationml/2006/main">
  <p:tag name="commondata" val="eyJoZGlkIjoiOWRjZTk5MGI3MTZhNzBiNDQ2ZjYxOWNmYmIwN2RkYTg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32.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2990_9*i*2"/>
  <p:tag name="KSO_WM_TEMPLATE_CATEGORY" val="custom"/>
  <p:tag name="KSO_WM_TEMPLATE_INDEX" val="20202990"/>
  <p:tag name="KSO_WM_UNIT_LAYERLEVEL" val="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8.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3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3.xml><?xml version="1.0" encoding="utf-8"?>
<p:tagLst xmlns:p="http://schemas.openxmlformats.org/presentationml/2006/main">
  <p:tag name="KSO_WM_TEMPLATE_CATEGORY" val="custom"/>
  <p:tag name="KSO_WM_TEMPLATE_INDEX" val="2023335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860_1*f*1"/>
  <p:tag name="KSO_WM_TEMPLATE_CATEGORY" val="diagram"/>
  <p:tag name="KSO_WM_TEMPLATE_INDEX" val="20210860"/>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302feb7e0a824c2b8ad76b9b27b4a864"/>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707e5ebbce141ef82d327ffb618e11b"/>
  <p:tag name="KSO_WM_UNIT_TEXT_FILL_FORE_SCHEMECOLOR_INDEX_BRIGHTNESS" val="0.25"/>
  <p:tag name="KSO_WM_UNIT_TEXT_FILL_FORE_SCHEMECOLOR_INDEX" val="13"/>
  <p:tag name="KSO_WM_UNIT_TEXT_FILL_TYPE" val="1"/>
  <p:tag name="KSO_WM_TEMPLATE_ASSEMBLE_XID" val="639af84f0c9383becde69508"/>
  <p:tag name="KSO_WM_TEMPLATE_ASSEMBLE_GROUPID" val="639af84f0c9383becde69508"/>
  <p:tag name="WM_BEAUTIFY_ZORDER_FLAG_TAG" val="4"/>
</p:tagLst>
</file>

<file path=ppt/tags/tag47.xml><?xml version="1.0" encoding="utf-8"?>
<p:tagLst xmlns:p="http://schemas.openxmlformats.org/presentationml/2006/main">
  <p:tag name="KSO_WM_UNIT_BLOCK" val="0"/>
  <p:tag name="KSO_WM_UNIT_HIGHLIGHT" val="0"/>
  <p:tag name="KSO_WM_UNIT_COMPATIBLE" val="1"/>
  <p:tag name="KSO_WM_UNIT_DIAGRAM_ISNUMVISUAL" val="0"/>
  <p:tag name="KSO_WM_UNIT_DIAGRAM_ISREFERUNIT" val="0"/>
  <p:tag name="KSO_WM_UNIT_TYPE" val="i"/>
  <p:tag name="KSO_WM_UNIT_INDEX" val="1"/>
  <p:tag name="KSO_WM_UNIT_ID" val="diagram20210860_1*i*1"/>
  <p:tag name="KSO_WM_TEMPLATE_CATEGORY" val="diagram"/>
  <p:tag name="KSO_WM_TEMPLATE_INDEX" val="20210860"/>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1},&quot;DecorateInfoY&quot;:{&quot;IsAbs&quot;:true,&quot;Pos&quot;:2},&quot;ReferentInfo&quot;:{&quot;Id&quot;:&quot;d3da675d28be45e3a78bba7abfbd4aa7&quot;,&quot;X&quot;:{&quot;Pos&quot;:1},&quot;Y&quot;:{&quot;Pos&quot;:2}},&quot;whChangeMode&quot;:0}"/>
  <p:tag name="KSO_WM_UNIT_DEC_AREA_ID" val="ef32e52aea08493eaaf9dd96398c2e97"/>
  <p:tag name="KSO_WM_CHIP_GROUPID" val="5e9d770adc741d3f2d9ea583"/>
  <p:tag name="KSO_WM_CHIP_XID" val="5e997d21dade925159b5262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8"/>
  <p:tag name="KSO_WM_TEMPLATE_ASSEMBLE_XID" val="639af84f0c9383becde69508"/>
  <p:tag name="KSO_WM_TEMPLATE_ASSEMBLE_GROUPID" val="639af84f0c9383becde69508"/>
  <p:tag name="WM_BEAUTIFY_ZORDER_FLAG_TAG" val="5"/>
</p:tagLst>
</file>

<file path=ppt/tags/tag4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1.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4750_1*f*1"/>
  <p:tag name="KSO_WM_TEMPLATE_CATEGORY" val="diagram"/>
  <p:tag name="KSO_WM_TEMPLATE_INDEX" val="20214750"/>
  <p:tag name="KSO_WM_UNIT_LAYERLEVEL" val="1"/>
  <p:tag name="KSO_WM_TAG_VERSION" val="1.0"/>
  <p:tag name="KSO_WM_BEAUTIFY_FLAG" val="#wm#"/>
  <p:tag name="KSO_WM_UNIT_DEFAULT_FONT" val="14;20;2"/>
  <p:tag name="KSO_WM_UNIT_BLOCK" val="0"/>
  <p:tag name="KSO_WM_UNIT_VALUE" val="77"/>
  <p:tag name="KSO_WM_UNIT_SHOW_EDIT_AREA_INDICATION" val="1"/>
  <p:tag name="KSO_WM_CHIP_GROUPID" val="5e6b05596848fb12bee65ac8"/>
  <p:tag name="KSO_WM_CHIP_XID" val="5e6b05596848fb12bee65aca"/>
  <p:tag name="KSO_WM_UNIT_DEC_AREA_ID" val="2eec81c716ae44db8af59837c0a6a77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99a14625103406aa5962c17bf872e23"/>
  <p:tag name="KSO_WM_UNIT_TEXT_FILL_FORE_SCHEMECOLOR_INDEX_BRIGHTNESS" val="0.25"/>
  <p:tag name="KSO_WM_UNIT_TEXT_FILL_FORE_SCHEMECOLOR_INDEX" val="13"/>
  <p:tag name="KSO_WM_UNIT_TEXT_FILL_TYPE" val="1"/>
  <p:tag name="KSO_WM_TEMPLATE_ASSEMBLE_XID" val="60656f9b4054ed1e2fb80d5c"/>
  <p:tag name="KSO_WM_TEMPLATE_ASSEMBLE_GROUPID" val="60656f9b4054ed1e2fb80d5c"/>
  <p:tag name="WM_BEAUTIFY_ZORDER_FLAG_TAG" val="5"/>
</p:tagLst>
</file>

<file path=ppt/tags/tag5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76_1*f*1"/>
  <p:tag name="KSO_WM_TEMPLATE_CATEGORY" val="diagram"/>
  <p:tag name="KSO_WM_TEMPLATE_INDEX" val="20212076"/>
  <p:tag name="KSO_WM_UNIT_LAYERLEVEL" val="1"/>
  <p:tag name="KSO_WM_TAG_VERSION" val="1.0"/>
  <p:tag name="KSO_WM_BEAUTIFY_FLAG" val="#wm#"/>
  <p:tag name="KSO_WM_UNIT_DEFAULT_FONT" val="14;20;2"/>
  <p:tag name="KSO_WM_UNIT_BLOCK" val="0"/>
  <p:tag name="KSO_WM_UNIT_VALUE" val="240"/>
  <p:tag name="KSO_WM_UNIT_SHOW_EDIT_AREA_INDICATION" val="1"/>
  <p:tag name="KSO_WM_CHIP_GROUPID" val="5e6b05596848fb12bee65ac8"/>
  <p:tag name="KSO_WM_CHIP_XID" val="5e6b05596848fb12bee65aca"/>
  <p:tag name="KSO_WM_UNIT_DEC_AREA_ID" val="a44939a9ecde49c2b7ceab239baddf9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09b27c58b4941cea1b3fa7cc03b0257"/>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639af9840c9383becde695b2"/>
  <p:tag name="KSO_WM_TEMPLATE_ASSEMBLE_GROUPID" val="639af9840c9383becde695b2"/>
  <p:tag name="WM_BEAUTIFY_ZORDER_FLAG_TAG" val="6"/>
</p:tagLst>
</file>

<file path=ppt/tags/tag6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31.1},&quot;minSize&quot;:{&quot;size1&quot;:17.8},&quot;normalSize&quot;:{&quot;size1&quot;:17.8},&quot;subLayout&quot;:[{&quot;id&quot;:&quot;2024-05-22T14:17:29&quot;,&quot;maxSize&quot;:{&quot;size1&quot;:100},&quot;minSize&quot;:{&quot;size1&quot;:61.7},&quot;normalSize&quot;:{&quot;size1&quot;:61.7},&quot;subLayout&quot;:[{&quot;id&quot;:&quot;2024-05-22T14:17:29&quot;,&quot;margin&quot;:{&quot;bottom&quot;:0,&quot;left&quot;:1.2699999809265137,&quot;right&quot;:1.2699999809265137,&quot;top&quot;:0.4230000376701355},&quot;type&quot;:0},{&quot;id&quot;:&quot;2024-05-22T14:17:29&quot;,&quot;margin&quot;:{&quot;bottom&quot;:0.025999998673796654,&quot;left&quot;:1.2699999809265137,&quot;right&quot;:1.2699999809265137,&quot;top&quot;:0.025999998673796654},&quot;type&quot;:0}],&quot;type&quot;:0},{&quot;id&quot;:&quot;2024-05-22T14:17:29&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83_1*f*1"/>
  <p:tag name="KSO_WM_TEMPLATE_CATEGORY" val="diagram"/>
  <p:tag name="KSO_WM_TEMPLATE_INDEX" val="20211083"/>
  <p:tag name="KSO_WM_UNIT_LAYERLEVEL" val="1"/>
  <p:tag name="KSO_WM_TAG_VERSION" val="1.0"/>
  <p:tag name="KSO_WM_BEAUTIFY_FLAG" val="#wm#"/>
  <p:tag name="KSO_WM_UNIT_DEFAULT_FONT" val="14;20;2"/>
  <p:tag name="KSO_WM_UNIT_BLOCK" val="0"/>
  <p:tag name="KSO_WM_UNIT_VALUE" val="300"/>
  <p:tag name="KSO_WM_UNIT_SHOW_EDIT_AREA_INDICATION" val="1"/>
  <p:tag name="KSO_WM_CHIP_GROUPID" val="5e6b05596848fb12bee65ac8"/>
  <p:tag name="KSO_WM_CHIP_XID" val="5e6b05596848fb12bee65aca"/>
  <p:tag name="KSO_WM_UNIT_DEC_AREA_ID" val="70c8755b6f37472d840b2f40d7c25c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t&quot;,&quot;fill_mode&quot;:&quot;full&quot;,&quot;sacle_strategy&quot;:&quot;smart&quot;}"/>
  <p:tag name="KSO_WM_ASSEMBLE_CHIP_INDEX" val="078f4d704024496f9c40d775791a1fb9"/>
  <p:tag name="KSO_WM_UNIT_TEXT_FILL_FORE_SCHEMECOLOR_INDEX_BRIGHTNESS" val="0.25"/>
  <p:tag name="KSO_WM_UNIT_TEXT_FILL_FORE_SCHEMECOLOR_INDEX" val="13"/>
  <p:tag name="KSO_WM_UNIT_TEXT_FILL_TYPE" val="1"/>
  <p:tag name="KSO_WM_TEMPLATE_ASSEMBLE_XID" val="6130c4e08b5cc6c91112a57b"/>
  <p:tag name="KSO_WM_TEMPLATE_ASSEMBLE_GROUPID" val="6130c4e08b5cc6c91112a57b"/>
  <p:tag name="WM_BEAUTIFY_ZORDER_FLAG_TAG" val="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83_1*f*1"/>
  <p:tag name="KSO_WM_TEMPLATE_CATEGORY" val="diagram"/>
  <p:tag name="KSO_WM_TEMPLATE_INDEX" val="20211083"/>
  <p:tag name="KSO_WM_UNIT_LAYERLEVEL" val="1"/>
  <p:tag name="KSO_WM_TAG_VERSION" val="1.0"/>
  <p:tag name="KSO_WM_BEAUTIFY_FLAG" val="#wm#"/>
  <p:tag name="KSO_WM_UNIT_DEFAULT_FONT" val="14;20;2"/>
  <p:tag name="KSO_WM_UNIT_BLOCK" val="0"/>
  <p:tag name="KSO_WM_UNIT_VALUE" val="300"/>
  <p:tag name="KSO_WM_UNIT_SHOW_EDIT_AREA_INDICATION" val="1"/>
  <p:tag name="KSO_WM_CHIP_GROUPID" val="5e6b05596848fb12bee65ac8"/>
  <p:tag name="KSO_WM_CHIP_XID" val="5e6b05596848fb12bee65aca"/>
  <p:tag name="KSO_WM_UNIT_DEC_AREA_ID" val="70c8755b6f37472d840b2f40d7c25c1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t&quot;,&quot;fill_mode&quot;:&quot;full&quot;,&quot;sacle_strategy&quot;:&quot;smart&quot;}"/>
  <p:tag name="KSO_WM_ASSEMBLE_CHIP_INDEX" val="078f4d704024496f9c40d775791a1fb9"/>
  <p:tag name="KSO_WM_UNIT_TEXT_FILL_FORE_SCHEMECOLOR_INDEX_BRIGHTNESS" val="0.25"/>
  <p:tag name="KSO_WM_UNIT_TEXT_FILL_FORE_SCHEMECOLOR_INDEX" val="13"/>
  <p:tag name="KSO_WM_UNIT_TEXT_FILL_TYPE" val="1"/>
  <p:tag name="KSO_WM_TEMPLATE_ASSEMBLE_XID" val="6130c4e08b5cc6c91112a57b"/>
  <p:tag name="KSO_WM_TEMPLATE_ASSEMBLE_GROUPID" val="6130c4e08b5cc6c91112a57b"/>
  <p:tag name="WM_BEAUTIFY_ZORDER_FLAG_TAG" val="5"/>
</p:tagLst>
</file>

<file path=ppt/tags/tag7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7.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7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8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8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9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94.xml><?xml version="1.0" encoding="utf-8"?>
<p:tagLst xmlns:p="http://schemas.openxmlformats.org/presentationml/2006/main">
  <p:tag name="KSO_WM_UNIT_PLACING_PICTURE_USER_VIEWPORT" val="{&quot;height&quot;:6969,&quot;width&quot;:10474}"/>
</p:tagLst>
</file>

<file path=ppt/tags/tag9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20},&quot;minSize&quot;:{&quot;size1&quot;:11.2},&quot;normalSize&quot;:{&quot;size1&quot;:11.2},&quot;subLayout&quot;:[{&quot;id&quot;:&quot;2024-05-22T14:17:30&quot;,&quot;margin&quot;:{&quot;bottom&quot;:0.025999998673796654,&quot;left&quot;:1.2699999809265137,&quot;right&quot;:1.2699999809265137,&quot;top&quot;:0.4230000376701355},&quot;type&quot;:0},{&quot;id&quot;:&quot;2024-05-22T14:17:3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heme/theme1.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1939</Words>
  <Application>WPS 演示</Application>
  <PresentationFormat>宽屏</PresentationFormat>
  <Paragraphs>165</Paragraphs>
  <Slides>30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30</vt:i4>
      </vt:variant>
    </vt:vector>
  </HeadingPairs>
  <TitlesOfParts>
    <vt:vector size="40" baseType="lpstr">
      <vt:lpstr>Arial</vt:lpstr>
      <vt:lpstr>宋体</vt:lpstr>
      <vt:lpstr>Wingdings</vt:lpstr>
      <vt:lpstr>MiSans Bold</vt:lpstr>
      <vt:lpstr>Bahnschrift Condensed</vt:lpstr>
      <vt:lpstr>微软雅黑</vt:lpstr>
      <vt:lpstr>Segoe UI</vt:lpstr>
      <vt:lpstr>Arial Unicode MS</vt:lpstr>
      <vt:lpstr>Calibri</vt:lpstr>
      <vt:lpstr>1_Office 主题​​</vt:lpstr>
      <vt:lpstr>PowerPoint 演示文稿</vt:lpstr>
      <vt:lpstr>PowerPoint 演示文稿</vt:lpstr>
      <vt:lpstr>目录</vt:lpstr>
      <vt:lpstr>任务一 高压配电及高压配电盘的检修</vt:lpstr>
      <vt:lpstr>学习目标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小辣不辣</cp:lastModifiedBy>
  <cp:revision>25</cp:revision>
  <dcterms:created xsi:type="dcterms:W3CDTF">2024-05-22T06:18:00Z</dcterms:created>
  <dcterms:modified xsi:type="dcterms:W3CDTF">2025-03-03T01:15:33Z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
  </property>
</Properties>
</file>