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"/>
  </p:notesMasterIdLst>
  <p:sldIdLst>
    <p:sldId id="257" r:id="rId4"/>
    <p:sldId id="263" r:id="rId5"/>
    <p:sldId id="262" r:id="rId6"/>
    <p:sldId id="264" r:id="rId7"/>
    <p:sldId id="265" r:id="rId9"/>
    <p:sldId id="266" r:id="rId10"/>
    <p:sldId id="268" r:id="rId11"/>
    <p:sldId id="269" r:id="rId12"/>
    <p:sldId id="271" r:id="rId13"/>
    <p:sldId id="270" r:id="rId14"/>
    <p:sldId id="273" r:id="rId15"/>
    <p:sldId id="274" r:id="rId16"/>
    <p:sldId id="282" r:id="rId17"/>
    <p:sldId id="283" r:id="rId18"/>
    <p:sldId id="261" r:id="rId19"/>
  </p:sldIdLst>
  <p:sldSz cx="12192000" cy="6858000"/>
  <p:notesSz cx="6858000" cy="9144000"/>
  <p:embeddedFontLst>
    <p:embeddedFont>
      <p:font typeface="Bahnschrift Condensed" panose="020B0502040204020203" charset="0"/>
      <p:regular r:id="rId24"/>
    </p:embeddedFont>
    <p:embeddedFont>
      <p:font typeface="微软雅黑" panose="020B0503020204020204" charset="-122"/>
      <p:regular r:id="rId25"/>
    </p:embeddedFont>
    <p:embeddedFont>
      <p:font typeface="Calibri" panose="020F0502020204030204"/>
      <p:regular r:id="rId26"/>
      <p:bold r:id="rId27"/>
      <p:italic r:id="rId28"/>
      <p:boldItalic r:id="rId29"/>
    </p:embeddedFont>
    <p:embeddedFont>
      <p:font typeface="仿宋" panose="02010609060101010101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7" userDrawn="1">
          <p15:clr>
            <a:srgbClr val="A4A3A4"/>
          </p15:clr>
        </p15:guide>
        <p15:guide id="2" pos="38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C42AD"/>
    <a:srgbClr val="E69455"/>
    <a:srgbClr val="FBD8B5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7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238.xml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2.png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2" Type="http://schemas.openxmlformats.org/officeDocument/2006/relationships/tags" Target="../tags/tag69.xml"/><Relationship Id="rId11" Type="http://schemas.openxmlformats.org/officeDocument/2006/relationships/image" Target="../media/image3.png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2.png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0.xml"/><Relationship Id="rId12" Type="http://schemas.openxmlformats.org/officeDocument/2006/relationships/tags" Target="../tags/tag76.xml"/><Relationship Id="rId11" Type="http://schemas.openxmlformats.org/officeDocument/2006/relationships/image" Target="../media/image3.png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2" Type="http://schemas.openxmlformats.org/officeDocument/2006/relationships/tags" Target="../tags/tag84.xml"/><Relationship Id="rId11" Type="http://schemas.openxmlformats.org/officeDocument/2006/relationships/image" Target="../media/image3.png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88.xml"/><Relationship Id="rId3" Type="http://schemas.openxmlformats.org/officeDocument/2006/relationships/image" Target="../media/image3.png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635" y="1280160"/>
            <a:ext cx="12191365" cy="145161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556072" y="1409251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22733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769620" y="1280160"/>
            <a:ext cx="10514965" cy="131508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11760"/>
            <a:ext cx="849630" cy="93726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635" y="-136525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635" y="1978660"/>
            <a:ext cx="12191365" cy="259778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556072" y="104158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194175" y="906145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9"/>
            </p:custDataLst>
          </p:nvPr>
        </p:nvSpPr>
        <p:spPr>
          <a:xfrm>
            <a:off x="680085" y="3493770"/>
            <a:ext cx="10514965" cy="389255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谢</a:t>
            </a:r>
            <a:r>
              <a:rPr lang="en-US" altLang="zh-CN" dirty="0"/>
              <a:t>     </a:t>
            </a:r>
            <a:r>
              <a:rPr lang="zh-CN" altLang="en-US" dirty="0"/>
              <a:t>谢</a:t>
            </a:r>
            <a:endParaRPr lang="zh-CN" altLang="en-US" dirty="0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705" y="111760"/>
            <a:ext cx="849630" cy="93726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12"/>
            </p:custDataLst>
          </p:nvPr>
        </p:nvSpPr>
        <p:spPr>
          <a:xfrm>
            <a:off x="9982200" y="6328410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301490" y="202438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769235"/>
            <a:ext cx="3286760" cy="889000"/>
            <a:chOff x="7003" y="4361"/>
            <a:chExt cx="5176" cy="1400"/>
          </a:xfrm>
        </p:grpSpPr>
        <p:sp>
          <p:nvSpPr>
            <p:cNvPr id="8" name="文本框 7"/>
            <p:cNvSpPr txBox="1"/>
            <p:nvPr userDrawn="1">
              <p:custDataLst>
                <p:tags r:id="rId7"/>
              </p:custDataLst>
            </p:nvPr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文本框 8"/>
            <p:cNvSpPr txBox="1"/>
            <p:nvPr userDrawn="1">
              <p:custDataLst>
                <p:tags r:id="rId8"/>
              </p:custDataLst>
            </p:nvPr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2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4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7" Type="http://schemas.openxmlformats.org/officeDocument/2006/relationships/theme" Target="../theme/theme2.xml"/><Relationship Id="rId36" Type="http://schemas.openxmlformats.org/officeDocument/2006/relationships/tags" Target="../tags/tag183.xml"/><Relationship Id="rId35" Type="http://schemas.openxmlformats.org/officeDocument/2006/relationships/tags" Target="../tags/tag182.xml"/><Relationship Id="rId34" Type="http://schemas.openxmlformats.org/officeDocument/2006/relationships/tags" Target="../tags/tag181.xml"/><Relationship Id="rId33" Type="http://schemas.openxmlformats.org/officeDocument/2006/relationships/tags" Target="../tags/tag180.xml"/><Relationship Id="rId32" Type="http://schemas.openxmlformats.org/officeDocument/2006/relationships/tags" Target="../tags/tag179.xml"/><Relationship Id="rId31" Type="http://schemas.openxmlformats.org/officeDocument/2006/relationships/tags" Target="../tags/tag178.xml"/><Relationship Id="rId30" Type="http://schemas.openxmlformats.org/officeDocument/2006/relationships/image" Target="NULL" TargetMode="External"/><Relationship Id="rId3" Type="http://schemas.openxmlformats.org/officeDocument/2006/relationships/slideLayout" Target="../slideLayouts/slideLayout14.xml"/><Relationship Id="rId29" Type="http://schemas.openxmlformats.org/officeDocument/2006/relationships/image" Target="../media/image5.png"/><Relationship Id="rId28" Type="http://schemas.openxmlformats.org/officeDocument/2006/relationships/tags" Target="../tags/tag177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6" Type="http://schemas.openxmlformats.org/officeDocument/2006/relationships/slideLayout" Target="../slideLayouts/slideLayout15.xml"/><Relationship Id="rId15" Type="http://schemas.openxmlformats.org/officeDocument/2006/relationships/tags" Target="../tags/tag196.xml"/><Relationship Id="rId14" Type="http://schemas.openxmlformats.org/officeDocument/2006/relationships/image" Target="../media/image3.png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image" Target="../media/image6.png"/><Relationship Id="rId10" Type="http://schemas.openxmlformats.org/officeDocument/2006/relationships/tags" Target="../tags/tag193.xml"/><Relationship Id="rId1" Type="http://schemas.openxmlformats.org/officeDocument/2006/relationships/tags" Target="../tags/tag18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8.xml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29.xml"/><Relationship Id="rId1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0.xml"/><Relationship Id="rId2" Type="http://schemas.openxmlformats.org/officeDocument/2006/relationships/image" Target="../media/image22.emf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tags" Target="../tags/tag199.xml"/><Relationship Id="rId3" Type="http://schemas.openxmlformats.org/officeDocument/2006/relationships/image" Target="../media/image7.png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02.xml"/><Relationship Id="rId1" Type="http://schemas.openxmlformats.org/officeDocument/2006/relationships/tags" Target="../tags/tag20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image" Target="../media/image8.jpeg"/><Relationship Id="rId3" Type="http://schemas.openxmlformats.org/officeDocument/2006/relationships/tags" Target="../tags/tag205.xml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15.xml"/><Relationship Id="rId24" Type="http://schemas.openxmlformats.org/officeDocument/2006/relationships/tags" Target="../tags/tag223.xml"/><Relationship Id="rId23" Type="http://schemas.openxmlformats.org/officeDocument/2006/relationships/image" Target="../media/image10.jpeg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tags" Target="../tags/tag204.xml"/><Relationship Id="rId19" Type="http://schemas.openxmlformats.org/officeDocument/2006/relationships/tags" Target="../tags/tag219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image" Target="../media/image9.jpeg"/><Relationship Id="rId1" Type="http://schemas.openxmlformats.org/officeDocument/2006/relationships/tags" Target="../tags/tag2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24.xml"/><Relationship Id="rId1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5.xml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6.xml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27.xml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929640" y="2973917"/>
            <a:ext cx="10431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项目三  高压蓄电池管理系统的检修</a:t>
            </a:r>
            <a:endParaRPr lang="zh-CN" altLang="en-US" sz="4000" spc="30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3"/>
            </p:custDataLst>
          </p:nvPr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5"/>
              </p:custDataLst>
            </p:nvPr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6"/>
              </p:custDataLst>
            </p:nvPr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8"/>
              </p:custDataLst>
            </p:nvPr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9"/>
              </p:custDataLst>
            </p:nvPr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46125" y="100330"/>
            <a:ext cx="10800080" cy="720090"/>
          </a:xfrm>
        </p:spPr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12085" y="4521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秦</a:t>
            </a:r>
            <a:r>
              <a:rPr lang="en-US" altLang="zh-CN" dirty="0"/>
              <a:t> EV </a:t>
            </a:r>
            <a:r>
              <a:rPr lang="zh-CN" altLang="en-US" dirty="0"/>
              <a:t>电流传感器故障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43610" y="1009015"/>
            <a:ext cx="102889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故障原因：主要包括霍尔传感器故障、线路故障。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zh-CN" altLang="en-US" sz="1400" dirty="0"/>
              <a:t>故障码：</a:t>
            </a:r>
            <a:r>
              <a:rPr lang="en-US" altLang="zh-CN" sz="1400" dirty="0"/>
              <a:t>PIA4D04 - </a:t>
            </a:r>
            <a:r>
              <a:rPr lang="zh-CN" altLang="en-US" sz="1400" dirty="0"/>
              <a:t>电流霍尔传感器故障。</a:t>
            </a:r>
            <a:endParaRPr lang="zh-CN" altLang="en-US" sz="14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3372485"/>
            <a:ext cx="4803775" cy="27235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45" y="3338830"/>
            <a:ext cx="4463415" cy="275717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43610" y="2229485"/>
            <a:ext cx="3975735" cy="1276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检查</a:t>
            </a:r>
            <a:r>
              <a:rPr lang="en-US" altLang="zh-CN" sz="1400" dirty="0"/>
              <a:t> BMC </a:t>
            </a:r>
            <a:r>
              <a:rPr lang="zh-CN" altLang="en-US" sz="1400" dirty="0"/>
              <a:t>的</a:t>
            </a:r>
            <a:r>
              <a:rPr lang="en-US" altLang="zh-CN" sz="1400" dirty="0"/>
              <a:t> BK45</a:t>
            </a:r>
            <a:r>
              <a:rPr lang="zh-CN" altLang="en-US" sz="1400" dirty="0"/>
              <a:t>（</a:t>
            </a:r>
            <a:r>
              <a:rPr lang="en-US" altLang="zh-CN" sz="1400" dirty="0"/>
              <a:t>A</a:t>
            </a:r>
            <a:r>
              <a:rPr lang="zh-CN" altLang="en-US" sz="1400" dirty="0"/>
              <a:t>）插头</a:t>
            </a:r>
            <a:r>
              <a:rPr lang="en-US" altLang="zh-CN" sz="1400" dirty="0"/>
              <a:t> 27 </a:t>
            </a:r>
            <a:r>
              <a:rPr lang="zh-CN" altLang="en-US" sz="1400" dirty="0"/>
              <a:t>号端子电压，正常应为</a:t>
            </a:r>
            <a:r>
              <a:rPr lang="en-US" altLang="zh-CN" sz="1400" dirty="0"/>
              <a:t> 15V</a:t>
            </a:r>
            <a:r>
              <a:rPr lang="zh-CN" altLang="en-US" sz="1400" dirty="0"/>
              <a:t>，若无此电压，需检查传感器电源电路（图</a:t>
            </a:r>
            <a:r>
              <a:rPr lang="en-US" altLang="zh-CN" sz="1400" dirty="0"/>
              <a:t> 3-21</a:t>
            </a:r>
            <a:r>
              <a:rPr lang="zh-CN" altLang="en-US" sz="1400" dirty="0"/>
              <a:t>）。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943610" y="1834515"/>
            <a:ext cx="16681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ym typeface="+mn-ea"/>
              </a:rPr>
              <a:t>检测步骤：</a:t>
            </a:r>
            <a:endParaRPr lang="zh-CN" altLang="en-US" sz="1400" dirty="0"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93840" y="2329815"/>
            <a:ext cx="463867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>
                <a:sym typeface="+mn-ea"/>
              </a:rPr>
              <a:t>检查</a:t>
            </a:r>
            <a:r>
              <a:rPr lang="en-US" altLang="zh-CN" sz="1400" dirty="0">
                <a:sym typeface="+mn-ea"/>
              </a:rPr>
              <a:t> BMC </a:t>
            </a:r>
            <a:r>
              <a:rPr lang="zh-CN" altLang="en-US" sz="1400" dirty="0">
                <a:sym typeface="+mn-ea"/>
              </a:rPr>
              <a:t>的</a:t>
            </a:r>
            <a:r>
              <a:rPr lang="en-US" altLang="zh-CN" sz="1400" dirty="0">
                <a:sym typeface="+mn-ea"/>
              </a:rPr>
              <a:t> BK45</a:t>
            </a:r>
            <a:r>
              <a:rPr lang="zh-CN" altLang="en-US" sz="1400" dirty="0">
                <a:sym typeface="+mn-ea"/>
              </a:rPr>
              <a:t>（</a:t>
            </a:r>
            <a:r>
              <a:rPr lang="en-US" altLang="zh-CN" sz="1400" dirty="0">
                <a:sym typeface="+mn-ea"/>
              </a:rPr>
              <a:t>A</a:t>
            </a:r>
            <a:r>
              <a:rPr lang="zh-CN" altLang="en-US" sz="1400" dirty="0">
                <a:sym typeface="+mn-ea"/>
              </a:rPr>
              <a:t>）插头</a:t>
            </a:r>
            <a:r>
              <a:rPr lang="en-US" altLang="zh-CN" sz="1400" dirty="0">
                <a:sym typeface="+mn-ea"/>
              </a:rPr>
              <a:t> 18 </a:t>
            </a:r>
            <a:r>
              <a:rPr lang="zh-CN" altLang="en-US" sz="1400" dirty="0">
                <a:sym typeface="+mn-ea"/>
              </a:rPr>
              <a:t>号端子之间电压，正常应为</a:t>
            </a:r>
            <a:r>
              <a:rPr lang="en-US" altLang="zh-CN" sz="1400" dirty="0">
                <a:sym typeface="+mn-ea"/>
              </a:rPr>
              <a:t> -15V</a:t>
            </a:r>
            <a:r>
              <a:rPr lang="zh-CN" altLang="en-US" sz="1400" dirty="0">
                <a:sym typeface="+mn-ea"/>
              </a:rPr>
              <a:t>，若不符则检查传感器接地电路（图</a:t>
            </a:r>
            <a:r>
              <a:rPr lang="en-US" altLang="zh-CN" sz="1400" dirty="0">
                <a:sym typeface="+mn-ea"/>
              </a:rPr>
              <a:t> 3-22</a:t>
            </a:r>
            <a:r>
              <a:rPr lang="zh-CN" altLang="en-US" sz="1400" dirty="0">
                <a:sym typeface="+mn-ea"/>
              </a:rPr>
              <a:t>）。</a:t>
            </a:r>
            <a:endParaRPr lang="zh-CN" altLang="en-US" sz="1400"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46125" y="100330"/>
            <a:ext cx="10800080" cy="720090"/>
          </a:xfrm>
        </p:spPr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712085" y="4521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dirty="0"/>
              <a:t>秦</a:t>
            </a:r>
            <a:r>
              <a:rPr lang="en-US" altLang="zh-CN" dirty="0"/>
              <a:t> EV </a:t>
            </a:r>
            <a:r>
              <a:rPr lang="zh-CN" altLang="en-US" dirty="0"/>
              <a:t>电流传感器故障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600835" y="1945005"/>
            <a:ext cx="2326640" cy="31870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 dirty="0"/>
              <a:t>检查</a:t>
            </a:r>
            <a:r>
              <a:rPr lang="en-US" altLang="zh-CN" sz="1600" dirty="0"/>
              <a:t> BMC </a:t>
            </a:r>
            <a:r>
              <a:rPr lang="zh-CN" altLang="en-US" sz="1600" dirty="0"/>
              <a:t>的</a:t>
            </a:r>
            <a:r>
              <a:rPr lang="en-US" altLang="zh-CN" sz="1600" dirty="0"/>
              <a:t> BK45</a:t>
            </a:r>
            <a:r>
              <a:rPr lang="zh-CN" altLang="en-US" sz="1600" dirty="0"/>
              <a:t>（</a:t>
            </a:r>
            <a:r>
              <a:rPr lang="en-US" altLang="zh-CN" sz="1600" dirty="0"/>
              <a:t>A</a:t>
            </a:r>
            <a:r>
              <a:rPr lang="zh-CN" altLang="en-US" sz="1600" dirty="0"/>
              <a:t>）插头</a:t>
            </a:r>
            <a:r>
              <a:rPr lang="en-US" altLang="zh-CN" sz="1600" dirty="0"/>
              <a:t> 26 </a:t>
            </a:r>
            <a:r>
              <a:rPr lang="zh-CN" altLang="en-US" sz="1600" dirty="0"/>
              <a:t>端子电压，正常应为</a:t>
            </a:r>
            <a:r>
              <a:rPr lang="en-US" altLang="zh-CN" sz="1600" dirty="0"/>
              <a:t> 0</a:t>
            </a:r>
            <a:r>
              <a:rPr lang="zh-CN" altLang="en-US" sz="1600" dirty="0"/>
              <a:t>～</a:t>
            </a:r>
            <a:r>
              <a:rPr lang="en-US" altLang="zh-CN" sz="1600" dirty="0"/>
              <a:t>4.2V</a:t>
            </a:r>
            <a:r>
              <a:rPr lang="zh-CN" altLang="en-US" sz="1600" dirty="0"/>
              <a:t>，若无此电压先检查线路，线路无问题则判定为霍尔传感器故障</a:t>
            </a:r>
            <a:r>
              <a:rPr lang="zh-CN" altLang="en-US" sz="1600" dirty="0">
                <a:sym typeface="+mn-ea"/>
              </a:rPr>
              <a:t>（图</a:t>
            </a:r>
            <a:r>
              <a:rPr lang="en-US" altLang="zh-CN" sz="1600" dirty="0">
                <a:sym typeface="+mn-ea"/>
              </a:rPr>
              <a:t> 3-23</a:t>
            </a:r>
            <a:r>
              <a:rPr lang="zh-CN" altLang="en-US" sz="1600" dirty="0">
                <a:sym typeface="+mn-ea"/>
              </a:rPr>
              <a:t>）</a:t>
            </a:r>
            <a:r>
              <a:rPr lang="zh-CN" altLang="en-US" sz="1600" dirty="0"/>
              <a:t>。</a:t>
            </a:r>
            <a:endParaRPr lang="zh-CN" altLang="en-US" sz="16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9505" y="1812290"/>
            <a:ext cx="5709920" cy="3232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34695" y="466725"/>
            <a:ext cx="75304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PLUS EV 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采样电阻两侧电压的测量</a:t>
            </a:r>
            <a:endParaRPr lang="zh-CN" altLang="en-US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5340" y="1676400"/>
            <a:ext cx="528129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/>
              <a:t>红表笔接电流传感器采样电阻接触器一侧，黑表笔接采样电阻高压电池一侧，启动车加油门，此时所测电压信号应为正值，并随电流大小变化（配图展示加速时情况）。</a:t>
            </a:r>
            <a:endParaRPr lang="zh-CN" altLang="en-US" dirty="0"/>
          </a:p>
        </p:txBody>
      </p:sp>
      <p:pic>
        <p:nvPicPr>
          <p:cNvPr id="148" name="图片 1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330" y="3621405"/>
            <a:ext cx="4291965" cy="27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007870" y="1169670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将万用表打到毫伏电压档位。</a:t>
            </a:r>
            <a:endParaRPr lang="zh-CN" altLang="en-US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12280" y="1676400"/>
            <a:ext cx="4039235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紧急松开油门踏板，所测电压信号应为负值，并随电流大小变化（配图展示急减速时情况）。</a:t>
            </a:r>
            <a:endParaRPr lang="zh-CN" altLang="en-US" dirty="0"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575" y="3132455"/>
            <a:ext cx="4467225" cy="3057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083945" y="340995"/>
          <a:ext cx="8870950" cy="6176645"/>
        </p:xfrm>
        <a:graphic>
          <a:graphicData uri="http://schemas.openxmlformats.org/drawingml/2006/table">
            <a:tbl>
              <a:tblPr/>
              <a:tblGrid>
                <a:gridCol w="705485"/>
                <a:gridCol w="1113155"/>
                <a:gridCol w="612140"/>
                <a:gridCol w="2364740"/>
                <a:gridCol w="690245"/>
                <a:gridCol w="1084580"/>
                <a:gridCol w="693420"/>
                <a:gridCol w="746125"/>
                <a:gridCol w="861060"/>
              </a:tblGrid>
              <a:tr h="186055">
                <a:tc gridSpan="4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实训项目：</a:t>
                      </a:r>
                      <a:endParaRPr lang="zh-CN" sz="1200" b="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 b="0">
                          <a:latin typeface="仿宋" panose="02010609060101010101" charset="-122"/>
                          <a:ea typeface="仿宋" panose="02010609060101010101" charset="-122"/>
                        </a:rPr>
                        <a:t>实训日期：</a:t>
                      </a:r>
                      <a:endParaRPr lang="zh-CN" sz="1200" b="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86055"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姓名：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班级：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学号：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教师签名：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2" hMerge="1">
                  <a:tcPr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</a:tr>
              <a:tr h="252730"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自评：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互</a:t>
                      </a: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评：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3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师评：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gridSpan="2">
                  <a:tcPr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R>
                      <a:noFill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序号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评分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项</a:t>
                      </a:r>
                      <a:endParaRPr lang="zh-CN" sz="1200">
                        <a:solidFill>
                          <a:srgbClr val="FF00FF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2"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得分条件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分值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评分标准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自评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互评</a:t>
                      </a:r>
                      <a:endParaRPr lang="zh-CN" sz="1200">
                        <a:solidFill>
                          <a:srgbClr val="FF00FF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师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评</a:t>
                      </a:r>
                      <a:endParaRPr lang="zh-CN" sz="1200">
                        <a:solidFill>
                          <a:srgbClr val="FF00FF"/>
                        </a:solidFill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</a:tr>
              <a:tr h="1010285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安全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/7S/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态度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能进行工位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7S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能进行设备和工具安全检查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能进行工位安全防护操作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□4.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能进行工具清洁、校准、存放操作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□5.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能进行三不落地操作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15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3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092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2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专业技能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能正确检查发动机舱相关项目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能正确检查离合器相关项目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能正确检查驱动轴相关项目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□4.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能够掌握相应的检查项目和操作方法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25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834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3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工具、设备的使用能力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能正确选择拆装工具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能正确使用专用拆装工具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93115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4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资料、信息查询能力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能严格执行厂家提供的拆装说明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能进行设备和工具安全检查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能进行工位安全防护操作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分，扣分不得超过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945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数据判断和分析能力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能正确叙述车辆维护步骤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能正确分析检查数据和检测结果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能够根据检查结果给出合理维修建议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10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2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0910"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6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表单填写和报告撰写能力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□1.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字迹清晰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□2.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语句通顺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□3.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无错别字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□4.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无涂改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□5.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无抄袭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85725" indent="0"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5</a:t>
                      </a:r>
                      <a:endParaRPr lang="en-US" alt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项未完成</a:t>
                      </a:r>
                      <a:r>
                        <a:rPr lang="zh-CN" sz="1200">
                          <a:solidFill>
                            <a:srgbClr val="FF00FF"/>
                          </a:solidFill>
                          <a:latin typeface="仿宋" panose="02010609060101010101" charset="-122"/>
                          <a:ea typeface="仿宋" panose="02010609060101010101" charset="-122"/>
                        </a:rPr>
                        <a:t>扣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1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分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熟练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不熟练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合格  </a:t>
                      </a:r>
                      <a:r>
                        <a:rPr lang="en-US" alt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□</a:t>
                      </a:r>
                      <a:r>
                        <a:rPr lang="zh-CN" altLang="en-US" sz="1200">
                          <a:latin typeface="仿宋" panose="02010609060101010101" charset="-122"/>
                          <a:ea typeface="仿宋" panose="02010609060101010101" charset="-122"/>
                        </a:rPr>
                        <a:t>不合格</a:t>
                      </a:r>
                      <a:endParaRPr lang="zh-CN" altLang="en-US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055">
                <a:tc gridSpan="9">
                  <a:txBody>
                    <a:bodyPr/>
                    <a:p>
                      <a:pPr marL="85725" indent="0" algn="just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" panose="02010609060101010101" charset="-122"/>
                          <a:ea typeface="仿宋" panose="02010609060101010101" charset="-122"/>
                        </a:rPr>
                        <a:t>总分</a:t>
                      </a:r>
                      <a:endParaRPr lang="zh-CN" sz="12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68655" y="2771775"/>
            <a:ext cx="10514965" cy="1315085"/>
          </a:xfrm>
        </p:spPr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937895"/>
            <a:ext cx="11221720" cy="482346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000"/>
              <a:t>目</a:t>
            </a:r>
            <a:r>
              <a:rPr lang="en-US" altLang="zh-CN" sz="4000"/>
              <a:t> </a:t>
            </a:r>
            <a:r>
              <a:rPr lang="zh-CN" altLang="en-US" sz="4000"/>
              <a:t>录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3227705" y="2923540"/>
            <a:ext cx="2515870" cy="3067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任务二 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 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信息采集系统的检修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045" y="2892425"/>
            <a:ext cx="26168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任务一</a:t>
            </a:r>
            <a:r>
              <a:rPr lang="en-US" altLang="zh-CN" sz="1400" dirty="0"/>
              <a:t> </a:t>
            </a:r>
            <a:r>
              <a:rPr lang="en-US" altLang="en-US" sz="1400" dirty="0"/>
              <a:t> </a:t>
            </a:r>
            <a:r>
              <a:rPr lang="zh-CN" altLang="en-US" sz="1400" dirty="0"/>
              <a:t>高压电池管理器的检修</a:t>
            </a:r>
            <a:endParaRPr lang="zh-CN" altLang="en-US" sz="1400" dirty="0"/>
          </a:p>
        </p:txBody>
      </p:sp>
      <p:sp>
        <p:nvSpPr>
          <p:cNvPr id="7" name="文本框 6"/>
          <p:cNvSpPr txBox="1"/>
          <p:nvPr/>
        </p:nvSpPr>
        <p:spPr>
          <a:xfrm>
            <a:off x="6003925" y="2923540"/>
            <a:ext cx="27254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任务三</a:t>
            </a:r>
            <a:r>
              <a:rPr lang="en-US" altLang="zh-CN" sz="1400" dirty="0"/>
              <a:t>  </a:t>
            </a:r>
            <a:r>
              <a:rPr lang="zh-CN" altLang="en-US" sz="1400" dirty="0"/>
              <a:t>动力电池均衡的检修</a:t>
            </a:r>
            <a:endParaRPr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8937625" y="2923540"/>
            <a:ext cx="336613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/>
              <a:t>任务四</a:t>
            </a:r>
            <a:r>
              <a:rPr lang="en-US" altLang="zh-CN" sz="1400" dirty="0"/>
              <a:t>   </a:t>
            </a:r>
            <a:r>
              <a:rPr lang="zh-CN" altLang="en-US" sz="1400" dirty="0"/>
              <a:t>动力电池热管理系统检修</a:t>
            </a:r>
            <a:endParaRPr lang="zh-CN" altLang="en-US" sz="1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406775" y="3291840"/>
            <a:ext cx="22212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8165" y="3260725"/>
            <a:ext cx="19989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4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138545" y="329184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44305" y="3315970"/>
            <a:ext cx="2541270" cy="344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4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0890" y="3660140"/>
            <a:ext cx="103124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温度采集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78835" y="3660140"/>
            <a:ext cx="119380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1.电压采集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17220" y="3670300"/>
            <a:ext cx="19812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无感分流式电流传感器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17220" y="398780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霍尔式电流传感器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005195" y="3872230"/>
            <a:ext cx="219519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动力蓄电池均衡控制意义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933180" y="3706495"/>
            <a:ext cx="211709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动力蓄电池管理器功能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933180" y="4481195"/>
            <a:ext cx="280543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比亚迪秦动力蓄电池管理器电路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005195" y="4259580"/>
            <a:ext cx="234251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动力蓄电池均衡控制的原理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78835" y="3932555"/>
            <a:ext cx="146367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信息采集线束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78835" y="4204970"/>
            <a:ext cx="174434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信息采集数据的传递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06775" y="4843780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8165" y="4824095"/>
            <a:ext cx="16548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94425" y="479742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44305" y="4853305"/>
            <a:ext cx="16230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78835" y="4477385"/>
            <a:ext cx="2374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秦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PLUS EV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信息采集系统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378835" y="5241290"/>
            <a:ext cx="21183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1.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电压与温度采集故障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78835" y="5631815"/>
            <a:ext cx="23552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2.BIC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工作异常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893810" y="287591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5885815" y="2896235"/>
            <a:ext cx="284924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349885" y="2844800"/>
            <a:ext cx="2553970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3230245" y="2875915"/>
            <a:ext cx="2345055" cy="35179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17220" y="4305300"/>
            <a:ext cx="13373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2285" y="5210175"/>
            <a:ext cx="23374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电流传感器故障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02285" y="5625465"/>
            <a:ext cx="234759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采样电阻两侧电压的测量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005195" y="5170170"/>
            <a:ext cx="2562860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动力蓄电池均衡控制故障的检修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005195" y="5756275"/>
            <a:ext cx="2596515" cy="398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200" spc="15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动力蓄电池均衡维修仪的使用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933180" y="4093845"/>
            <a:ext cx="230124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动力蓄电池管理器信息的传输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99541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值的标定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995410" y="5436235"/>
            <a:ext cx="170878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3.BMC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电源故障检修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995410" y="569023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4.BMC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通讯故障检修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309860" y="5182235"/>
            <a:ext cx="142875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2.SOC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值异常</a:t>
            </a:r>
            <a:endParaRPr lang="en-US" altLang="zh-CN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996680" y="5953125"/>
            <a:ext cx="183197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碰撞信号</a:t>
            </a: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149985" y="657225"/>
            <a:ext cx="10876915" cy="768350"/>
          </a:xfrm>
        </p:spPr>
        <p:txBody>
          <a:bodyPr wrap="square" anchor="t" anchorCtr="0">
            <a:noAutofit/>
          </a:bodyPr>
          <a:lstStyle/>
          <a:p>
            <a:pPr algn="ctr"/>
            <a:r>
              <a:rPr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任务</a:t>
            </a:r>
            <a:r>
              <a:rPr lang="zh-CN"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</a:t>
            </a:r>
            <a:r>
              <a:rPr lang="en-US" altLang="zh-CN" sz="6000" dirty="0">
                <a:ln w="6350"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6000">
                <a:solidFill>
                  <a:schemeClr val="bg1"/>
                </a:solidFill>
              </a:rPr>
              <a:t>高压电池管理器的检修</a:t>
            </a:r>
            <a:endParaRPr lang="zh-CN" altLang="en-US" sz="600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358390" y="3757930"/>
            <a:ext cx="3028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技术原理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91985" y="3757930"/>
            <a:ext cx="271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2800" b="1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2287905" y="4351655"/>
            <a:ext cx="268986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无感分流式电流传感器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2287905" y="5399405"/>
            <a:ext cx="24618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电路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991985" y="4599940"/>
            <a:ext cx="338899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电流传感器故障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20560" y="5362575"/>
            <a:ext cx="455358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比亚迪秦</a:t>
            </a:r>
            <a:r>
              <a:rPr lang="en-US" altLang="zh-CN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PLUS EV</a:t>
            </a:r>
            <a:r>
              <a:rPr lang="zh-CN" altLang="en-US" sz="1600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采样电阻两侧电压的测量</a:t>
            </a:r>
            <a:endParaRPr lang="zh-CN" altLang="en-US" sz="1600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7905" y="4875530"/>
            <a:ext cx="255714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zh-CN" altLang="en-US" sz="1600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霍尔式电流传感器</a:t>
            </a:r>
            <a:endParaRPr lang="zh-CN" altLang="en-US" sz="1600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748665" y="320040"/>
            <a:ext cx="9859645" cy="720090"/>
          </a:xfrm>
        </p:spPr>
        <p:txBody>
          <a:bodyPr/>
          <a:lstStyle/>
          <a:p>
            <a:r>
              <a:rPr lang="zh-CN" altLang="en-US"/>
              <a:t>学习目标</a:t>
            </a:r>
            <a:endParaRPr lang="zh-CN" altLang="en-US"/>
          </a:p>
        </p:txBody>
      </p: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783593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http://photo-static-api.fotomore.com/creative/vcg/400/version23/VCG21gic13483260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5918" b="25918"/>
          <a:stretch>
            <a:fillRect/>
          </a:stretch>
        </p:blipFill>
        <p:spPr>
          <a:xfrm>
            <a:off x="748666" y="1509249"/>
            <a:ext cx="3168186" cy="2013655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80119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知识目标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3326917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880119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电流传感器的类型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无感分流式电流传感器结构原理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霍尔式电流传感器结构原理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8"/>
            </p:custDataLst>
          </p:nvPr>
        </p:nvCxnSpPr>
        <p:spPr>
          <a:xfrm>
            <a:off x="4600167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http://photo-static-api.fotomore.com/creative/vcg/400/version23/VCG21gic13483260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3447" b="23447"/>
          <a:stretch>
            <a:fillRect/>
          </a:stretch>
        </p:blipFill>
        <p:spPr>
          <a:xfrm>
            <a:off x="4565240" y="1509249"/>
            <a:ext cx="3168186" cy="2013655"/>
          </a:xfrm>
          <a:prstGeom prst="roundRect">
            <a:avLst>
              <a:gd name="adj" fmla="val 9726"/>
            </a:avLst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4696058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能力目标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7143492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4696058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无感分流式电流传感器故障检测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霍尔式电流传感器故障检测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14"/>
            </p:custDataLst>
          </p:nvPr>
        </p:nvCxnSpPr>
        <p:spPr>
          <a:xfrm>
            <a:off x="8416107" y="4213874"/>
            <a:ext cx="30983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8512633" y="3621384"/>
            <a:ext cx="2349654" cy="5977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素质目标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6"/>
            </p:custDataLst>
          </p:nvPr>
        </p:nvSpPr>
        <p:spPr>
          <a:xfrm>
            <a:off x="10959431" y="3616303"/>
            <a:ext cx="554733" cy="59776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7"/>
            </p:custDataLst>
          </p:nvPr>
        </p:nvSpPr>
        <p:spPr>
          <a:xfrm>
            <a:off x="8512633" y="4318020"/>
            <a:ext cx="3001882" cy="212280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在操作过程中树立高压安全意识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培养学生的团队协作意识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93" name="组合 92"/>
          <p:cNvGrpSpPr/>
          <p:nvPr>
            <p:custDataLst>
              <p:tags r:id="rId18"/>
            </p:custDataLst>
          </p:nvPr>
        </p:nvGrpSpPr>
        <p:grpSpPr>
          <a:xfrm rot="0">
            <a:off x="8301188" y="1537162"/>
            <a:ext cx="3192079" cy="2147161"/>
            <a:chOff x="2182" y="4845"/>
            <a:chExt cx="14794" cy="9952"/>
          </a:xfrm>
        </p:grpSpPr>
        <p:sp>
          <p:nvSpPr>
            <p:cNvPr id="94" name="圆角矩形 93"/>
            <p:cNvSpPr/>
            <p:nvPr>
              <p:custDataLst>
                <p:tags r:id="rId19"/>
              </p:custDataLst>
            </p:nvPr>
          </p:nvSpPr>
          <p:spPr>
            <a:xfrm>
              <a:off x="2967" y="6703"/>
              <a:ext cx="13224" cy="8094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5" name="圆角矩形 94"/>
            <p:cNvSpPr/>
            <p:nvPr>
              <p:custDataLst>
                <p:tags r:id="rId20"/>
              </p:custDataLst>
            </p:nvPr>
          </p:nvSpPr>
          <p:spPr>
            <a:xfrm>
              <a:off x="2558" y="5781"/>
              <a:ext cx="14042" cy="8595"/>
            </a:xfrm>
            <a:prstGeom prst="roundRect">
              <a:avLst>
                <a:gd name="adj" fmla="val 7029"/>
              </a:avLst>
            </a:prstGeom>
            <a:solidFill>
              <a:schemeClr val="accent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6" name="圆角矩形 95"/>
            <p:cNvSpPr/>
            <p:nvPr>
              <p:custDataLst>
                <p:tags r:id="rId21"/>
              </p:custDataLst>
            </p:nvPr>
          </p:nvSpPr>
          <p:spPr>
            <a:xfrm>
              <a:off x="2182" y="4845"/>
              <a:ext cx="14794" cy="9055"/>
            </a:xfrm>
            <a:prstGeom prst="roundRect">
              <a:avLst>
                <a:gd name="adj" fmla="val 947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97" name="图片 96" descr="E:/设计图片素材/marek-piwnicki-gGURH5X5O58-unsplash.jpgmarek-piwnicki-gGURH5X5O58-unsplash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 cstate="email"/>
            <a:srcRect l="-4" t="5515" r="-4" b="5515"/>
            <a:stretch>
              <a:fillRect/>
            </a:stretch>
          </p:blipFill>
          <p:spPr>
            <a:xfrm>
              <a:off x="2558" y="5206"/>
              <a:ext cx="14042" cy="8327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04" h="4628">
                  <a:moveTo>
                    <a:pt x="325" y="0"/>
                  </a:moveTo>
                  <a:lnTo>
                    <a:pt x="7479" y="0"/>
                  </a:lnTo>
                  <a:cubicBezTo>
                    <a:pt x="7659" y="0"/>
                    <a:pt x="7804" y="146"/>
                    <a:pt x="7804" y="325"/>
                  </a:cubicBezTo>
                  <a:lnTo>
                    <a:pt x="7804" y="4303"/>
                  </a:lnTo>
                  <a:cubicBezTo>
                    <a:pt x="7804" y="4482"/>
                    <a:pt x="7659" y="4628"/>
                    <a:pt x="7479" y="4628"/>
                  </a:cubicBezTo>
                  <a:lnTo>
                    <a:pt x="325" y="4628"/>
                  </a:lnTo>
                  <a:cubicBezTo>
                    <a:pt x="146" y="4628"/>
                    <a:pt x="0" y="4482"/>
                    <a:pt x="0" y="4303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close/>
                </a:path>
              </a:pathLst>
            </a:custGeom>
            <a:ln>
              <a:noFill/>
            </a:ln>
          </p:spPr>
        </p:pic>
      </p:grpSp>
    </p:spTree>
    <p:custDataLst>
      <p:tags r:id="rId2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无感分流式电流传感器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6760" y="3056255"/>
            <a:ext cx="7047865" cy="28740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5960" y="1549400"/>
            <a:ext cx="10576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600" dirty="0"/>
              <a:t>在高压蓄电池管理系统中，电流传感器起着关键作用，用于准确检测电流信息并传递给管理系统，以保障系统正常运行。电流传感器常见类型：无感分流式电流传感器和霍尔式电流传感器。秦</a:t>
            </a:r>
            <a:r>
              <a:rPr lang="en-US" altLang="zh-CN" sz="1600" dirty="0"/>
              <a:t>PLUS EV</a:t>
            </a:r>
            <a:r>
              <a:rPr lang="zh-CN" altLang="en-US" sz="1600" dirty="0"/>
              <a:t>采用无感分流式传感器</a:t>
            </a:r>
            <a:endParaRPr lang="zh-CN" altLang="en-US" sz="1600" dirty="0"/>
          </a:p>
        </p:txBody>
      </p:sp>
      <p:sp>
        <p:nvSpPr>
          <p:cNvPr id="7" name="文本框 6"/>
          <p:cNvSpPr txBox="1"/>
          <p:nvPr/>
        </p:nvSpPr>
        <p:spPr>
          <a:xfrm>
            <a:off x="695960" y="2987040"/>
            <a:ext cx="3088005" cy="28803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工作原理：基于分流器原理，分流器本质是阻值极小的电阻。当直流电流通过该电阻时，会在电阻两端产生毫伏级电压信号，且电压极性随电流方向改变，借此可检测电流方向与大小。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en-US" altLang="zh-CN" sz="1400" dirty="0"/>
              <a:t> </a:t>
            </a:r>
            <a:r>
              <a:rPr lang="zh-CN" altLang="en-US" sz="1400" dirty="0"/>
              <a:t>无感分流器特性：电阻非常小，在特定频率范围内可忽略不计。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endParaRPr lang="zh-CN" altLang="en-US" sz="1400" dirty="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1"/>
          <p:cNvSpPr>
            <a:spLocks noGrp="1"/>
          </p:cNvSpPr>
          <p:nvPr/>
        </p:nvSpPr>
        <p:spPr>
          <a:xfrm>
            <a:off x="621030" y="24443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/>
              <a:t>无感分流式电流传感器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80745" y="1263015"/>
            <a:ext cx="100742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 dirty="0"/>
              <a:t>秦</a:t>
            </a:r>
            <a:r>
              <a:rPr lang="en-US" altLang="zh-CN" sz="1400" dirty="0"/>
              <a:t>PLUS EV</a:t>
            </a:r>
            <a:r>
              <a:rPr lang="zh-CN" altLang="en-US" sz="1400" dirty="0"/>
              <a:t>采用无感分流式传感器集成于安装在负极回路上的高压监控模块</a:t>
            </a:r>
            <a:r>
              <a:rPr lang="en-US" altLang="zh-CN" sz="1400" dirty="0"/>
              <a:t> HVSU </a:t>
            </a:r>
            <a:r>
              <a:rPr lang="zh-CN" altLang="en-US" sz="1400" dirty="0"/>
              <a:t>内。</a:t>
            </a:r>
            <a:r>
              <a:rPr lang="en-US" altLang="zh-CN" sz="1400" dirty="0"/>
              <a:t>HVSU</a:t>
            </a:r>
            <a:r>
              <a:rPr lang="zh-CN" altLang="en-US" sz="1400" dirty="0"/>
              <a:t>内部的电流传感器模块分析采样电阻两端电压的极性和高低，依次判断流过其电流的大小方向，通过</a:t>
            </a:r>
            <a:r>
              <a:rPr lang="en-US" altLang="zh-CN" sz="1400" dirty="0"/>
              <a:t>CAN</a:t>
            </a:r>
            <a:r>
              <a:rPr lang="zh-CN" altLang="en-US" sz="1400" dirty="0"/>
              <a:t>线讲信息传递给</a:t>
            </a:r>
            <a:r>
              <a:rPr lang="en-US" altLang="zh-CN" sz="1400" dirty="0"/>
              <a:t>BMS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9450" y="2911475"/>
            <a:ext cx="3741420" cy="25723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5" y="2836545"/>
            <a:ext cx="5505450" cy="2619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6602730" y="5690235"/>
            <a:ext cx="43522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200" dirty="0"/>
              <a:t>秦</a:t>
            </a:r>
            <a:r>
              <a:rPr lang="en-US" altLang="zh-CN" sz="1200" dirty="0"/>
              <a:t> PLUS EV HVSU </a:t>
            </a:r>
            <a:r>
              <a:rPr lang="zh-CN" altLang="en-US" sz="1200" dirty="0"/>
              <a:t>电流传感器采样电阻</a:t>
            </a:r>
            <a:endParaRPr lang="zh-CN" altLang="en-US" sz="1200" dirty="0"/>
          </a:p>
        </p:txBody>
      </p:sp>
      <p:sp>
        <p:nvSpPr>
          <p:cNvPr id="10" name="文本框 9"/>
          <p:cNvSpPr txBox="1"/>
          <p:nvPr/>
        </p:nvSpPr>
        <p:spPr>
          <a:xfrm>
            <a:off x="746760" y="5865495"/>
            <a:ext cx="6096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dirty="0"/>
              <a:t>秦</a:t>
            </a:r>
            <a:r>
              <a:rPr lang="en-US" altLang="zh-CN" sz="1400" dirty="0"/>
              <a:t> PLUS EV HVSU </a:t>
            </a:r>
            <a:r>
              <a:rPr lang="zh-CN" altLang="en-US" sz="1400" dirty="0"/>
              <a:t>电流传感器电路</a:t>
            </a:r>
            <a:endParaRPr lang="zh-CN" altLang="en-US" sz="1400" dirty="0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784860" y="269240"/>
            <a:ext cx="10800080" cy="720090"/>
          </a:xfrm>
        </p:spPr>
        <p:txBody>
          <a:bodyPr/>
          <a:p>
            <a:r>
              <a:rPr lang="zh-CN" altLang="en-US"/>
              <a:t>霍尔式电流传感器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2680" y="3117215"/>
            <a:ext cx="4139565" cy="2748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330" y="3419475"/>
            <a:ext cx="5068570" cy="25406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0395" y="1066165"/>
            <a:ext cx="106730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结构组成：由磁芯、副边补偿线圈、霍尔元件、控制电路组成。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zh-CN" altLang="en-US" sz="1400" dirty="0"/>
              <a:t>工作原理：被测电流的导线穿过磁芯产生磁场，磁场作用使霍尔器件产生霍尔电压，其方向和大小与导线电流相关。磁芯上缠有补偿线圈，霍尔元件检测到磁场后，控制器给补偿线圈提供电流消除磁场至零，通过监测此电流方向和强弱就能检测出原电流方向及大小。</a:t>
            </a:r>
            <a:endParaRPr lang="zh-CN" altLang="en-US" sz="1400" dirty="0"/>
          </a:p>
          <a:p>
            <a:pPr algn="l">
              <a:lnSpc>
                <a:spcPct val="150000"/>
              </a:lnSpc>
            </a:pPr>
            <a:r>
              <a:rPr lang="zh-CN" altLang="en-US" sz="1400" dirty="0"/>
              <a:t>检测优势：无需检测磁场强度，只需关注磁场有无，克服了霍尔元件信号微弱的缺陷，借助补偿线圈设计可获得强检测性电压信号。</a:t>
            </a:r>
            <a:endParaRPr lang="zh-CN" altLang="en-US" sz="1400" dirty="0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252095"/>
            <a:ext cx="10800080" cy="720090"/>
          </a:xfrm>
        </p:spPr>
        <p:txBody>
          <a:bodyPr/>
          <a:p>
            <a:r>
              <a:rPr lang="zh-CN" altLang="en-US"/>
              <a:t>电流传感器电路</a:t>
            </a:r>
            <a:r>
              <a:rPr lang="zh-CN" altLang="en-US" sz="2400"/>
              <a:t>（以秦</a:t>
            </a:r>
            <a:r>
              <a:rPr lang="en-US" altLang="zh-CN" sz="2400"/>
              <a:t> EV </a:t>
            </a:r>
            <a:r>
              <a:rPr lang="zh-CN" altLang="en-US" sz="2400"/>
              <a:t>为例）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610" y="2642870"/>
            <a:ext cx="3213100" cy="2573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21902" r="22023"/>
          <a:stretch>
            <a:fillRect/>
          </a:stretch>
        </p:blipFill>
        <p:spPr>
          <a:xfrm>
            <a:off x="3707765" y="2608580"/>
            <a:ext cx="2347595" cy="3619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43890" y="1251585"/>
            <a:ext cx="1061466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dirty="0"/>
              <a:t>比亚迪秦</a:t>
            </a:r>
            <a:r>
              <a:rPr lang="en-US" altLang="zh-CN" sz="1400" dirty="0"/>
              <a:t>EV</a:t>
            </a:r>
            <a:r>
              <a:rPr lang="zh-CN" altLang="en-US" sz="1400" dirty="0"/>
              <a:t>电流传感器电路如图</a:t>
            </a:r>
            <a:r>
              <a:rPr lang="en-US" altLang="zh-CN" sz="1400" dirty="0"/>
              <a:t>3-19</a:t>
            </a:r>
            <a:r>
              <a:rPr lang="zh-CN" altLang="en-US" sz="1400" dirty="0"/>
              <a:t>所示，电流传感器通过动力蓄电池</a:t>
            </a:r>
            <a:r>
              <a:rPr lang="en-US" altLang="zh-CN" sz="1400" dirty="0"/>
              <a:t>BK51</a:t>
            </a:r>
            <a:r>
              <a:rPr lang="zh-CN" altLang="en-US" sz="1400" dirty="0"/>
              <a:t>低压插头与蓄电池管理控制器</a:t>
            </a:r>
            <a:r>
              <a:rPr lang="en-US" altLang="zh-CN" sz="1400" dirty="0"/>
              <a:t>BK45</a:t>
            </a:r>
            <a:r>
              <a:rPr lang="zh-CN" altLang="en-US" sz="1400" dirty="0"/>
              <a:t>（</a:t>
            </a:r>
            <a:r>
              <a:rPr lang="en-US" altLang="zh-CN" sz="1400" dirty="0"/>
              <a:t>A</a:t>
            </a:r>
            <a:r>
              <a:rPr lang="zh-CN" altLang="en-US" sz="1400" dirty="0"/>
              <a:t>）（如图</a:t>
            </a:r>
            <a:r>
              <a:rPr lang="en-US" altLang="zh-CN" sz="1400" dirty="0"/>
              <a:t>3-20</a:t>
            </a:r>
            <a:r>
              <a:rPr lang="zh-CN" altLang="en-US" sz="1400" dirty="0"/>
              <a:t>所示</a:t>
            </a:r>
            <a:r>
              <a:rPr lang="en-US" altLang="zh-CN" sz="1400" dirty="0"/>
              <a:t> </a:t>
            </a:r>
            <a:r>
              <a:rPr lang="zh-CN" altLang="en-US" sz="1400" dirty="0"/>
              <a:t>）相连接，蓄电池通讯转换器的连接端子见表</a:t>
            </a:r>
            <a:r>
              <a:rPr lang="en-US" altLang="zh-CN" sz="1400" dirty="0"/>
              <a:t>3-1</a:t>
            </a:r>
            <a:r>
              <a:rPr lang="zh-CN" altLang="en-US" sz="1400" dirty="0"/>
              <a:t>。</a:t>
            </a:r>
            <a:endParaRPr lang="zh-CN" altLang="en-US" sz="1400" dirty="0"/>
          </a:p>
        </p:txBody>
      </p:sp>
      <p:graphicFrame>
        <p:nvGraphicFramePr>
          <p:cNvPr id="8" name="表格 7"/>
          <p:cNvGraphicFramePr/>
          <p:nvPr/>
        </p:nvGraphicFramePr>
        <p:xfrm>
          <a:off x="6235065" y="2755265"/>
          <a:ext cx="5184140" cy="228600"/>
        </p:xfrm>
        <a:graphic>
          <a:graphicData uri="http://schemas.openxmlformats.org/drawingml/2006/table">
            <a:tbl>
              <a:tblPr/>
              <a:tblGrid>
                <a:gridCol w="410210"/>
                <a:gridCol w="410845"/>
                <a:gridCol w="410210"/>
                <a:gridCol w="925195"/>
                <a:gridCol w="925195"/>
                <a:gridCol w="360045"/>
                <a:gridCol w="574675"/>
                <a:gridCol w="575310"/>
                <a:gridCol w="592455"/>
              </a:tblGrid>
              <a:tr h="0">
                <a:tc gridSpan="3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引脚号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hMerge="1">
                  <a:tcP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端口名称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端口定义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信号类型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row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电源性质（比如：常电）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gridSpan="2"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端子测量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BK51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BK45A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BK45B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测量条件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4e2d7b497ebf*+"/>
                          <a:ea typeface="ATC-4e2d7b497ebf*+"/>
                        </a:rPr>
                        <a:t>正常值</a:t>
                      </a:r>
                      <a:endParaRPr lang="zh-CN" sz="800">
                        <a:solidFill>
                          <a:srgbClr val="000000"/>
                        </a:solidFill>
                        <a:latin typeface="ATC-4e2d7b497ebf*+"/>
                        <a:ea typeface="ATC-4e2d7b497ebf*+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C7E7FA"/>
                    </a:solidFill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27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27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+15V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+15V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电压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ON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/OK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充电</a:t>
                      </a:r>
                      <a:endParaRPr lang="zh-CN" altLang="en-US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9</a:t>
                      </a: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～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16V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25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18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电流霍尔传感器负极电源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-15V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电压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ON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/OK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/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充电</a:t>
                      </a:r>
                      <a:endParaRPr lang="zh-CN" altLang="en-US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-16V</a:t>
                      </a: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～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-9V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22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26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直流霍尔信号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直流霍尔信号输入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电压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ON</a:t>
                      </a: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挡</a:t>
                      </a:r>
                      <a:endParaRPr lang="zh-CN" altLang="en-US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0</a:t>
                      </a: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～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4.2V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23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19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电流霍尔传感器屏蔽地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电流霍尔传感器屏蔽地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接地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30480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solidFill>
                            <a:srgbClr val="000000"/>
                          </a:solidFill>
                          <a:latin typeface="Calibri" panose="020F05020202040302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200">
                        <a:solidFill>
                          <a:srgbClr val="0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始终</a:t>
                      </a:r>
                      <a:endParaRPr 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 fontAlgn="ctr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小于</a:t>
                      </a:r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ATC-65b95b8b*+TIME"/>
                          <a:ea typeface="ATC-65b95b8b*+TIME"/>
                        </a:rPr>
                        <a:t>1V</a:t>
                      </a:r>
                      <a:endParaRPr lang="en-US" altLang="zh-CN" sz="800">
                        <a:solidFill>
                          <a:srgbClr val="000000"/>
                        </a:solidFill>
                        <a:latin typeface="ATC-65b95b8b*+TIME"/>
                        <a:ea typeface="ATC-65b95b8b*+TIME"/>
                      </a:endParaRPr>
                    </a:p>
                  </a:txBody>
                  <a:tcPr marL="43180" marR="43180" marT="46990" marB="4699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0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7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8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19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D" val="_1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1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2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3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4.xml><?xml version="1.0" encoding="utf-8"?>
<p:tagLst xmlns:p="http://schemas.openxmlformats.org/presentationml/2006/main">
  <p:tag name="KSO_WM_UNIT_ID" val="_1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5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6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7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8.xml><?xml version="1.0" encoding="utf-8"?>
<p:tagLst xmlns:p="http://schemas.openxmlformats.org/presentationml/2006/main">
  <p:tag name="KSO_WM_UNIT_ID" val="_1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29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1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2.xml><?xml version="1.0" encoding="utf-8"?>
<p:tagLst xmlns:p="http://schemas.openxmlformats.org/presentationml/2006/main">
  <p:tag name="KSO_WM_UNIT_ID" val="_1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3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4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5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6.xml><?xml version="1.0" encoding="utf-8"?>
<p:tagLst xmlns:p="http://schemas.openxmlformats.org/presentationml/2006/main">
  <p:tag name="KSO_WM_UNIT_ID" val="_1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7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8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39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ID" val="_1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1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2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3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4.xml><?xml version="1.0" encoding="utf-8"?>
<p:tagLst xmlns:p="http://schemas.openxmlformats.org/presentationml/2006/main">
  <p:tag name="KSO_WM_UNIT_ID" val="_18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5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6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7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8.xml><?xml version="1.0" encoding="utf-8"?>
<p:tagLst xmlns:p="http://schemas.openxmlformats.org/presentationml/2006/main">
  <p:tag name="KSO_WM_UNIT_ID" val="_19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49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1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2.xml><?xml version="1.0" encoding="utf-8"?>
<p:tagLst xmlns:p="http://schemas.openxmlformats.org/presentationml/2006/main">
  <p:tag name="KSO_WM_UNIT_ID" val="_20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3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4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5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6.xml><?xml version="1.0" encoding="utf-8"?>
<p:tagLst xmlns:p="http://schemas.openxmlformats.org/presentationml/2006/main">
  <p:tag name="KSO_WM_UNIT_ID" val="_2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7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8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59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D" val="_2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1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2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3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4.xml><?xml version="1.0" encoding="utf-8"?>
<p:tagLst xmlns:p="http://schemas.openxmlformats.org/presentationml/2006/main">
  <p:tag name="KSO_WM_UNIT_ID" val="_2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5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6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7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8.xml><?xml version="1.0" encoding="utf-8"?>
<p:tagLst xmlns:p="http://schemas.openxmlformats.org/presentationml/2006/main">
  <p:tag name="KSO_WM_UNIT_ID" val="_2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69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1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2.xml><?xml version="1.0" encoding="utf-8"?>
<p:tagLst xmlns:p="http://schemas.openxmlformats.org/presentationml/2006/main">
  <p:tag name="KSO_WM_UNIT_ID" val="_2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6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  <p:tag name="KSO_WM_TEMPLATE_INDEX" val="95075"/>
  <p:tag name="KSO_WM_TEMPLATE_CATEGORY" val="custom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95075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9507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  <p:tag name="KSO_WM_TEMPLATE_INDEX" val="95075"/>
  <p:tag name="KSO_WM_TEMPLATE_CATEGORY" val="custom"/>
</p:tagLst>
</file>

<file path=ppt/tags/tag183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95075"/>
  <p:tag name="KSO_WM_TEMPLATE_THUMBS_INDEX" val="1、9"/>
  <p:tag name="KSO_WM_UNIT_ID" val="_0**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DECORATE_TYPE" val="i_cd"/>
  <p:tag name="KSO_WM_UNIT_INDEX" val="5"/>
  <p:tag name="KSO_WM_BEAUTIFY_FLAG" val="#wm#"/>
  <p:tag name="KSO_WM_TAG_VERSION" val="3.0"/>
  <p:tag name="KSO_WM_TEMPLATE_INDEX" val="95075"/>
  <p:tag name="KSO_WM_TEMPLATE_CATEGORY" val="custom"/>
  <p:tag name="KSO_WM_UNIT_ID" val="custom95075_1*i*5"/>
  <p:tag name="KSO_WM_UNIT_LAYERLEVEL" val="1"/>
</p:tagLst>
</file>

<file path=ppt/tags/tag1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a*1"/>
  <p:tag name="KSO_WM_UNIT_LAYERLEVEL" val="1"/>
</p:tagLst>
</file>

<file path=ppt/tags/tag18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b*1"/>
  <p:tag name="KSO_WM_UNIT_LAYERLEVEL" val="1"/>
</p:tagLst>
</file>

<file path=ppt/tags/tag187.xml><?xml version="1.0" encoding="utf-8"?>
<p:tagLst xmlns:p="http://schemas.openxmlformats.org/presentationml/2006/main">
  <p:tag name="KSO_WM_UNIT_TYPE" val="i"/>
  <p:tag name="KSO_WM_DECORATE_TYPE" val="i_cd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i*1"/>
  <p:tag name="KSO_WM_UNIT_LAYERLEVEL" val="1"/>
</p:tagLst>
</file>

<file path=ppt/tags/tag188.xml><?xml version="1.0" encoding="utf-8"?>
<p:tagLst xmlns:p="http://schemas.openxmlformats.org/presentationml/2006/main">
  <p:tag name="KSO_WM_UNIT_TYPE" val="i"/>
  <p:tag name="KSO_WM_DECORATE_TYPE" val="i_cd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1*i*2"/>
  <p:tag name="KSO_WM_UNIT_LAYERLEVEL" val="1"/>
</p:tagLst>
</file>

<file path=ppt/tags/tag189.xml><?xml version="1.0" encoding="utf-8"?>
<p:tagLst xmlns:p="http://schemas.openxmlformats.org/presentationml/2006/main">
  <p:tag name="KSO_WM_UNIT_TYPE" val="i"/>
  <p:tag name="KSO_WM_DECORATE_TYPE" val="i_cd"/>
  <p:tag name="KSO_WM_UNIT_INDEX" val="3"/>
  <p:tag name="KSO_WM_BEAUTIFY_FLAG" val="#wm#"/>
  <p:tag name="KSO_WM_TAG_VERSION" val="3.0"/>
  <p:tag name="KSO_WM_TEMPLATE_INDEX" val="95075"/>
  <p:tag name="KSO_WM_TEMPLATE_CATEGORY" val="custom"/>
  <p:tag name="KSO_WM_UNIT_ID" val="custom95075_1*i*3"/>
  <p:tag name="KSO_WM_UNIT_LAYERLEVEL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TYPE" val="i"/>
  <p:tag name="KSO_WM_DECORATE_TYPE" val="i_cd"/>
  <p:tag name="KSO_WM_UNIT_INDEX" val="4"/>
  <p:tag name="KSO_WM_BEAUTIFY_FLAG" val="#wm#"/>
  <p:tag name="KSO_WM_TAG_VERSION" val="3.0"/>
  <p:tag name="KSO_WM_TEMPLATE_INDEX" val="95075"/>
  <p:tag name="KSO_WM_TEMPLATE_CATEGORY" val="custom"/>
  <p:tag name="KSO_WM_UNIT_ID" val="custom95075_1*i*4"/>
  <p:tag name="KSO_WM_UNIT_LAYERLEVEL" val="1"/>
</p:tagLst>
</file>

<file path=ppt/tags/tag191.xml><?xml version="1.0" encoding="utf-8"?>
<p:tagLst xmlns:p="http://schemas.openxmlformats.org/presentationml/2006/main">
  <p:tag name="KSO_WM_UNIT_TYPE" val="i"/>
  <p:tag name="KSO_WM_DECORATE_TYPE" val="i_cd"/>
  <p:tag name="KSO_WM_UNIT_INDEX" val="6"/>
  <p:tag name="KSO_WM_BEAUTIFY_FLAG" val="#wm#"/>
  <p:tag name="KSO_WM_TAG_VERSION" val="3.0"/>
  <p:tag name="KSO_WM_TEMPLATE_INDEX" val="95075"/>
  <p:tag name="KSO_WM_TEMPLATE_CATEGORY" val="custom"/>
  <p:tag name="KSO_WM_UNIT_ID" val="custom95075_1*i*6"/>
  <p:tag name="KSO_WM_UNIT_LAYERLEVEL" val="1"/>
</p:tagLst>
</file>

<file path=ppt/tags/tag192.xml><?xml version="1.0" encoding="utf-8"?>
<p:tagLst xmlns:p="http://schemas.openxmlformats.org/presentationml/2006/main">
  <p:tag name="KSO_WM_UNIT_TYPE" val="i"/>
  <p:tag name="KSO_WM_DECORATE_TYPE" val="i_cd"/>
  <p:tag name="KSO_WM_UNIT_INDEX" val="7"/>
  <p:tag name="KSO_WM_BEAUTIFY_FLAG" val="#wm#"/>
  <p:tag name="KSO_WM_TAG_VERSION" val="3.0"/>
  <p:tag name="KSO_WM_TEMPLATE_INDEX" val="95075"/>
  <p:tag name="KSO_WM_TEMPLATE_CATEGORY" val="custom"/>
  <p:tag name="KSO_WM_UNIT_ID" val="custom95075_1*i*7"/>
  <p:tag name="KSO_WM_UNIT_LAYERLEVEL" val="1"/>
</p:tagLst>
</file>

<file path=ppt/tags/tag193.xml><?xml version="1.0" encoding="utf-8"?>
<p:tagLst xmlns:p="http://schemas.openxmlformats.org/presentationml/2006/main">
  <p:tag name="KSO_WM_UNIT_TYPE" val="j"/>
  <p:tag name="KSO_WM_DECORATE_TYPE" val="i_lg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1*j*2"/>
  <p:tag name="KSO_WM_UNIT_LAYERLEVEL" val="1"/>
</p:tagLst>
</file>

<file path=ppt/tags/tag19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f*1"/>
  <p:tag name="KSO_WM_UNIT_LAYERLEVEL" val="1"/>
</p:tagLst>
</file>

<file path=ppt/tags/tag195.xml><?xml version="1.0" encoding="utf-8"?>
<p:tagLst xmlns:p="http://schemas.openxmlformats.org/presentationml/2006/main">
  <p:tag name="KSO_WM_UNIT_TYPE" val="j"/>
  <p:tag name="KSO_WM_DECORATE_TYPE" val="i_lg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1*j*1"/>
  <p:tag name="KSO_WM_UNIT_LAYERLEVEL" val="1"/>
</p:tagLst>
</file>

<file path=ppt/tags/tag196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TEMPLATE_PLACEHOLDER_POS" val="80,200.625,886,352.5"/>
  <p:tag name="KSO_WM_SLIDE_SUBTYPE" val="pureTxt"/>
  <p:tag name="KSO_WM_SLIDE_ITEM_CNT" val="0"/>
  <p:tag name="KSO_WM_TEMPLATE_INDEX" val="95075"/>
  <p:tag name="KSO_WM_SLIDE_THEME_ID" val="20239895"/>
  <p:tag name="KSO_WM_SLIDE_INDEX" val="1"/>
  <p:tag name="KSO_WM_BEAUTIFY_FLAG" val="#wm#"/>
  <p:tag name="KSO_WM_TEMPLATE_CATEGORY" val="custom"/>
  <p:tag name="KSO_WM_TEMPLATE_THUMBS_INDEX" val="1、5"/>
  <p:tag name="KSO_WM_SLIDE_ID" val="custom95075_1"/>
  <p:tag name="KSO_WM_SLIDE_LAYOUT" val="a_b_f_i_j"/>
  <p:tag name="KSO_WM_SLIDE_LAYOUT_CNT" val="1_1_1_7_2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199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95075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3*a*1"/>
  <p:tag name="KSO_WM_TEMPLATE_CATEGORY" val="diagram"/>
  <p:tag name="KSO_WM_TEMPLATE_INDEX" val="2023178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9"/>
  <p:tag name="KSO_WM_DIAGRAM_GROUP_CODE" val="l1-1"/>
  <p:tag name="KSO_WM_UNIT_TYPE" val="a"/>
  <p:tag name="KSO_WM_UNIT_INDEX" val="1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1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8_2*l_h_d*1_1_1"/>
  <p:tag name="KSO_WM_TEMPLATE_CATEGORY" val="diagram"/>
  <p:tag name="KSO_WM_TEMPLATE_INDEX" val="20231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9*879"/>
  <p:tag name="KSO_WM_DIAGRAM_GROUP_CODE" val="l1-1"/>
  <p:tag name="KSO_WM_UNIT_TYPE" val="l_h_d"/>
  <p:tag name="KSO_WM_UNIT_INDEX" val="1_1_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8_2*l_h_a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8_2*l_h_i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8_2*l_h_f*1_1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2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8_2*l_h_d*1_2_1"/>
  <p:tag name="KSO_WM_TEMPLATE_CATEGORY" val="diagram"/>
  <p:tag name="KSO_WM_TEMPLATE_INDEX" val="20231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559*879"/>
  <p:tag name="KSO_WM_DIAGRAM_GROUP_CODE" val="l1-1"/>
  <p:tag name="KSO_WM_UNIT_TYPE" val="l_h_d"/>
  <p:tag name="KSO_WM_UNIT_INDEX" val="1_2_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8_2*l_h_a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8_2*l_h_i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8_2*l_h_f*1_2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8_2*l_h_i*1_3_2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1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8_2*l_h_a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8_2*l_h_i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8_2*l_h_f*1_3_1"/>
  <p:tag name="KSO_WM_TEMPLATE_CATEGORY" val="diagram"/>
  <p:tag name="KSO_WM_TEMPLATE_INDEX" val="2023178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09.1129133858268,&quot;left&quot;:58.95007874015748,&quot;top&quot;:98.03850393700787,&quot;width&quot;:850.448818897637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"/>
  <p:tag name="KSO_WM_UNIT_TEXT_FILL_FORE_SCHEMECOLOR_INDEX" val="1"/>
  <p:tag name="KSO_WM_UNIT_TEXT_FILL_TYPE" val="1"/>
  <p:tag name="KSO_WM_UNIT_TEXT_TYPE" val="1"/>
  <p:tag name="KSO_WM_UNIT_USESOURCEFORMAT_APPLY" val="1"/>
</p:tagLst>
</file>

<file path=ppt/tags/tag218.xml><?xml version="1.0" encoding="utf-8"?>
<p:tagLst xmlns:p="http://schemas.openxmlformats.org/presentationml/2006/main">
  <p:tag name="KSO_WM_UNIT_PIC_EFFECT" val="1"/>
</p:tagLst>
</file>

<file path=ppt/tags/tag2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8555_1*i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8555_1*i*2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custom20238555_1*i*3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2.xml><?xml version="1.0" encoding="utf-8"?>
<p:tagLst xmlns:p="http://schemas.openxmlformats.org/presentationml/2006/main">
  <p:tag name="KSO_WM_BEAUTIFY_FLAG" val="#wm#"/>
  <p:tag name="KSO_WM_UNIT_VALUE" val="1468*2475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8555_1*d*1"/>
  <p:tag name="KSO_WM_TEMPLATE_CATEGORY" val="custom"/>
  <p:tag name="KSO_WM_TEMPLATE_INDEX" val="20238555"/>
  <p:tag name="KSO_WM_UNIT_LAYERLEVEL" val="1"/>
  <p:tag name="KSO_WM_TAG_VERSION" val="3.0"/>
  <p:tag name="KSO_WM_UNIT_PIC_EFFECT" val="1"/>
</p:tagLst>
</file>

<file path=ppt/tags/tag223.xml><?xml version="1.0" encoding="utf-8"?>
<p:tagLst xmlns:p="http://schemas.openxmlformats.org/presentationml/2006/main">
  <p:tag name="KSO_WM_SLIDE_ID" val="diagram2023178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diagram"/>
  <p:tag name="KSO_WM_TEMPLATE_INDEX" val="2023178"/>
  <p:tag name="KSO_WM_SLIDE_TYPE" val="text"/>
  <p:tag name="KSO_WM_SLIDE_SUBTYPE" val="diag"/>
  <p:tag name="KSO_WM_SLIDE_SIZE" val="842.1*388.3"/>
  <p:tag name="KSO_WM_SLIDE_POSITION" val="63.1002*98.02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4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5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6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7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8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29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1.xml><?xml version="1.0" encoding="utf-8"?>
<p:tagLst xmlns:p="http://schemas.openxmlformats.org/presentationml/2006/main">
  <p:tag name="TABLE_ENDDRAG_ORIGIN_RECT" val="698*486"/>
  <p:tag name="TABLE_ENDDRAG_RECT" val="85*5*698*486"/>
</p:tagLst>
</file>

<file path=ppt/tags/tag232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3.xml><?xml version="1.0" encoding="utf-8"?>
<p:tagLst xmlns:p="http://schemas.openxmlformats.org/presentationml/2006/main">
  <p:tag name="KSO_WM_BEAUTIFY_FLAG" val="#wm#"/>
  <p:tag name="KSO_WM_TEMPLATE_CATEGORY" val="diagram"/>
  <p:tag name="KSO_WM_TEMPLATE_INDEX" val="2023178"/>
</p:tagLst>
</file>

<file path=ppt/tags/tag23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95075_5*a*1"/>
  <p:tag name="KSO_WM_UNIT_LAYERLEVEL" val="1"/>
  <p:tag name="KSO_WM_TEMPLATE_INDEX" val="95075"/>
  <p:tag name="KSO_WM_TEMPLATE_CATEGORY" val="custom"/>
</p:tagLst>
</file>

<file path=ppt/tags/tag235.xml><?xml version="1.0" encoding="utf-8"?>
<p:tagLst xmlns:p="http://schemas.openxmlformats.org/presentationml/2006/main">
  <p:tag name="KSO_WM_UNIT_TYPE" val="d"/>
  <p:tag name="KSO_WM_UNIT_INDEX" val="1"/>
  <p:tag name="KSO_WM_BEAUTIFY_FLAG" val="#wm#"/>
  <p:tag name="KSO_WM_TAG_VERSION" val="3.0"/>
  <p:tag name="KSO_WM_TEMPLATE_INDEX" val="95075"/>
  <p:tag name="KSO_WM_TEMPLATE_CATEGORY" val="custom"/>
  <p:tag name="KSO_WM_UNIT_ID" val="custom95075_5*d*1"/>
  <p:tag name="KSO_WM_UNIT_LAYERLEVEL" val="1"/>
  <p:tag name="KSO_WM_UNIT_PLACING_PICTURE_USER_VIEWPORT" val="{&quot;height&quot;:1094,&quot;width&quot;:4442}"/>
</p:tagLst>
</file>

<file path=ppt/tags/tag236.xml><?xml version="1.0" encoding="utf-8"?>
<p:tagLst xmlns:p="http://schemas.openxmlformats.org/presentationml/2006/main">
  <p:tag name="KSO_WM_UNIT_TYPE" val="d"/>
  <p:tag name="KSO_WM_UNIT_INDEX" val="2"/>
  <p:tag name="KSO_WM_BEAUTIFY_FLAG" val="#wm#"/>
  <p:tag name="KSO_WM_TAG_VERSION" val="3.0"/>
  <p:tag name="KSO_WM_TEMPLATE_INDEX" val="95075"/>
  <p:tag name="KSO_WM_TEMPLATE_CATEGORY" val="custom"/>
  <p:tag name="KSO_WM_UNIT_ID" val="custom95075_5*d*2"/>
  <p:tag name="KSO_WM_UNIT_LAYERLEVEL" val="1"/>
</p:tagLst>
</file>

<file path=ppt/tags/tag237.xml><?xml version="1.0" encoding="utf-8"?>
<p:tagLst xmlns:p="http://schemas.openxmlformats.org/presentationml/2006/main">
  <p:tag name="KSO_WM_SLIDE_ID" val="custom95075_5"/>
  <p:tag name="KSO_WM_TEMPLATE_SUBCATEGORY" val="29"/>
  <p:tag name="KSO_WM_TEMPLATE_MASTER_TYPE" val="0"/>
  <p:tag name="KSO_WM_TEMPLATE_COLOR_TYPE" val="0"/>
  <p:tag name="KSO_WM_SLIDE_ITEM_CNT" val="0"/>
  <p:tag name="KSO_WM_SLIDE_INDEX" val="5"/>
  <p:tag name="KSO_WM_TAG_VERSION" val="3.0"/>
  <p:tag name="KSO_WM_BEAUTIFY_FLAG" val="#wm#"/>
  <p:tag name="KSO_WM_TEMPLATE_CATEGORY" val="custom"/>
  <p:tag name="KSO_WM_TEMPLATE_INDEX" val="95075"/>
  <p:tag name="KSO_WM_SLIDE_TYPE" val="endPage"/>
  <p:tag name="KSO_WM_SLIDE_SUBTYPE" val="pureTxt"/>
  <p:tag name="KSO_WM_SLIDE_LAYOUT" val="a_d"/>
  <p:tag name="KSO_WM_SLIDE_LAYOUT_CNT" val="1_2"/>
  <p:tag name="KSO_WM_TEMPLATE_PLACEHOLDER_POS" val="412,146.25,536,221.25"/>
  <p:tag name="KSO_WM_SLIDE_THEME_ID" val="20231452"/>
</p:tagLst>
</file>

<file path=ppt/tags/tag238.xml><?xml version="1.0" encoding="utf-8"?>
<p:tagLst xmlns:p="http://schemas.openxmlformats.org/presentationml/2006/main">
  <p:tag name="KSO_WM_PRESENTATION_SOURCE" val="WPPAIGeneratePPT"/>
  <p:tag name="resource_record_key" val="{&quot;13&quot;:[20419716,20419703],&quot;29&quot;:[50000049,50000031],&quot;65&quot;:[95075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  <p:tag name="KSO_WM_TEMPLATE_INDEX" val="95075"/>
  <p:tag name="KSO_WM_TEMPLATE_CATEGORY" val="custom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INDEX" val="95075"/>
  <p:tag name="KSO_WM_TEMPLATE_CATEGORY" val="custom"/>
</p:tagLst>
</file>

<file path=ppt/tags/tag68.xml><?xml version="1.0" encoding="utf-8"?>
<p:tagLst xmlns:p="http://schemas.openxmlformats.org/presentationml/2006/main">
  <p:tag name="KSO_WM_UNIT_PLACING_PICTURE_USER_VIEWPORT" val="{&quot;height&quot;:908,&quot;width&quot;:823}"/>
  <p:tag name="KSO_WM_UNIT_ID" val="_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69.xml><?xml version="1.0" encoding="utf-8"?>
<p:tagLst xmlns:p="http://schemas.openxmlformats.org/presentationml/2006/main">
  <p:tag name="KSO_WM_BEAUTIFY_FLAG" val="#wm#"/>
  <p:tag name="KSO_WM_UNIT_ID" val="_1**"/>
  <p:tag name="KSO_WM_TAG_VERSION" val="3.0"/>
  <p:tag name="KSO_WM_UNIT_LAYERLEVEL" val="1"/>
  <p:tag name="KSO_WM_TEMPLATE_INDEX" val="95075"/>
  <p:tag name="KSO_WM_TEMPLATE_CATEGORY" val="custom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  <p:tag name="KSO_WM_UNIT_PLACING_PICTURE_USER_VIEWPORT" val="{&quot;height&quot;:10800,&quot;width&quot;:19200}"/>
  <p:tag name="KSO_WM_TEMPLATE_INDEX" val="95075"/>
  <p:tag name="KSO_WM_TEMPLATE_CATEGORY" val="custom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  <p:tag name="KSO_WM_UNIT_PLACING_PICTURE_USER_VIEWPORT" val="{&quot;height&quot;:2480,&quot;width&quot;:5490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  <p:tag name="KSO_WM_TEMPLATE_INDEX" val="95075"/>
  <p:tag name="KSO_WM_TEMPLATE_CATEGORY" val="custom"/>
</p:tagLst>
</file>

<file path=ppt/tags/tag75.xml><?xml version="1.0" encoding="utf-8"?>
<p:tagLst xmlns:p="http://schemas.openxmlformats.org/presentationml/2006/main">
  <p:tag name="KSO_WM_UNIT_PLACING_PICTURE_USER_VIEWPORT" val="{&quot;height&quot;:908,&quot;width&quot;:823}"/>
  <p:tag name="KSO_WM_UNIT_ID" val="_1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76.xml><?xml version="1.0" encoding="utf-8"?>
<p:tagLst xmlns:p="http://schemas.openxmlformats.org/presentationml/2006/main">
  <p:tag name="KSO_WM_BEAUTIFY_FLAG" val="#wm#"/>
  <p:tag name="KSO_WM_UNIT_ID" val="_1**"/>
  <p:tag name="KSO_WM_TAG_VERSION" val="3.0"/>
  <p:tag name="KSO_WM_UNIT_LAYERLEVEL" val="1"/>
  <p:tag name="KSO_WM_TEMPLATE_INDEX" val="95075"/>
  <p:tag name="KSO_WM_TEMPLATE_CATEGORY" val="custom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BEAUTIFY_FLAG" val="#wm#"/>
  <p:tag name="KSO_WM_UNIT_TYPE" val="i"/>
  <p:tag name="KSO_WM_UNIT_INDEX" val="2"/>
  <p:tag name="KSO_WM_TEMPLATE_INDEX" val="95075"/>
  <p:tag name="KSO_WM_TEMPLATE_CATEGORY" val="custom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3.0"/>
  <p:tag name="KSO_WM_BEAUTIFY_FLAG" val="#wm#"/>
  <p:tag name="KSO_WM_UNIT_TYPE" val="i"/>
  <p:tag name="KSO_WM_UNIT_INDEX" val="3"/>
  <p:tag name="KSO_WM_TEMPLATE_INDEX" val="95075"/>
  <p:tag name="KSO_WM_TEMPLATE_CATEGORY" val="custom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3.0"/>
  <p:tag name="KSO_WM_BEAUTIFY_FLAG" val="#wm#"/>
  <p:tag name="KSO_WM_UNIT_TYPE" val="i"/>
  <p:tag name="KSO_WM_UNIT_INDEX" val="4"/>
  <p:tag name="KSO_WM_TEMPLATE_INDEX" val="95075"/>
  <p:tag name="KSO_WM_TEMPLATE_CATEGORY" val="custom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INDEX" val="95075"/>
  <p:tag name="KSO_WM_TEMPLATE_CATEGORY" val="custom"/>
</p:tagLst>
</file>

<file path=ppt/tags/tag83.xml><?xml version="1.0" encoding="utf-8"?>
<p:tagLst xmlns:p="http://schemas.openxmlformats.org/presentationml/2006/main">
  <p:tag name="KSO_WM_UNIT_PLACING_PICTURE_USER_VIEWPORT" val="{&quot;height&quot;:908,&quot;width&quot;:823}"/>
  <p:tag name="KSO_WM_UNIT_ID" val="_2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4.xml><?xml version="1.0" encoding="utf-8"?>
<p:tagLst xmlns:p="http://schemas.openxmlformats.org/presentationml/2006/main">
  <p:tag name="KSO_WM_BEAUTIFY_FLAG" val="#wm#"/>
  <p:tag name="KSO_WM_UNIT_ID" val="_2**"/>
  <p:tag name="KSO_WM_TAG_VERSION" val="3.0"/>
  <p:tag name="KSO_WM_UNIT_LAYERLEVEL" val="1"/>
  <p:tag name="KSO_WM_TEMPLATE_INDEX" val="95075"/>
  <p:tag name="KSO_WM_TEMPLATE_CATEGORY" val="custom"/>
</p:tagLst>
</file>

<file path=ppt/tags/tag85.xml><?xml version="1.0" encoding="utf-8"?>
<p:tagLst xmlns:p="http://schemas.openxmlformats.org/presentationml/2006/main">
  <p:tag name="KSO_WM_BEAUTIFY_FLAG" val="#wm#"/>
  <p:tag name="KSO_WM_UNIT_ID" val="_3**"/>
  <p:tag name="KSO_WM_TAG_VERSION" val="3.0"/>
  <p:tag name="KSO_WM_UNIT_LAYERLEVEL" val="1"/>
  <p:tag name="KSO_WM_TEMPLATE_INDEX" val="95075"/>
  <p:tag name="KSO_WM_TEMPLATE_CATEGORY" val="custom"/>
</p:tagLst>
</file>

<file path=ppt/tags/tag86.xml><?xml version="1.0" encoding="utf-8"?>
<p:tagLst xmlns:p="http://schemas.openxmlformats.org/presentationml/2006/main">
  <p:tag name="KSO_WM_UNIT_PLACING_PICTURE_USER_VIEWPORT" val="{&quot;height&quot;:609,&quot;width&quot;:550}"/>
  <p:tag name="KSO_WM_UNIT_ID" val="_3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7.xml><?xml version="1.0" encoding="utf-8"?>
<p:tagLst xmlns:p="http://schemas.openxmlformats.org/presentationml/2006/main">
  <p:tag name="KSO_WM_UNIT_PLACING_PICTURE_USER_VIEWPORT" val="{&quot;height&quot;:908,&quot;width&quot;:823}"/>
  <p:tag name="KSO_WM_UNIT_ID" val="_4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88.xml><?xml version="1.0" encoding="utf-8"?>
<p:tagLst xmlns:p="http://schemas.openxmlformats.org/presentationml/2006/main">
  <p:tag name="KSO_WM_BEAUTIFY_FLAG" val="#wm#"/>
  <p:tag name="KSO_WM_UNIT_ID" val="_4**"/>
  <p:tag name="KSO_WM_TAG_VERSION" val="3.0"/>
  <p:tag name="KSO_WM_UNIT_LAYERLEVEL" val="1"/>
  <p:tag name="KSO_WM_TEMPLATE_INDEX" val="95075"/>
  <p:tag name="KSO_WM_TEMPLATE_CATEGORY" val="custom"/>
</p:tagLst>
</file>

<file path=ppt/tags/tag8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1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2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ags/tag9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INDEX" val="95075"/>
  <p:tag name="KSO_WM_TEMPLATE_CATEGORY" val="custom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3148</Words>
  <Application>WPS 演示</Application>
  <PresentationFormat>宽屏</PresentationFormat>
  <Paragraphs>518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MiSans Bold</vt:lpstr>
      <vt:lpstr>Bahnschrift Condensed</vt:lpstr>
      <vt:lpstr>微软雅黑</vt:lpstr>
      <vt:lpstr>ATC-4e2d7b497ebf*+</vt:lpstr>
      <vt:lpstr>AMGDT</vt:lpstr>
      <vt:lpstr>ATC-65b95b8b*+TIME</vt:lpstr>
      <vt:lpstr>Calibri</vt:lpstr>
      <vt:lpstr>仿宋</vt:lpstr>
      <vt:lpstr>Arial Unicode MS</vt:lpstr>
      <vt:lpstr>WPS</vt:lpstr>
      <vt:lpstr>1_Office 主题​​</vt:lpstr>
      <vt:lpstr>PowerPoint 演示文稿</vt:lpstr>
      <vt:lpstr>PowerPoint 演示文稿</vt:lpstr>
      <vt:lpstr>目 录</vt:lpstr>
      <vt:lpstr>任务二  电流传感器的检修</vt:lpstr>
      <vt:lpstr>学习目标</vt:lpstr>
      <vt:lpstr>无感分流式电流传感器</vt:lpstr>
      <vt:lpstr>PowerPoint 演示文稿</vt:lpstr>
      <vt:lpstr>霍尔式电流传感器</vt:lpstr>
      <vt:lpstr>电流传感器电路（以秦 EV 为例）</vt:lpstr>
      <vt:lpstr>任务实施</vt:lpstr>
      <vt:lpstr>任务实施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91130</dc:creator>
  <cp:lastModifiedBy>小辣不辣</cp:lastModifiedBy>
  <cp:revision>158</cp:revision>
  <dcterms:created xsi:type="dcterms:W3CDTF">2019-06-19T02:08:00Z</dcterms:created>
  <dcterms:modified xsi:type="dcterms:W3CDTF">2025-03-03T01:31:22Z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0C1CE1B577054F45B0DD1188A61A47B7_13</vt:lpwstr>
  </property>
</Properties>
</file>