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23"/>
  </p:handoutMasterIdLst>
  <p:sldIdLst>
    <p:sldId id="297" r:id="rId3"/>
    <p:sldId id="259" r:id="rId4"/>
    <p:sldId id="298" r:id="rId5"/>
    <p:sldId id="260" r:id="rId6"/>
    <p:sldId id="299" r:id="rId8"/>
    <p:sldId id="267" r:id="rId9"/>
    <p:sldId id="268" r:id="rId10"/>
    <p:sldId id="269" r:id="rId11"/>
    <p:sldId id="270" r:id="rId12"/>
    <p:sldId id="273" r:id="rId13"/>
    <p:sldId id="277" r:id="rId14"/>
    <p:sldId id="279" r:id="rId15"/>
    <p:sldId id="284" r:id="rId16"/>
    <p:sldId id="331" r:id="rId17"/>
    <p:sldId id="332" r:id="rId18"/>
    <p:sldId id="344" r:id="rId19"/>
    <p:sldId id="346" r:id="rId20"/>
    <p:sldId id="333" r:id="rId21"/>
    <p:sldId id="325" r:id="rId22"/>
  </p:sldIdLst>
  <p:sldSz cx="12192000" cy="6858000"/>
  <p:notesSz cx="7103745" cy="10234295"/>
  <p:embeddedFontLst>
    <p:embeddedFont>
      <p:font typeface="MiSans Bold" panose="00000800000000000000" charset="-122"/>
      <p:bold r:id="rId28"/>
    </p:embeddedFont>
    <p:embeddedFont>
      <p:font typeface="Bahnschrift Condensed" panose="020B0502040204020203" charset="0"/>
      <p:regular r:id="rId29"/>
    </p:embeddedFont>
    <p:embeddedFont>
      <p:font typeface="微软雅黑" panose="020B0503020204020204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1" orient="horz" pos="37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E79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40"/>
        <p:guide orient="horz" pos="374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114.xml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2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0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0" y="1562100"/>
            <a:ext cx="12191365" cy="32385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625287" y="2461446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673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38200" y="2075440"/>
            <a:ext cx="10515000" cy="163088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838200" y="4312253"/>
            <a:ext cx="10515000" cy="488348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318" y="0"/>
            <a:ext cx="12191365" cy="25901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11" name="Freeform 14"/>
          <p:cNvSpPr/>
          <p:nvPr userDrawn="1">
            <p:custDataLst>
              <p:tags r:id="rId3"/>
            </p:custDataLst>
          </p:nvPr>
        </p:nvSpPr>
        <p:spPr bwMode="auto">
          <a:xfrm>
            <a:off x="959485" y="447040"/>
            <a:ext cx="10441940" cy="1577340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pPr lvl="0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56710" y="19558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grpSp>
        <p:nvGrpSpPr>
          <p:cNvPr id="10" name="组合 9"/>
          <p:cNvGrpSpPr/>
          <p:nvPr userDrawn="1"/>
        </p:nvGrpSpPr>
        <p:grpSpPr>
          <a:xfrm>
            <a:off x="4446905" y="2649855"/>
            <a:ext cx="3286760" cy="889000"/>
            <a:chOff x="7003" y="4361"/>
            <a:chExt cx="5176" cy="1400"/>
          </a:xfrm>
        </p:grpSpPr>
        <p:sp>
          <p:nvSpPr>
            <p:cNvPr id="9" name="文本框 8"/>
            <p:cNvSpPr txBox="1"/>
            <p:nvPr userDrawn="1"/>
          </p:nvSpPr>
          <p:spPr>
            <a:xfrm>
              <a:off x="7003" y="4361"/>
              <a:ext cx="8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目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11437" y="4455"/>
              <a:ext cx="74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录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标题 12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978853" y="678421"/>
            <a:ext cx="10252709" cy="1194589"/>
          </a:xfr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10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064750" y="6251575"/>
            <a:ext cx="1995170" cy="469900"/>
            <a:chOff x="15850" y="9845"/>
            <a:chExt cx="3142" cy="740"/>
          </a:xfrm>
        </p:grpSpPr>
        <p:sp>
          <p:nvSpPr>
            <p:cNvPr id="7" name="矩形 6"/>
            <p:cNvSpPr/>
            <p:nvPr userDrawn="1">
              <p:custDataLst>
                <p:tags r:id="rId2"/>
              </p:custDataLst>
            </p:nvPr>
          </p:nvSpPr>
          <p:spPr>
            <a:xfrm>
              <a:off x="16190" y="9845"/>
              <a:ext cx="2802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6" name="图片 5" descr="logo-常用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5850" y="9924"/>
              <a:ext cx="550" cy="60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-3175" y="1117600"/>
            <a:ext cx="12191365" cy="117157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6" name="Freeform 10"/>
          <p:cNvSpPr/>
          <p:nvPr userDrawn="1">
            <p:custDataLst>
              <p:tags r:id="rId3"/>
            </p:custDataLst>
          </p:nvPr>
        </p:nvSpPr>
        <p:spPr bwMode="auto">
          <a:xfrm>
            <a:off x="755015" y="1282700"/>
            <a:ext cx="10941685" cy="842010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200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73855" y="-292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7" name="标题 6"/>
          <p:cNvSpPr>
            <a:spLocks noGrp="1"/>
          </p:cNvSpPr>
          <p:nvPr>
            <p:ph type="ctrTitle"/>
            <p:custDataLst>
              <p:tags r:id="rId7"/>
            </p:custDataLst>
          </p:nvPr>
        </p:nvSpPr>
        <p:spPr>
          <a:xfrm>
            <a:off x="968375" y="1428750"/>
            <a:ext cx="10514965" cy="695325"/>
          </a:xfrm>
        </p:spPr>
        <p:txBody>
          <a:bodyPr wrap="square" anchor="b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6" Type="http://schemas.openxmlformats.org/officeDocument/2006/relationships/theme" Target="../theme/theme1.xml"/><Relationship Id="rId35" Type="http://schemas.openxmlformats.org/officeDocument/2006/relationships/tags" Target="../tags/tag28.xml"/><Relationship Id="rId34" Type="http://schemas.openxmlformats.org/officeDocument/2006/relationships/tags" Target="../tags/tag27.xml"/><Relationship Id="rId33" Type="http://schemas.openxmlformats.org/officeDocument/2006/relationships/tags" Target="../tags/tag26.xml"/><Relationship Id="rId32" Type="http://schemas.openxmlformats.org/officeDocument/2006/relationships/tags" Target="../tags/tag25.xml"/><Relationship Id="rId31" Type="http://schemas.openxmlformats.org/officeDocument/2006/relationships/tags" Target="../tags/tag24.xml"/><Relationship Id="rId30" Type="http://schemas.openxmlformats.org/officeDocument/2006/relationships/tags" Target="../tags/tag23.xml"/><Relationship Id="rId3" Type="http://schemas.openxmlformats.org/officeDocument/2006/relationships/slideLayout" Target="../slideLayouts/slideLayout3.xml"/><Relationship Id="rId29" Type="http://schemas.openxmlformats.org/officeDocument/2006/relationships/image" Target="NULL" TargetMode="External"/><Relationship Id="rId28" Type="http://schemas.openxmlformats.org/officeDocument/2006/relationships/image" Target="../media/image5.png"/><Relationship Id="rId27" Type="http://schemas.openxmlformats.org/officeDocument/2006/relationships/tags" Target="../tags/tag22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ADMIN/AppData/Local/Temp/fig2wpp/@png2x_bg-2558&amp;1235.png"/>
          <p:cNvPicPr>
            <a:picLocks noChangeAspect="1"/>
          </p:cNvPicPr>
          <p:nvPr userDrawn="1">
            <p:custDataLst>
              <p:tags r:id="rId27"/>
            </p:custDataLst>
          </p:nvPr>
        </p:nvPicPr>
        <p:blipFill>
          <a:blip r:embed="rId28" r:link="rId2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2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MiSans Bold" panose="00000800000000000000" charset="-122"/>
          <a:ea typeface="+mj-ea"/>
          <a:cs typeface="+mj-cs"/>
          <a:sym typeface="MiSans Bold" panose="0000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tags" Target="../tags/tag29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tags" Target="../tags/tag61.xml"/><Relationship Id="rId4" Type="http://schemas.openxmlformats.org/officeDocument/2006/relationships/image" Target="../media/image12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65.xml"/><Relationship Id="rId4" Type="http://schemas.openxmlformats.org/officeDocument/2006/relationships/image" Target="../media/image13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9.xml"/><Relationship Id="rId4" Type="http://schemas.openxmlformats.org/officeDocument/2006/relationships/image" Target="../media/image14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tags" Target="../tags/tag74.xml"/><Relationship Id="rId5" Type="http://schemas.openxmlformats.org/officeDocument/2006/relationships/image" Target="../media/image15.jpeg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81.xml"/><Relationship Id="rId7" Type="http://schemas.openxmlformats.org/officeDocument/2006/relationships/image" Target="../media/image16.png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88.xml"/><Relationship Id="rId7" Type="http://schemas.openxmlformats.org/officeDocument/2006/relationships/image" Target="../media/image17.png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95.xml"/><Relationship Id="rId7" Type="http://schemas.openxmlformats.org/officeDocument/2006/relationships/image" Target="../media/image18.png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109.xml"/><Relationship Id="rId7" Type="http://schemas.openxmlformats.org/officeDocument/2006/relationships/image" Target="../media/image19.png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2.xml"/><Relationship Id="rId3" Type="http://schemas.openxmlformats.org/officeDocument/2006/relationships/image" Target="../media/image7.png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47.xml"/><Relationship Id="rId5" Type="http://schemas.openxmlformats.org/officeDocument/2006/relationships/image" Target="../media/image8.png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50.xml"/><Relationship Id="rId3" Type="http://schemas.openxmlformats.org/officeDocument/2006/relationships/image" Target="../media/image9.png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tags" Target="../tags/tag54.xml"/><Relationship Id="rId4" Type="http://schemas.openxmlformats.org/officeDocument/2006/relationships/image" Target="../media/image10.png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57.xml"/><Relationship Id="rId3" Type="http://schemas.openxmlformats.org/officeDocument/2006/relationships/image" Target="../media/image11.png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727527" y="6309360"/>
            <a:ext cx="4224020" cy="4800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358775" y="2512695"/>
            <a:ext cx="115931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400" spc="3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项目二 高压配电</a:t>
            </a:r>
            <a:r>
              <a:rPr lang="zh-CN" altLang="en-US" sz="6400" spc="3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系统的检修</a:t>
            </a:r>
            <a:endParaRPr sz="64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3928725"/>
            <a:ext cx="12192000" cy="72008"/>
            <a:chOff x="2190216" y="0"/>
            <a:chExt cx="7128792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280" y="548640"/>
            <a:ext cx="2377440" cy="176360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9513993" y="6289887"/>
            <a:ext cx="2650913" cy="5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135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2135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07" y="165100"/>
            <a:ext cx="696807" cy="768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高压互锁原理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618490" y="1079500"/>
            <a:ext cx="10999470" cy="13328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en-US" altLang="zh-CN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防高压插头拔出后触电原理</a:t>
            </a:r>
            <a:endParaRPr lang="zh-CN" altLang="en-US" sz="17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以秦</a:t>
            </a:r>
            <a:r>
              <a:rPr lang="en-US" altLang="zh-CN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高压互锁控制为例说明互锁原理，秦</a:t>
            </a:r>
            <a:r>
              <a:rPr lang="en-US" altLang="zh-CN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高压插接器用于与高压电器相连接，根据秦</a:t>
            </a:r>
            <a:r>
              <a:rPr lang="en-US" altLang="zh-CN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车型设计不同，高压插接器数量也不同。</a:t>
            </a:r>
            <a:endParaRPr lang="zh-CN" altLang="en-US" sz="17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1" name="图片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945" y="2564765"/>
            <a:ext cx="7484110" cy="377761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5"/>
    </p:custData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423546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高压互锁原理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Title 6"/>
          <p:cNvSpPr txBox="1"/>
          <p:nvPr>
            <p:custDataLst>
              <p:tags r:id="rId3"/>
            </p:custDataLst>
          </p:nvPr>
        </p:nvSpPr>
        <p:spPr>
          <a:xfrm>
            <a:off x="613410" y="1416050"/>
            <a:ext cx="11120755" cy="93789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秦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高压互锁相关低压插头有动力蓄电池侧的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BK51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、充配电总成的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BK46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BMC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BK45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2" name="图片 1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9540" y="2385695"/>
            <a:ext cx="4468495" cy="38385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5"/>
    </p:custData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43561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原理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3"/>
            </p:custDataLst>
          </p:nvPr>
        </p:nvSpPr>
        <p:spPr>
          <a:xfrm>
            <a:off x="457200" y="1384300"/>
            <a:ext cx="11172190" cy="14859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en-US" altLang="zh-CN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防高压插头插拔时带电接触原理</a:t>
            </a:r>
            <a:endParaRPr lang="zh-CN" altLang="en-US" sz="17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在高压插头拔出时，如果高压插头的高压电没有去除，可能会电弧的现象，另外在高压插头断开或接触时带有高压电会有</a:t>
            </a:r>
            <a:r>
              <a:rPr lang="en-US" altLang="zh-CN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打火</a:t>
            </a:r>
            <a:r>
              <a:rPr lang="en-US" altLang="zh-CN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7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现象的产生，这种现象会使高压插头产生物理损伤。</a:t>
            </a:r>
            <a:endParaRPr lang="zh-CN" altLang="en-US" sz="17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3" name="图片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745" y="3014980"/>
            <a:ext cx="5244465" cy="318262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5"/>
    </p:custData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任务实施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041400" y="1198880"/>
            <a:ext cx="2047875" cy="506031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实施电动汽车高压维修时，一定要遵守电动汽车维修的高压防护规范，设置车辆标识和安全工作区、按要求佩戴高压防护用具、严格遵守高压操作流程。</a:t>
            </a:r>
            <a:endParaRPr lang="zh-CN" altLang="en-US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http://photo-static-api.fotomore.com/creative/vcg/veer/400/new/VCG41N453076793.jpg?uid=386&amp;timestamp=1716362817&amp;sign=aa1135b41c64cdff035aed3f98502fb1" descr="汽车修理车间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47415" y="1906270"/>
            <a:ext cx="7548880" cy="39814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33274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高压互锁验证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820231" y="2111153"/>
            <a:ext cx="171066" cy="45366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6"/>
          <p:cNvSpPr txBox="1"/>
          <p:nvPr>
            <p:custDataLst>
              <p:tags r:id="rId6"/>
            </p:custDataLst>
          </p:nvPr>
        </p:nvSpPr>
        <p:spPr>
          <a:xfrm>
            <a:off x="762635" y="1384300"/>
            <a:ext cx="10972165" cy="9893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动力蓄电池高压输出插头互锁端子实验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）制造互锁断开现象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4" name="图片 1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8730" y="2601595"/>
            <a:ext cx="7114540" cy="38449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8"/>
    </p:custData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33274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验证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820231" y="2111153"/>
            <a:ext cx="171066" cy="45366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6"/>
          <p:cNvSpPr txBox="1"/>
          <p:nvPr>
            <p:custDataLst>
              <p:tags r:id="rId6"/>
            </p:custDataLst>
          </p:nvPr>
        </p:nvSpPr>
        <p:spPr>
          <a:xfrm>
            <a:off x="762635" y="1384300"/>
            <a:ext cx="10972165" cy="141160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2.PTC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高压输出插头互锁端子实验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）制造互锁断开现象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拔下配电盒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PTC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输出的高压插头，此时，由于互锁线路已经断开。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6" name="图片 1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3760" y="2795905"/>
            <a:ext cx="6113780" cy="31877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8"/>
    </p:custData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33274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验证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820231" y="2111153"/>
            <a:ext cx="171066" cy="45366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6"/>
          <p:cNvSpPr txBox="1"/>
          <p:nvPr>
            <p:custDataLst>
              <p:tags r:id="rId6"/>
            </p:custDataLst>
          </p:nvPr>
        </p:nvSpPr>
        <p:spPr>
          <a:xfrm>
            <a:off x="762635" y="1384300"/>
            <a:ext cx="10972165" cy="7302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）模拟互锁接通现象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将配电盒侧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PTC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高压输出插头的互锁端子短接，以模拟高压插头接通时的互锁端子状态。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7" name="图片 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1365" y="2556510"/>
            <a:ext cx="6415405" cy="35718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8"/>
    </p:custData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33274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秦</a:t>
            </a:r>
            <a:r>
              <a:rPr lang="en-US" altLang="zh-CN" dirty="0" err="1">
                <a:solidFill>
                  <a:schemeClr val="dk1"/>
                </a:solidFill>
                <a:sym typeface="微软雅黑" panose="020B0503020204020204" charset="-122"/>
              </a:rPr>
              <a:t>EV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</a:t>
            </a:r>
            <a:r>
              <a:rPr lang="en-US" altLang="zh-CN" dirty="0" err="1">
                <a:solidFill>
                  <a:schemeClr val="dk1"/>
                </a:solidFill>
                <a:sym typeface="微软雅黑" panose="020B0503020204020204" charset="-122"/>
              </a:rPr>
              <a:t>1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故障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820231" y="2111153"/>
            <a:ext cx="171066" cy="45366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6"/>
          <p:cNvSpPr txBox="1"/>
          <p:nvPr>
            <p:custDataLst>
              <p:tags r:id="rId6"/>
            </p:custDataLst>
          </p:nvPr>
        </p:nvSpPr>
        <p:spPr>
          <a:xfrm>
            <a:off x="762635" y="1384300"/>
            <a:ext cx="10972165" cy="204533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原因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BMS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故障、动力蓄电池输出插接器互锁插头故障、充配电总成动力蓄电池插接器插头故障、充配电总成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PTC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插接器插头故障、充配电总成电动压缩机插接器插头故障，低压插头退针、线路故障。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故障码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P1A6000-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高压互锁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故障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33274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秦</a:t>
            </a:r>
            <a:r>
              <a:rPr lang="en-US" altLang="zh-CN" dirty="0" err="1">
                <a:solidFill>
                  <a:schemeClr val="dk1"/>
                </a:solidFill>
                <a:sym typeface="微软雅黑" panose="020B0503020204020204" charset="-122"/>
              </a:rPr>
              <a:t>EV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</a:t>
            </a:r>
            <a:r>
              <a:rPr lang="en-US" altLang="zh-CN" dirty="0" err="1">
                <a:solidFill>
                  <a:schemeClr val="dk1"/>
                </a:solidFill>
                <a:sym typeface="微软雅黑" panose="020B0503020204020204" charset="-122"/>
              </a:rPr>
              <a:t>1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故障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820231" y="2111153"/>
            <a:ext cx="171066" cy="45366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6"/>
          <p:cNvSpPr txBox="1"/>
          <p:nvPr>
            <p:custDataLst>
              <p:tags r:id="rId6"/>
            </p:custDataLst>
          </p:nvPr>
        </p:nvSpPr>
        <p:spPr>
          <a:xfrm>
            <a:off x="762635" y="1384300"/>
            <a:ext cx="10972165" cy="9747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检测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拔下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BMC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BK45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）插头，用万用表电阻档或（音乐档）测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号端子。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8" name="图片 1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6415" y="2800985"/>
            <a:ext cx="6364605" cy="347726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8"/>
    </p:custData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pic>
        <p:nvPicPr>
          <p:cNvPr id="12" name="图片 16" descr="C:/Users/ADMIN/AppData/Local/Temp/fig2wpp/@svg_logo-2574&amp;2496.sv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4685348" y="5626100"/>
            <a:ext cx="2820670" cy="694690"/>
          </a:xfrm>
          <a:prstGeom prst="rect">
            <a:avLst/>
          </a:prstGeom>
        </p:spPr>
      </p:pic>
      <p:pic>
        <p:nvPicPr>
          <p:cNvPr id="13" name="图片 18" descr="C:/Users/ADMIN/AppData/Local/Temp/fig2wpp/@svg_book-2599&amp;365.sv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/>
          <a:stretch>
            <a:fillRect/>
          </a:stretch>
        </p:blipFill>
        <p:spPr>
          <a:xfrm>
            <a:off x="4888865" y="5854700"/>
            <a:ext cx="282575" cy="2279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457204" y="304802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12573" y="609576"/>
            <a:ext cx="11166853" cy="594364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55" y="1502410"/>
            <a:ext cx="10753725" cy="415734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 sz="4400"/>
              <a:t>目录</a:t>
            </a:r>
            <a:endParaRPr lang="zh-CN" altLang="en-US" sz="4400"/>
          </a:p>
        </p:txBody>
      </p:sp>
      <p:sp>
        <p:nvSpPr>
          <p:cNvPr id="225" name="文本框 224"/>
          <p:cNvSpPr txBox="1"/>
          <p:nvPr>
            <p:custDataLst>
              <p:tags r:id="rId1"/>
            </p:custDataLst>
          </p:nvPr>
        </p:nvSpPr>
        <p:spPr>
          <a:xfrm>
            <a:off x="806450" y="2364740"/>
            <a:ext cx="3239770" cy="4159885"/>
          </a:xfrm>
          <a:prstGeom prst="rect">
            <a:avLst/>
          </a:prstGeom>
          <a:noFill/>
        </p:spPr>
        <p:txBody>
          <a:bodyPr wrap="square" rtlCol="0"/>
          <a:p>
            <a:pPr algn="ctr">
              <a:lnSpc>
                <a:spcPct val="150000"/>
              </a:lnSpc>
              <a:spcAft>
                <a:spcPts val="2000"/>
              </a:spcAft>
            </a:pP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任务一 高压配电盘及高压配电认识</a:t>
            </a:r>
            <a:endParaRPr lang="zh-CN" altLang="en-US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+mn-ea"/>
                <a:cs typeface="+mn-ea"/>
                <a:sym typeface="+mn-ea"/>
              </a:rPr>
              <a:t>一</a:t>
            </a:r>
            <a:r>
              <a:rPr lang="en-US" altLang="zh-CN" sz="1600" dirty="0">
                <a:latin typeface="+mn-ea"/>
                <a:cs typeface="+mn-ea"/>
                <a:sym typeface="+mn-ea"/>
              </a:rPr>
              <a:t>  </a:t>
            </a:r>
            <a:r>
              <a:rPr lang="zh-CN" altLang="en-US" sz="1600" dirty="0">
                <a:latin typeface="+mn-ea"/>
                <a:cs typeface="+mn-ea"/>
                <a:sym typeface="+mn-ea"/>
              </a:rPr>
              <a:t>技术原理</a:t>
            </a:r>
            <a:endParaRPr lang="zh-CN" altLang="en-US" dirty="0">
              <a:solidFill>
                <a:schemeClr val="tx1"/>
              </a:solidFill>
              <a:latin typeface="+mn-ea"/>
              <a:cs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电动汽车高压部件的组成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高压电的传输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高压配电盒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高压电缆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任务实施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高压插接器的拔取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螺栓固定高压线的拆卸</a:t>
            </a:r>
            <a:endParaRPr lang="zh-CN" altLang="en-US" sz="120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3.</a:t>
            </a:r>
            <a:r>
              <a:rPr lang="zh-CN" altLang="en-US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高压保险丝的更换</a:t>
            </a:r>
            <a:endParaRPr lang="zh-CN" altLang="en-US" sz="120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476115" y="2364740"/>
            <a:ext cx="3239770" cy="4159885"/>
          </a:xfrm>
          <a:prstGeom prst="rect">
            <a:avLst/>
          </a:prstGeom>
          <a:noFill/>
        </p:spPr>
        <p:txBody>
          <a:bodyPr wrap="square" rtlCol="0"/>
          <a:p>
            <a:pPr algn="ctr">
              <a:lnSpc>
                <a:spcPct val="150000"/>
              </a:lnSpc>
              <a:spcAft>
                <a:spcPts val="2000"/>
              </a:spcAft>
            </a:pP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任务二 高压互锁</a:t>
            </a: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控制的检修</a:t>
            </a:r>
            <a:endParaRPr lang="zh-CN" altLang="en-US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+mn-ea"/>
                <a:cs typeface="+mn-ea"/>
                <a:sym typeface="+mn-ea"/>
              </a:rPr>
              <a:t>一</a:t>
            </a:r>
            <a:r>
              <a:rPr lang="en-US" altLang="zh-CN" sz="1600" dirty="0">
                <a:latin typeface="+mn-ea"/>
                <a:cs typeface="+mn-ea"/>
                <a:sym typeface="+mn-ea"/>
              </a:rPr>
              <a:t>  </a:t>
            </a:r>
            <a:r>
              <a:rPr lang="zh-CN" altLang="en-US" sz="1600" dirty="0">
                <a:latin typeface="+mn-ea"/>
                <a:cs typeface="+mn-ea"/>
                <a:sym typeface="+mn-ea"/>
              </a:rPr>
              <a:t>技术原理</a:t>
            </a:r>
            <a:endParaRPr lang="zh-CN" altLang="en-US" dirty="0">
              <a:solidFill>
                <a:schemeClr val="tx1"/>
              </a:solidFill>
              <a:latin typeface="+mn-ea"/>
              <a:cs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1.高压互锁定义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2.高压互锁部件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高压互锁原理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任务实施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1.高压互锁验证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秦</a:t>
            </a:r>
            <a:r>
              <a:rPr lang="en-US" altLang="zh-CN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EV</a:t>
            </a:r>
            <a:r>
              <a:rPr lang="zh-CN" altLang="en-US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高压互锁</a:t>
            </a:r>
            <a:r>
              <a:rPr lang="en-US" altLang="zh-CN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1</a:t>
            </a:r>
            <a:r>
              <a:rPr lang="zh-CN" altLang="en-US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故障</a:t>
            </a:r>
            <a:endParaRPr lang="zh-CN" altLang="en-US" sz="120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145780" y="2364740"/>
            <a:ext cx="3239770" cy="4159885"/>
          </a:xfrm>
          <a:prstGeom prst="rect">
            <a:avLst/>
          </a:prstGeom>
          <a:noFill/>
        </p:spPr>
        <p:txBody>
          <a:bodyPr wrap="square" rtlCol="0"/>
          <a:p>
            <a:pPr algn="ctr">
              <a:lnSpc>
                <a:spcPct val="150000"/>
              </a:lnSpc>
              <a:spcAft>
                <a:spcPts val="2000"/>
              </a:spcAft>
            </a:pP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任务三 高压系统</a:t>
            </a: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绝缘安全性的检修</a:t>
            </a:r>
            <a:endParaRPr lang="zh-CN" altLang="en-US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+mn-ea"/>
                <a:cs typeface="+mn-ea"/>
                <a:sym typeface="+mn-ea"/>
              </a:rPr>
              <a:t>一</a:t>
            </a:r>
            <a:r>
              <a:rPr lang="en-US" altLang="zh-CN" sz="1600" dirty="0">
                <a:latin typeface="+mn-ea"/>
                <a:cs typeface="+mn-ea"/>
                <a:sym typeface="+mn-ea"/>
              </a:rPr>
              <a:t>  </a:t>
            </a:r>
            <a:r>
              <a:rPr lang="zh-CN" altLang="en-US" sz="1600" dirty="0">
                <a:latin typeface="+mn-ea"/>
                <a:cs typeface="+mn-ea"/>
                <a:sym typeface="+mn-ea"/>
              </a:rPr>
              <a:t>技术原理</a:t>
            </a:r>
            <a:endParaRPr lang="zh-CN" altLang="en-US" dirty="0">
              <a:solidFill>
                <a:schemeClr val="tx1"/>
              </a:solidFill>
              <a:latin typeface="+mn-ea"/>
              <a:cs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1.高压绝缘要求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2.绝缘监测原理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绝缘检测电路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任务实施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1.兆欧表的使用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高压部件的绝缘检测</a:t>
            </a:r>
            <a:endParaRPr lang="zh-CN" altLang="en-US" sz="120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3.</a:t>
            </a:r>
            <a:r>
              <a:rPr lang="zh-CN" altLang="en-US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秦</a:t>
            </a:r>
            <a:r>
              <a:rPr lang="en-US" altLang="zh-CN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EV</a:t>
            </a:r>
            <a:r>
              <a:rPr lang="zh-CN" altLang="en-US" sz="12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严重漏电故障的检测</a:t>
            </a:r>
            <a:endParaRPr lang="zh-CN" altLang="en-US" sz="120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-635"/>
            <a:ext cx="12191365" cy="1939290"/>
          </a:xfrm>
          <a:prstGeom prst="rect">
            <a:avLst/>
          </a:prstGeom>
          <a:solidFill>
            <a:srgbClr val="1F2E79"/>
          </a:solidFill>
          <a:ln>
            <a:solidFill>
              <a:srgbClr val="1F2E7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 anchor="t" anchorCtr="0">
            <a:normAutofit/>
          </a:bodyPr>
          <a:lstStyle/>
          <a:p>
            <a:pPr algn="ctr"/>
            <a:r>
              <a:rPr lang="zh-CN" altLang="en-US" sz="4445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任务二 高压互锁</a:t>
            </a:r>
            <a:r>
              <a:rPr lang="zh-CN" altLang="en-US" sz="4445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控制的检修</a:t>
            </a:r>
            <a:endParaRPr lang="zh-CN" altLang="en-US" sz="4445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584960" y="3679190"/>
            <a:ext cx="3950335" cy="28562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技术原理</a:t>
            </a: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高压互锁定义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高压互锁部件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高压互锁原理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78575" y="3679190"/>
            <a:ext cx="4852670" cy="221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二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任务实施</a:t>
            </a: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高压互锁验证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秦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高压互锁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故障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95960" y="360000"/>
            <a:ext cx="10800000" cy="720000"/>
          </a:xfrm>
        </p:spPr>
        <p:txBody>
          <a:bodyPr/>
          <a:p>
            <a:r>
              <a:rPr lang="zh-CN" altLang="en-US"/>
              <a:t>学习目标</a:t>
            </a:r>
            <a:endParaRPr lang="zh-CN" altLang="en-US"/>
          </a:p>
        </p:txBody>
      </p:sp>
      <p:sp>
        <p:nvSpPr>
          <p:cNvPr id="5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40130" y="1229359"/>
            <a:ext cx="3585600" cy="426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知识目标</a:t>
            </a:r>
            <a:endParaRPr lang="zh-CN" altLang="en-US" sz="2000" dirty="0"/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040130" y="1805305"/>
            <a:ext cx="3393440" cy="12541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●掌握高压互锁的定义
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掌握高压互锁的结构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掌握高压互锁的控制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355715" y="1268730"/>
            <a:ext cx="4120515" cy="4267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能力目标</a:t>
            </a:r>
            <a:endParaRPr lang="zh-CN" altLang="en-US" sz="2000" dirty="0"/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6356350" y="1805305"/>
            <a:ext cx="4927600" cy="11195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lvl="0"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●高压互锁的结构认知
●高压互锁的故障检修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6104890" y="1169670"/>
            <a:ext cx="60960" cy="5093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868045" y="4426585"/>
            <a:ext cx="10867390" cy="16954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高压互锁，也称危险电压互锁回路（</a:t>
            </a:r>
            <a:r>
              <a:rPr lang="en-US"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HVIL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），它是通过使用电气小信号，来检查整个高压产品、导线、连接器及护盖的电气完整性（连续性），识别到回路异常断开时，及时断开高压电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5496" y="4260662"/>
            <a:ext cx="10161008" cy="25402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270" y="1106170"/>
            <a:ext cx="3298825" cy="297624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6"/>
    </p:custData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高压互锁部件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4525" y="1079500"/>
            <a:ext cx="10902950" cy="1440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en-US" altLang="zh-CN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高压互锁插头</a:t>
            </a:r>
            <a:endParaRPr lang="zh-CN" altLang="en-US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在电动汽车上，高压插接器用于与高压电器相连接，在插接器的高压电器一侧，互锁端子为两个插孔，在插接器高压线一侧，则为一个插接片，当插接器插接完好后，插接片将两个互锁端子相连。</a:t>
            </a:r>
            <a:endParaRPr lang="zh-CN" altLang="en-US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7" name="图片 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395" y="2984500"/>
            <a:ext cx="4460240" cy="338391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高压互锁部件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598805" y="982980"/>
            <a:ext cx="11135995" cy="120459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altLang="zh-CN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高压电器护盖保护开关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为了保证高压电器维修的安全，在高压电器上装有高压电器护盖保护开关。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8" name="图片 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055" y="2408555"/>
            <a:ext cx="5883275" cy="373126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5"/>
    </p:custData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高压互锁部件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7200" y="1079500"/>
            <a:ext cx="11276965" cy="1480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互锁连接低压端子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在高压电器的低压插头上有互锁端子，此端子连接高压电器内的高压护盖保护开关和高压插头的互锁端子，用于与外界线路连接。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9" name="图片 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405" y="2560320"/>
            <a:ext cx="6261100" cy="365506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10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164_1*f*1"/>
  <p:tag name="KSO_WM_TEMPLATE_CATEGORY" val="diagram"/>
  <p:tag name="KSO_WM_TEMPLATE_INDEX" val="2021216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42"/>
  <p:tag name="KSO_WM_UNIT_SHOW_EDIT_AREA_INDICATION" val="1"/>
  <p:tag name="KSO_WM_CHIP_GROUPID" val="5e6b05596848fb12bee65ac8"/>
  <p:tag name="KSO_WM_CHIP_XID" val="5e6b05596848fb12bee65aca"/>
  <p:tag name="KSO_WM_UNIT_DEC_AREA_ID" val="7131ab849c6747aaa59acee7b37d416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d3f9e3f5eb9464a92685545fce7870d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2f4054ed1e2fb80513"/>
  <p:tag name="KSO_WM_TEMPLATE_ASSEMBLE_GROUPID" val="60656f2f4054ed1e2fb80513"/>
  <p:tag name="WM_BEAUTIFY_ZORDER_FLAG_TAG" val="8"/>
</p:tagLst>
</file>

<file path=ppt/tags/tag102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10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164_1*f*1"/>
  <p:tag name="KSO_WM_TEMPLATE_CATEGORY" val="diagram"/>
  <p:tag name="KSO_WM_TEMPLATE_INDEX" val="2021216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42"/>
  <p:tag name="KSO_WM_UNIT_SHOW_EDIT_AREA_INDICATION" val="1"/>
  <p:tag name="KSO_WM_CHIP_GROUPID" val="5e6b05596848fb12bee65ac8"/>
  <p:tag name="KSO_WM_CHIP_XID" val="5e6b05596848fb12bee65aca"/>
  <p:tag name="KSO_WM_UNIT_DEC_AREA_ID" val="7131ab849c6747aaa59acee7b37d416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d3f9e3f5eb9464a92685545fce7870d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2f4054ed1e2fb80513"/>
  <p:tag name="KSO_WM_TEMPLATE_ASSEMBLE_GROUPID" val="60656f2f4054ed1e2fb80513"/>
  <p:tag name="WM_BEAUTIFY_ZORDER_FLAG_TAG" val="8"/>
</p:tagLst>
</file>

<file path=ppt/tags/tag109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4_9*a*1"/>
  <p:tag name="KSO_WM_TEMPLATE_CATEGORY" val="custom"/>
  <p:tag name="KSO_WM_TEMPLATE_INDEX" val="20233354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感谢指正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354_9*i*1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354_9*i*2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113.xml><?xml version="1.0" encoding="utf-8"?>
<p:tagLst xmlns:p="http://schemas.openxmlformats.org/presentationml/2006/main">
  <p:tag name="KSO_WM_SLIDE_ID" val="custom20233354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3286"/>
  <p:tag name="KSO_WM_SLIDE_TYPE" val="endPage"/>
  <p:tag name="KSO_WM_SLIDE_SUBTYPE" val="pureTxt"/>
  <p:tag name="KSO_WM_SLIDE_LAYOUT" val="a_f"/>
  <p:tag name="KSO_WM_SLIDE_LAYOUT_CNT" val="1_1"/>
</p:tagLst>
</file>

<file path=ppt/tags/tag114.xml><?xml version="1.0" encoding="utf-8"?>
<p:tagLst xmlns:p="http://schemas.openxmlformats.org/presentationml/2006/main">
  <p:tag name="commondata" val="eyJoZGlkIjoiOWRjZTk5MGI3MTZhNzBiNDQ2ZjYxOWNmYmIwN2RkYTgi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4.xml><?xml version="1.0" encoding="utf-8"?>
<p:tagLst xmlns:p="http://schemas.openxmlformats.org/presentationml/2006/main">
  <p:tag name="KSO_WM_UNIT_PLACING_PICTURE_USER_VIEWPORT" val="{&quot;height&quot;:908,&quot;width&quot;:823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PLACING_PICTURE_USER_VIEWPORT" val="{&quot;height&quot;:609,&quot;width&quot;:550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9"/>
  <p:tag name="KSO_WM_TEMPLATE_CATEGORY" val="custom"/>
  <p:tag name="KSO_WM_TEMPLATE_INDEX" val="2023335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3354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354"/>
  <p:tag name="KSO_WM_TEMPLATE_THUMBS_INDEX" val="1、9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3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3"/>
  <p:tag name="KSO_WM_UNIT_DEC_AREA_ID" val="8a3794c4b6e349188cfeedf5b6c3c579"/>
  <p:tag name="KSO_WM_UNIT_DECORATE_INFO" val="{&quot;ReferentInfo&quot;:{&quot;Id&quot;:&quot;d1a394a27fb4426d839dac8d39cf9a61&quot;,&quot;X&quot;:{&quot;Pos&quot;:1},&quot;Y&quot;:{&quot;Pos&quot;:0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7631_1*i*1"/>
  <p:tag name="KSO_WM_TEMPLATE_CATEGORY" val="diagram"/>
  <p:tag name="KSO_WM_TEMPLATE_INDEX" val="2020763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ebe800bc8e040a59aa8179dc2e33b4a"/>
  <p:tag name="KSO_WM_UNIT_TYPE" val="i"/>
  <p:tag name="KSO_WM_UNIT_INDEX" val="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75f84925f914a8086e09eda1d0c6e7c&quot;,&quot;X&quot;:{&quot;Pos&quot;:1},&quot;Y&quot;:{&quot;Pos&quot;:1}},&quot;whChangeMode&quot;:0}"/>
  <p:tag name="KSO_WM_CHIP_GROUPID" val="5ee9de389390e3092d79781b"/>
  <p:tag name="KSO_WM_CHIP_XID" val="5ee9de389390e3092d79781c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738"/>
  <p:tag name="KSO_WM_TEMPLATE_ASSEMBLE_XID" val="60656e6e4054ed1e2fb7f89b"/>
  <p:tag name="KSO_WM_TEMPLATE_ASSEMBLE_GROUPID" val="60656e6e4054ed1e2fb7f89b"/>
  <p:tag name="WM_BEAUTIFY_ZORDER_FLAG_TAG" val="2"/>
</p:tagLst>
</file>

<file path=ppt/tags/tag32.xml><?xml version="1.0" encoding="utf-8"?>
<p:tagLst xmlns:p="http://schemas.openxmlformats.org/presentationml/2006/main">
  <p:tag name="KSO_WM_SLIDE_ID" val="diagram20220058_3"/>
  <p:tag name="KSO_WM_TEMPLATE_SUBCATEGORY" val="25"/>
  <p:tag name="KSO_WM_TEMPLATE_MASTER_TYPE" val="0"/>
  <p:tag name="KSO_WM_TEMPLATE_COLOR_TYPE" val="0"/>
  <p:tag name="KSO_WM_SLIDE_ITEM_CNT" val="0"/>
  <p:tag name="KSO_WM_SLIDE_INDEX" val="3"/>
  <p:tag name="KSO_WM_TAG_VERSION" val="1.0"/>
  <p:tag name="KSO_WM_BEAUTIFY_FLAG" val="#wm#"/>
  <p:tag name="KSO_WM_TEMPLATE_CATEGORY" val="diagram"/>
  <p:tag name="KSO_WM_TEMPLATE_INDEX" val="20220058"/>
  <p:tag name="KSO_WM_SLIDE_TYPE" val="text"/>
  <p:tag name="KSO_WM_SLIDE_SUBTYPE" val="picTxt"/>
  <p:tag name="KSO_WM_SLIDE_LAYOUTTYPE" val="topbottom"/>
  <p:tag name="KSO_WM_SLIDE_SIZE" val="888*492"/>
  <p:tag name="KSO_WM_SLIDE_POSITION" val="36*24"/>
  <p:tag name="KSO_WM_SLIDE_LAYOUT" val="d"/>
  <p:tag name="KSO_WM_SLIDE_LAYOUT_CNT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8&quot;,&quot;margin&quot;:{&quot;bottom&quot;:0.847000002861023,&quot;left&quot;:1.2699999809265137,&quot;right&quot;:1.2699999809265137,&quot;top&quot;:1.6929999589920044}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6915_6*l_h_f*1_1_1"/>
  <p:tag name="KSO_WM_TEMPLATE_CATEGORY" val="custom"/>
  <p:tag name="KSO_WM_TEMPLATE_INDEX" val="20206915"/>
  <p:tag name="KSO_WM_UNIT_LAYERLEVEL" val="1_1_1"/>
  <p:tag name="KSO_WM_TAG_VERSION" val="1.0"/>
  <p:tag name="KSO_WM_UNIT_PRESET_TEXT" val="请言简意赅的阐述您的观点。"/>
  <p:tag name="KSO_WM_UNIT_TEXT_FILL_FORE_SCHEMECOLOR_INDEX_BRIGHTNESS" val="0.25"/>
  <p:tag name="KSO_WM_UNIT_TEXT_FILL_FORE_SCHEMECOLOR_INDEX" val="13"/>
  <p:tag name="KSO_WM_UNIT_TEXT_FILL_TYPE" val="1"/>
  <p:tag name="KSO_WM_DIAGRAM_VIRTUALLY_FRAME" val="{&quot;height&quot;:394.3426771653543,&quot;left&quot;:273.6499212598425,&quot;top&quot;:110.05732283464567,&quot;width&quot;:583.0681102362207}"/>
</p:tagLst>
</file>

<file path=ppt/tags/tag3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6915_6*l_h_f*1_1_1"/>
  <p:tag name="KSO_WM_TEMPLATE_CATEGORY" val="custom"/>
  <p:tag name="KSO_WM_TEMPLATE_INDEX" val="20206915"/>
  <p:tag name="KSO_WM_UNIT_LAYERLEVEL" val="1_1_1"/>
  <p:tag name="KSO_WM_TAG_VERSION" val="1.0"/>
  <p:tag name="KSO_WM_UNIT_PRESET_TEXT" val="请言简意赅的阐述您的观点。"/>
  <p:tag name="KSO_WM_UNIT_TEXT_FILL_FORE_SCHEMECOLOR_INDEX_BRIGHTNESS" val="0.25"/>
  <p:tag name="KSO_WM_UNIT_TEXT_FILL_FORE_SCHEMECOLOR_INDEX" val="13"/>
  <p:tag name="KSO_WM_UNIT_TEXT_FILL_TYPE" val="1"/>
  <p:tag name="KSO_WM_DIAGRAM_VIRTUALLY_FRAME" val="{&quot;height&quot;:394.3426771653543,&quot;left&quot;:273.6499212598425,&quot;top&quot;:110.05732283464567,&quot;width&quot;:583.0681102362207}"/>
</p:tagLst>
</file>

<file path=ppt/tags/tag3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6915_6*l_h_f*1_1_1"/>
  <p:tag name="KSO_WM_TEMPLATE_CATEGORY" val="custom"/>
  <p:tag name="KSO_WM_TEMPLATE_INDEX" val="20206915"/>
  <p:tag name="KSO_WM_UNIT_LAYERLEVEL" val="1_1_1"/>
  <p:tag name="KSO_WM_TAG_VERSION" val="1.0"/>
  <p:tag name="KSO_WM_UNIT_PRESET_TEXT" val="请言简意赅的阐述您的观点。"/>
  <p:tag name="KSO_WM_UNIT_TEXT_FILL_FORE_SCHEMECOLOR_INDEX_BRIGHTNESS" val="0.25"/>
  <p:tag name="KSO_WM_UNIT_TEXT_FILL_FORE_SCHEMECOLOR_INDEX" val="13"/>
  <p:tag name="KSO_WM_UNIT_TEXT_FILL_TYPE" val="1"/>
  <p:tag name="KSO_WM_DIAGRAM_VIRTUALLY_FRAME" val="{&quot;height&quot;:394.3426771653543,&quot;left&quot;:273.6499212598425,&quot;top&quot;:110.05732283464567,&quot;width&quot;:583.0681102362207}"/>
</p:tagLst>
</file>

<file path=ppt/tags/tag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990_9*a*1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PRESET_TEXT" val="点击输入标题内容"/>
  <p:tag name="KSO_WM_UNIT_TEXT_FILL_FORE_SCHEMECOLOR_INDEX_BRIGHTNESS" val="0.15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SLIDE_ID" val="custom20202990_9"/>
  <p:tag name="KSO_WM_TEMPLATE_SUBCATEGORY" val="17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2990"/>
  <p:tag name="KSO_WM_SLIDE_LAYOUT" val="a_b_e"/>
  <p:tag name="KSO_WM_SLIDE_LAYOUT_CNT" val="1_1_1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4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42.xml><?xml version="1.0" encoding="utf-8"?>
<p:tagLst xmlns:p="http://schemas.openxmlformats.org/presentationml/2006/main">
  <p:tag name="KSO_WM_TEMPLATE_CATEGORY" val="custom"/>
  <p:tag name="KSO_WM_TEMPLATE_INDEX" val="20233354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4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地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0860_1*f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38"/>
  <p:tag name="KSO_WM_UNIT_SHOW_EDIT_AREA_INDICATION" val="1"/>
  <p:tag name="KSO_WM_CHIP_GROUPID" val="5e6b05596848fb12bee65ac8"/>
  <p:tag name="KSO_WM_CHIP_XID" val="5e6b05596848fb12bee65aca"/>
  <p:tag name="KSO_WM_UNIT_DEC_AREA_ID" val="302feb7e0a824c2b8ad76b9b27b4a864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8707e5ebbce141ef82d327ffb618e11b"/>
  <p:tag name="KSO_WM_UNIT_TEXT_FILL_FORE_SCHEMECOLOR_INDEX_BRIGHTNESS" val="0.25"/>
  <p:tag name="KSO_WM_UNIT_TEXT_FILL_FORE_SCHEMECOLOR_INDEX" val="13"/>
  <p:tag name="KSO_WM_UNIT_TEXT_FILL_TYPE" val="1"/>
  <p:tag name="KSO_WM_TEMPLATE_ASSEMBLE_XID" val="639af84f0c9383becde69508"/>
  <p:tag name="KSO_WM_TEMPLATE_ASSEMBLE_GROUPID" val="639af84f0c9383becde69508"/>
  <p:tag name="WM_BEAUTIFY_ZORDER_FLAG_TAG" val="4"/>
</p:tagLst>
</file>

<file path=ppt/tags/tag46.xml><?xml version="1.0" encoding="utf-8"?>
<p:tagLst xmlns:p="http://schemas.openxmlformats.org/presentationml/2006/main">
  <p:tag name="KSO_WM_UNIT_BLOCK" val="0"/>
  <p:tag name="KSO_WM_UNIT_HIGHLIGHT" val="0"/>
  <p:tag name="KSO_WM_UNIT_COMPATIBLE" val="1"/>
  <p:tag name="KSO_WM_UNIT_DIAGRAM_ISNUMVISUAL" val="0"/>
  <p:tag name="KSO_WM_UNIT_DIAGRAM_ISREFERUNIT" val="0"/>
  <p:tag name="KSO_WM_UNIT_TYPE" val="i"/>
  <p:tag name="KSO_WM_UNIT_INDEX" val="1"/>
  <p:tag name="KSO_WM_UNIT_ID" val="diagram20210860_1*i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SM_LIMIT_TYPE" val="0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2},&quot;ReferentInfo&quot;:{&quot;Id&quot;:&quot;d3da675d28be45e3a78bba7abfbd4aa7&quot;,&quot;X&quot;:{&quot;Pos&quot;:1},&quot;Y&quot;:{&quot;Pos&quot;:2}},&quot;whChangeMode&quot;:0}"/>
  <p:tag name="KSO_WM_UNIT_DEC_AREA_ID" val="ef32e52aea08493eaaf9dd96398c2e97"/>
  <p:tag name="KSO_WM_CHIP_GROUPID" val="5e9d770adc741d3f2d9ea583"/>
  <p:tag name="KSO_WM_CHIP_XID" val="5e997d21dade925159b52625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88"/>
  <p:tag name="KSO_WM_TEMPLATE_ASSEMBLE_XID" val="639af84f0c9383becde69508"/>
  <p:tag name="KSO_WM_TEMPLATE_ASSEMBLE_GROUPID" val="639af84f0c9383becde69508"/>
  <p:tag name="WM_BEAUTIFY_ZORDER_FLAG_TAG" val="5"/>
</p:tagLst>
</file>

<file path=ppt/tags/tag47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9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0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4750_1*f*1"/>
  <p:tag name="KSO_WM_TEMPLATE_CATEGORY" val="diagram"/>
  <p:tag name="KSO_WM_TEMPLATE_INDEX" val="2021475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7"/>
  <p:tag name="KSO_WM_UNIT_SHOW_EDIT_AREA_INDICATION" val="1"/>
  <p:tag name="KSO_WM_CHIP_GROUPID" val="5e6b05596848fb12bee65ac8"/>
  <p:tag name="KSO_WM_CHIP_XID" val="5e6b05596848fb12bee65aca"/>
  <p:tag name="KSO_WM_UNIT_DEC_AREA_ID" val="2eec81c716ae44db8af59837c0a6a778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99a14625103406aa5962c17bf872e23"/>
  <p:tag name="KSO_WM_UNIT_TEXT_FILL_FORE_SCHEMECOLOR_INDEX_BRIGHTNESS" val="0.25"/>
  <p:tag name="KSO_WM_UNIT_TEXT_FILL_FORE_SCHEMECOLOR_INDEX" val="13"/>
  <p:tag name="KSO_WM_UNIT_TEXT_FILL_TYPE" val="1"/>
  <p:tag name="KSO_WM_TEMPLATE_ASSEMBLE_XID" val="60656f9b4054ed1e2fb80d5c"/>
  <p:tag name="KSO_WM_TEMPLATE_ASSEMBLE_GROUPID" val="60656f9b4054ed1e2fb80d5c"/>
  <p:tag name="WM_BEAUTIFY_ZORDER_FLAG_TAG" val="5"/>
</p:tagLst>
</file>

<file path=ppt/tags/tag5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6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7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9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6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61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地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地表达观点，往往事半功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076_1*f*1"/>
  <p:tag name="KSO_WM_TEMPLATE_CATEGORY" val="diagram"/>
  <p:tag name="KSO_WM_TEMPLATE_INDEX" val="2021207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40"/>
  <p:tag name="KSO_WM_UNIT_SHOW_EDIT_AREA_INDICATION" val="1"/>
  <p:tag name="KSO_WM_CHIP_GROUPID" val="5e6b05596848fb12bee65ac8"/>
  <p:tag name="KSO_WM_CHIP_XID" val="5e6b05596848fb12bee65aca"/>
  <p:tag name="KSO_WM_UNIT_DEC_AREA_ID" val="a44939a9ecde49c2b7ceab239baddf97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409b27c58b4941cea1b3fa7cc03b0257"/>
  <p:tag name="KSO_WM_UNIT_SUPPORT_UNIT_TYPE" val="[&quot;d&quot;,&quot;l&quot;,&quot;m&quot;,&quot;n&quot;,&quot;o&quot;,&quot;p&quot;,&quot;q&quot;,&quot;r&quot;,&quot;δ&quot;,&quot;ε&quot;,&quot;ζ&quot;,&quot;η&quot;,&quot;β&quot;,&quot;α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39af9840c9383becde695b2"/>
  <p:tag name="KSO_WM_TEMPLATE_ASSEMBLE_GROUPID" val="639af9840c9383becde695b2"/>
  <p:tag name="WM_BEAUTIFY_ZORDER_FLAG_TAG" val="6"/>
</p:tagLst>
</file>

<file path=ppt/tags/tag65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31.1},&quot;minSize&quot;:{&quot;size1&quot;:17.8},&quot;normalSize&quot;:{&quot;size1&quot;:17.8},&quot;subLayout&quot;:[{&quot;id&quot;:&quot;2024-05-22T14:17:29&quot;,&quot;maxSize&quot;:{&quot;size1&quot;:100},&quot;minSize&quot;:{&quot;size1&quot;:61.7},&quot;normalSize&quot;:{&quot;size1&quot;:61.7},&quot;subLayout&quot;:[{&quot;id&quot;:&quot;2024-05-22T14:17:29&quot;,&quot;margin&quot;:{&quot;bottom&quot;:0,&quot;left&quot;:1.2699999809265137,&quot;right&quot;:1.2699999809265137,&quot;top&quot;:0.4230000376701355},&quot;type&quot;:0},{&quot;id&quot;:&quot;2024-05-22T14:17:29&quot;,&quot;margin&quot;:{&quot;bottom&quot;:0.025999998673796654,&quot;left&quot;:1.2699999809265137,&quot;right&quot;:1.2699999809265137,&quot;top&quot;:0.025999998673796654},&quot;type&quot;:0}]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083_1*f*1"/>
  <p:tag name="KSO_WM_TEMPLATE_CATEGORY" val="diagram"/>
  <p:tag name="KSO_WM_TEMPLATE_INDEX" val="2021108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00"/>
  <p:tag name="KSO_WM_UNIT_SHOW_EDIT_AREA_INDICATION" val="1"/>
  <p:tag name="KSO_WM_CHIP_GROUPID" val="5e6b05596848fb12bee65ac8"/>
  <p:tag name="KSO_WM_CHIP_XID" val="5e6b05596848fb12bee65aca"/>
  <p:tag name="KSO_WM_UNIT_DEC_AREA_ID" val="70c8755b6f37472d840b2f40d7c25c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t&quot;,&quot;fill_mode&quot;:&quot;full&quot;,&quot;sacle_strategy&quot;:&quot;smart&quot;}"/>
  <p:tag name="KSO_WM_ASSEMBLE_CHIP_INDEX" val="078f4d704024496f9c40d775791a1fb9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b"/>
  <p:tag name="KSO_WM_TEMPLATE_ASSEMBLE_GROUPID" val="6130c4e08b5cc6c91112a57b"/>
  <p:tag name="WM_BEAUTIFY_ZORDER_FLAG_TAG" val="5"/>
</p:tagLst>
</file>

<file path=ppt/tags/tag69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73.xml><?xml version="1.0" encoding="utf-8"?>
<p:tagLst xmlns:p="http://schemas.openxmlformats.org/presentationml/2006/main">
  <p:tag name="KSO_WM_UNIT_PLACING_PICTURE_USER_VIEWPORT" val="{&quot;height&quot;:6969,&quot;width&quot;:10474}"/>
</p:tagLst>
</file>

<file path=ppt/tags/tag7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20},&quot;minSize&quot;:{&quot;size1&quot;:11.2},&quot;normalSize&quot;:{&quot;size1&quot;:11.2},&quot;subLayout&quot;:[{&quot;id&quot;:&quot;2024-05-22T14:17:30&quot;,&quot;margin&quot;:{&quot;bottom&quot;:0.025999998673796654,&quot;left&quot;:1.2699999809265137,&quot;right&quot;:1.2699999809265137,&quot;top&quot;:0.4230000376701355}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164_1*f*1"/>
  <p:tag name="KSO_WM_TEMPLATE_CATEGORY" val="diagram"/>
  <p:tag name="KSO_WM_TEMPLATE_INDEX" val="2021216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42"/>
  <p:tag name="KSO_WM_UNIT_SHOW_EDIT_AREA_INDICATION" val="1"/>
  <p:tag name="KSO_WM_CHIP_GROUPID" val="5e6b05596848fb12bee65ac8"/>
  <p:tag name="KSO_WM_CHIP_XID" val="5e6b05596848fb12bee65aca"/>
  <p:tag name="KSO_WM_UNIT_DEC_AREA_ID" val="7131ab849c6747aaa59acee7b37d416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d3f9e3f5eb9464a92685545fce7870d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2f4054ed1e2fb80513"/>
  <p:tag name="KSO_WM_TEMPLATE_ASSEMBLE_GROUPID" val="60656f2f4054ed1e2fb80513"/>
  <p:tag name="WM_BEAUTIFY_ZORDER_FLAG_TAG" val="8"/>
</p:tagLst>
</file>

<file path=ppt/tags/tag81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8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164_1*f*1"/>
  <p:tag name="KSO_WM_TEMPLATE_CATEGORY" val="diagram"/>
  <p:tag name="KSO_WM_TEMPLATE_INDEX" val="2021216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42"/>
  <p:tag name="KSO_WM_UNIT_SHOW_EDIT_AREA_INDICATION" val="1"/>
  <p:tag name="KSO_WM_CHIP_GROUPID" val="5e6b05596848fb12bee65ac8"/>
  <p:tag name="KSO_WM_CHIP_XID" val="5e6b05596848fb12bee65aca"/>
  <p:tag name="KSO_WM_UNIT_DEC_AREA_ID" val="7131ab849c6747aaa59acee7b37d416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d3f9e3f5eb9464a92685545fce7870d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2f4054ed1e2fb80513"/>
  <p:tag name="KSO_WM_TEMPLATE_ASSEMBLE_GROUPID" val="60656f2f4054ed1e2fb80513"/>
  <p:tag name="WM_BEAUTIFY_ZORDER_FLAG_TAG" val="8"/>
</p:tagLst>
</file>

<file path=ppt/tags/tag88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9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164_1*f*1"/>
  <p:tag name="KSO_WM_TEMPLATE_CATEGORY" val="diagram"/>
  <p:tag name="KSO_WM_TEMPLATE_INDEX" val="2021216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42"/>
  <p:tag name="KSO_WM_UNIT_SHOW_EDIT_AREA_INDICATION" val="1"/>
  <p:tag name="KSO_WM_CHIP_GROUPID" val="5e6b05596848fb12bee65ac8"/>
  <p:tag name="KSO_WM_CHIP_XID" val="5e6b05596848fb12bee65aca"/>
  <p:tag name="KSO_WM_UNIT_DEC_AREA_ID" val="7131ab849c6747aaa59acee7b37d416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d3f9e3f5eb9464a92685545fce7870d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2f4054ed1e2fb80513"/>
  <p:tag name="KSO_WM_TEMPLATE_ASSEMBLE_GROUPID" val="60656f2f4054ed1e2fb80513"/>
  <p:tag name="WM_BEAUTIFY_ZORDER_FLAG_TAG" val="8"/>
</p:tagLst>
</file>

<file path=ppt/tags/tag95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heme/theme1.xml><?xml version="1.0" encoding="utf-8"?>
<a:theme xmlns:a="http://schemas.openxmlformats.org/drawingml/2006/main" name="1_Office 主题​​">
  <a:themeElements>
    <a:clrScheme name="自定义 126">
      <a:dk1>
        <a:srgbClr val="000000"/>
      </a:dk1>
      <a:lt1>
        <a:srgbClr val="FFFFFF"/>
      </a:lt1>
      <a:dk2>
        <a:srgbClr val="081119"/>
      </a:dk2>
      <a:lt2>
        <a:srgbClr val="FFFFFF"/>
      </a:lt2>
      <a:accent1>
        <a:srgbClr val="4F65D2"/>
      </a:accent1>
      <a:accent2>
        <a:srgbClr val="4F8BD2"/>
      </a:accent2>
      <a:accent3>
        <a:srgbClr val="735EC8"/>
      </a:accent3>
      <a:accent4>
        <a:srgbClr val="62A7BC"/>
      </a:accent4>
      <a:accent5>
        <a:srgbClr val="7C5BB2"/>
      </a:accent5>
      <a:accent6>
        <a:srgbClr val="6A7EC4"/>
      </a:accent6>
      <a:hlink>
        <a:srgbClr val="658BD5"/>
      </a:hlink>
      <a:folHlink>
        <a:srgbClr val="A16AA5"/>
      </a:folHlink>
    </a:clrScheme>
    <a:fontScheme name="自定义 68">
      <a:majorFont>
        <a:latin typeface="MiSans Bold"/>
        <a:ea typeface="微软雅黑"/>
        <a:cs typeface=""/>
      </a:majorFont>
      <a:minorFont>
        <a:latin typeface="MiSans 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1364</Words>
  <Application>WPS 演示</Application>
  <PresentationFormat>宽屏</PresentationFormat>
  <Paragraphs>128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宋体</vt:lpstr>
      <vt:lpstr>Wingdings</vt:lpstr>
      <vt:lpstr>MiSans Bold</vt:lpstr>
      <vt:lpstr>Bahnschrift Condensed</vt:lpstr>
      <vt:lpstr>微软雅黑</vt:lpstr>
      <vt:lpstr>Segoe UI</vt:lpstr>
      <vt:lpstr>Arial Unicode MS</vt:lpstr>
      <vt:lpstr>Calibri</vt:lpstr>
      <vt:lpstr>1_Office 主题​​</vt:lpstr>
      <vt:lpstr>PowerPoint 演示文稿</vt:lpstr>
      <vt:lpstr>PowerPoint 演示文稿</vt:lpstr>
      <vt:lpstr>目录</vt:lpstr>
      <vt:lpstr>任务二 高压互锁控制的检修</vt:lpstr>
      <vt:lpstr>学习目标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小辣不辣</cp:lastModifiedBy>
  <cp:revision>32</cp:revision>
  <dcterms:created xsi:type="dcterms:W3CDTF">2024-05-22T06:18:00Z</dcterms:created>
  <dcterms:modified xsi:type="dcterms:W3CDTF">2025-03-03T01:16:36Z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/>
  </property>
</Properties>
</file>