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8"/>
  </p:notesMasterIdLst>
  <p:sldIdLst>
    <p:sldId id="257" r:id="rId4"/>
    <p:sldId id="263" r:id="rId5"/>
    <p:sldId id="262" r:id="rId6"/>
    <p:sldId id="264" r:id="rId7"/>
    <p:sldId id="265" r:id="rId9"/>
    <p:sldId id="266" r:id="rId10"/>
    <p:sldId id="268" r:id="rId11"/>
    <p:sldId id="269" r:id="rId12"/>
    <p:sldId id="271" r:id="rId13"/>
    <p:sldId id="270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61" r:id="rId23"/>
  </p:sldIdLst>
  <p:sldSz cx="12192000" cy="6858000"/>
  <p:notesSz cx="6858000" cy="9144000"/>
  <p:embeddedFontLst>
    <p:embeddedFont>
      <p:font typeface="Bahnschrift Condensed" panose="020B0502040204020203" charset="0"/>
      <p:regular r:id="rId28"/>
    </p:embeddedFont>
    <p:embeddedFont>
      <p:font typeface="微软雅黑" panose="020B0503020204020204" charset="-122"/>
      <p:regular r:id="rId29"/>
    </p:embeddedFont>
    <p:embeddedFont>
      <p:font typeface="阅读楷深度护眼" panose="02000503000000000000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42AD"/>
    <a:srgbClr val="E69455"/>
    <a:srgbClr val="FBD8B5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E0CBC4-B9BC-4A63-9C3B-CB54BFF1C11F}" styleName="表样式 1">
    <a:wholeTbl>
      <a:tcTxStyle>
        <a:fontRef idx="none">
          <a:srgbClr val="000000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lastCol>
      <a:tcTxStyle b="on"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253.xml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image" Target="../media/image2.png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2" Type="http://schemas.openxmlformats.org/officeDocument/2006/relationships/tags" Target="../tags/tag69.xml"/><Relationship Id="rId11" Type="http://schemas.openxmlformats.org/officeDocument/2006/relationships/image" Target="../media/image3.png"/><Relationship Id="rId10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image" Target="../media/image2.png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70.xml"/><Relationship Id="rId12" Type="http://schemas.openxmlformats.org/officeDocument/2006/relationships/tags" Target="../tags/tag76.xml"/><Relationship Id="rId11" Type="http://schemas.openxmlformats.org/officeDocument/2006/relationships/image" Target="../media/image3.png"/><Relationship Id="rId10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2" Type="http://schemas.openxmlformats.org/officeDocument/2006/relationships/tags" Target="../tags/tag84.xml"/><Relationship Id="rId11" Type="http://schemas.openxmlformats.org/officeDocument/2006/relationships/image" Target="../media/image3.png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tags" Target="../tags/tag88.xml"/><Relationship Id="rId3" Type="http://schemas.openxmlformats.org/officeDocument/2006/relationships/image" Target="../media/image3.png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635" y="1280160"/>
            <a:ext cx="12191365" cy="145161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556072" y="1409251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22733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769620" y="1280160"/>
            <a:ext cx="10514965" cy="1315085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 descr="图片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9705" y="111760"/>
            <a:ext cx="849630" cy="93726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12"/>
            </p:custDataLst>
          </p:nvPr>
        </p:nvSpPr>
        <p:spPr>
          <a:xfrm>
            <a:off x="9982200" y="6328410"/>
            <a:ext cx="1988185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600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635" y="-136525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635" y="1978660"/>
            <a:ext cx="12191365" cy="259778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556072" y="104158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194175" y="906145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680085" y="3493770"/>
            <a:ext cx="10514965" cy="389255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谢</a:t>
            </a:r>
            <a:r>
              <a:rPr lang="en-US" altLang="zh-CN" dirty="0"/>
              <a:t>     </a:t>
            </a:r>
            <a:r>
              <a:rPr lang="zh-CN" altLang="en-US" dirty="0"/>
              <a:t>谢</a:t>
            </a:r>
            <a:endParaRPr lang="zh-CN" altLang="en-US" dirty="0"/>
          </a:p>
        </p:txBody>
      </p:sp>
      <p:pic>
        <p:nvPicPr>
          <p:cNvPr id="9" name="图片 8" descr="图片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9705" y="111760"/>
            <a:ext cx="849630" cy="93726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12"/>
            </p:custDataLst>
          </p:nvPr>
        </p:nvSpPr>
        <p:spPr>
          <a:xfrm>
            <a:off x="9982200" y="6328410"/>
            <a:ext cx="1988185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600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318" y="0"/>
            <a:ext cx="12191365" cy="25901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959485" y="447040"/>
            <a:ext cx="10441940" cy="1577340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301490" y="202438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0" name="组合 9"/>
          <p:cNvGrpSpPr/>
          <p:nvPr userDrawn="1"/>
        </p:nvGrpSpPr>
        <p:grpSpPr>
          <a:xfrm>
            <a:off x="4446905" y="2769235"/>
            <a:ext cx="3286760" cy="889000"/>
            <a:chOff x="7003" y="4361"/>
            <a:chExt cx="5176" cy="1400"/>
          </a:xfrm>
        </p:grpSpPr>
        <p:sp>
          <p:nvSpPr>
            <p:cNvPr id="8" name="文本框 7"/>
            <p:cNvSpPr txBox="1"/>
            <p:nvPr userDrawn="1">
              <p:custDataLst>
                <p:tags r:id="rId7"/>
              </p:custDataLst>
            </p:nvPr>
          </p:nvSpPr>
          <p:spPr>
            <a:xfrm>
              <a:off x="7003" y="4361"/>
              <a:ext cx="8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目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文本框 8"/>
            <p:cNvSpPr txBox="1"/>
            <p:nvPr userDrawn="1">
              <p:custDataLst>
                <p:tags r:id="rId8"/>
              </p:custDataLst>
            </p:nvPr>
          </p:nvSpPr>
          <p:spPr>
            <a:xfrm>
              <a:off x="11437" y="4455"/>
              <a:ext cx="7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录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2" name="标题 1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978853" y="678421"/>
            <a:ext cx="10252709" cy="1194589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12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064750" y="6251575"/>
            <a:ext cx="1995170" cy="469900"/>
            <a:chOff x="15850" y="9845"/>
            <a:chExt cx="3142" cy="740"/>
          </a:xfrm>
        </p:grpSpPr>
        <p:sp>
          <p:nvSpPr>
            <p:cNvPr id="7" name="矩形 6"/>
            <p:cNvSpPr/>
            <p:nvPr userDrawn="1">
              <p:custDataLst>
                <p:tags r:id="rId2"/>
              </p:custDataLst>
            </p:nvPr>
          </p:nvSpPr>
          <p:spPr>
            <a:xfrm>
              <a:off x="16190" y="9845"/>
              <a:ext cx="2802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6" name="图片 5" descr="logo-常用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850" y="9924"/>
              <a:ext cx="550" cy="60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4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7" Type="http://schemas.openxmlformats.org/officeDocument/2006/relationships/theme" Target="../theme/theme2.xml"/><Relationship Id="rId36" Type="http://schemas.openxmlformats.org/officeDocument/2006/relationships/tags" Target="../tags/tag183.xml"/><Relationship Id="rId35" Type="http://schemas.openxmlformats.org/officeDocument/2006/relationships/tags" Target="../tags/tag182.xml"/><Relationship Id="rId34" Type="http://schemas.openxmlformats.org/officeDocument/2006/relationships/tags" Target="../tags/tag181.xml"/><Relationship Id="rId33" Type="http://schemas.openxmlformats.org/officeDocument/2006/relationships/tags" Target="../tags/tag180.xml"/><Relationship Id="rId32" Type="http://schemas.openxmlformats.org/officeDocument/2006/relationships/tags" Target="../tags/tag179.xml"/><Relationship Id="rId31" Type="http://schemas.openxmlformats.org/officeDocument/2006/relationships/tags" Target="../tags/tag178.xml"/><Relationship Id="rId30" Type="http://schemas.openxmlformats.org/officeDocument/2006/relationships/image" Target="NULL" TargetMode="External"/><Relationship Id="rId3" Type="http://schemas.openxmlformats.org/officeDocument/2006/relationships/slideLayout" Target="../slideLayouts/slideLayout14.xml"/><Relationship Id="rId29" Type="http://schemas.openxmlformats.org/officeDocument/2006/relationships/image" Target="../media/image5.png"/><Relationship Id="rId28" Type="http://schemas.openxmlformats.org/officeDocument/2006/relationships/tags" Target="../tags/tag177.xml"/><Relationship Id="rId27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DMIN/AppData/Local/Temp/fig2wpp/@png2x_bg-2558&amp;1235.png"/>
          <p:cNvPicPr>
            <a:picLocks noChangeAspect="1"/>
          </p:cNvPicPr>
          <p:nvPr userDrawn="1">
            <p:custDataLst>
              <p:tags r:id="rId28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1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3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5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MiSans Bold" panose="00000800000000000000" charset="-122"/>
          <a:ea typeface="+mj-ea"/>
          <a:cs typeface="+mj-cs"/>
          <a:sym typeface="MiSans Bold" panose="0000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6" Type="http://schemas.openxmlformats.org/officeDocument/2006/relationships/slideLayout" Target="../slideLayouts/slideLayout15.xml"/><Relationship Id="rId15" Type="http://schemas.openxmlformats.org/officeDocument/2006/relationships/tags" Target="../tags/tag196.xml"/><Relationship Id="rId14" Type="http://schemas.openxmlformats.org/officeDocument/2006/relationships/image" Target="../media/image3.png"/><Relationship Id="rId13" Type="http://schemas.openxmlformats.org/officeDocument/2006/relationships/tags" Target="../tags/tag195.xml"/><Relationship Id="rId12" Type="http://schemas.openxmlformats.org/officeDocument/2006/relationships/tags" Target="../tags/tag194.xml"/><Relationship Id="rId11" Type="http://schemas.openxmlformats.org/officeDocument/2006/relationships/image" Target="../media/image6.png"/><Relationship Id="rId10" Type="http://schemas.openxmlformats.org/officeDocument/2006/relationships/tags" Target="../tags/tag193.xml"/><Relationship Id="rId1" Type="http://schemas.openxmlformats.org/officeDocument/2006/relationships/tags" Target="../tags/tag184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tags" Target="../tags/tag231.xml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tags" Target="../tags/tag230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234.xml"/><Relationship Id="rId4" Type="http://schemas.openxmlformats.org/officeDocument/2006/relationships/image" Target="../media/image16.emf"/><Relationship Id="rId3" Type="http://schemas.openxmlformats.org/officeDocument/2006/relationships/tags" Target="../tags/tag233.xml"/><Relationship Id="rId2" Type="http://schemas.openxmlformats.org/officeDocument/2006/relationships/image" Target="../media/image15.png"/><Relationship Id="rId1" Type="http://schemas.openxmlformats.org/officeDocument/2006/relationships/tags" Target="../tags/tag23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237.xml"/><Relationship Id="rId4" Type="http://schemas.openxmlformats.org/officeDocument/2006/relationships/image" Target="../media/image18.emf"/><Relationship Id="rId3" Type="http://schemas.openxmlformats.org/officeDocument/2006/relationships/tags" Target="../tags/tag236.xml"/><Relationship Id="rId2" Type="http://schemas.openxmlformats.org/officeDocument/2006/relationships/image" Target="../media/image17.png"/><Relationship Id="rId1" Type="http://schemas.openxmlformats.org/officeDocument/2006/relationships/tags" Target="../tags/tag23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39.xml"/><Relationship Id="rId2" Type="http://schemas.openxmlformats.org/officeDocument/2006/relationships/image" Target="../media/image19.emf"/><Relationship Id="rId1" Type="http://schemas.openxmlformats.org/officeDocument/2006/relationships/tags" Target="../tags/tag238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41.xml"/><Relationship Id="rId2" Type="http://schemas.openxmlformats.org/officeDocument/2006/relationships/image" Target="../media/image20.png"/><Relationship Id="rId1" Type="http://schemas.openxmlformats.org/officeDocument/2006/relationships/tags" Target="../tags/tag24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43.xml"/><Relationship Id="rId2" Type="http://schemas.openxmlformats.org/officeDocument/2006/relationships/image" Target="../media/image21.png"/><Relationship Id="rId1" Type="http://schemas.openxmlformats.org/officeDocument/2006/relationships/tags" Target="../tags/tag2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46.xml"/><Relationship Id="rId1" Type="http://schemas.openxmlformats.org/officeDocument/2006/relationships/tags" Target="../tags/tag245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48.xml"/><Relationship Id="rId2" Type="http://schemas.openxmlformats.org/officeDocument/2006/relationships/image" Target="../media/image22.emf"/><Relationship Id="rId1" Type="http://schemas.openxmlformats.org/officeDocument/2006/relationships/tags" Target="../tags/tag247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tags" Target="../tags/tag24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tags" Target="../tags/tag199.xml"/><Relationship Id="rId3" Type="http://schemas.openxmlformats.org/officeDocument/2006/relationships/image" Target="../media/image7.png"/><Relationship Id="rId2" Type="http://schemas.openxmlformats.org/officeDocument/2006/relationships/tags" Target="../tags/tag198.xml"/><Relationship Id="rId1" Type="http://schemas.openxmlformats.org/officeDocument/2006/relationships/tags" Target="../tags/tag19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image" Target="../media/image8.jpeg"/><Relationship Id="rId3" Type="http://schemas.openxmlformats.org/officeDocument/2006/relationships/tags" Target="../tags/tag205.xml"/><Relationship Id="rId26" Type="http://schemas.openxmlformats.org/officeDocument/2006/relationships/notesSlide" Target="../notesSlides/notesSlide2.xml"/><Relationship Id="rId25" Type="http://schemas.openxmlformats.org/officeDocument/2006/relationships/slideLayout" Target="../slideLayouts/slideLayout15.xml"/><Relationship Id="rId24" Type="http://schemas.openxmlformats.org/officeDocument/2006/relationships/tags" Target="../tags/tag223.xml"/><Relationship Id="rId23" Type="http://schemas.openxmlformats.org/officeDocument/2006/relationships/image" Target="../media/image10.jpeg"/><Relationship Id="rId22" Type="http://schemas.openxmlformats.org/officeDocument/2006/relationships/tags" Target="../tags/tag222.xml"/><Relationship Id="rId21" Type="http://schemas.openxmlformats.org/officeDocument/2006/relationships/tags" Target="../tags/tag221.xml"/><Relationship Id="rId20" Type="http://schemas.openxmlformats.org/officeDocument/2006/relationships/tags" Target="../tags/tag220.xml"/><Relationship Id="rId2" Type="http://schemas.openxmlformats.org/officeDocument/2006/relationships/tags" Target="../tags/tag204.xml"/><Relationship Id="rId19" Type="http://schemas.openxmlformats.org/officeDocument/2006/relationships/tags" Target="../tags/tag219.xml"/><Relationship Id="rId18" Type="http://schemas.openxmlformats.org/officeDocument/2006/relationships/tags" Target="../tags/tag218.xml"/><Relationship Id="rId17" Type="http://schemas.openxmlformats.org/officeDocument/2006/relationships/tags" Target="../tags/tag217.xml"/><Relationship Id="rId16" Type="http://schemas.openxmlformats.org/officeDocument/2006/relationships/tags" Target="../tags/tag216.xml"/><Relationship Id="rId15" Type="http://schemas.openxmlformats.org/officeDocument/2006/relationships/tags" Target="../tags/tag215.xml"/><Relationship Id="rId14" Type="http://schemas.openxmlformats.org/officeDocument/2006/relationships/tags" Target="../tags/tag214.xml"/><Relationship Id="rId13" Type="http://schemas.openxmlformats.org/officeDocument/2006/relationships/tags" Target="../tags/tag213.xml"/><Relationship Id="rId12" Type="http://schemas.openxmlformats.org/officeDocument/2006/relationships/tags" Target="../tags/tag212.xml"/><Relationship Id="rId11" Type="http://schemas.openxmlformats.org/officeDocument/2006/relationships/tags" Target="../tags/tag211.xml"/><Relationship Id="rId10" Type="http://schemas.openxmlformats.org/officeDocument/2006/relationships/image" Target="../media/image9.jpeg"/><Relationship Id="rId1" Type="http://schemas.openxmlformats.org/officeDocument/2006/relationships/tags" Target="../tags/tag20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8.xml"/><Relationship Id="rId3" Type="http://schemas.openxmlformats.org/officeDocument/2006/relationships/tags" Target="../tags/tag225.xml"/><Relationship Id="rId2" Type="http://schemas.openxmlformats.org/officeDocument/2006/relationships/image" Target="../media/image11.emf"/><Relationship Id="rId1" Type="http://schemas.openxmlformats.org/officeDocument/2006/relationships/tags" Target="../tags/tag22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27.xml"/><Relationship Id="rId2" Type="http://schemas.openxmlformats.org/officeDocument/2006/relationships/image" Target="../media/image12.png"/><Relationship Id="rId1" Type="http://schemas.openxmlformats.org/officeDocument/2006/relationships/tags" Target="../tags/tag2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28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29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7727527" y="6309360"/>
            <a:ext cx="4224020" cy="4800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2" name="TextBox 21"/>
          <p:cNvSpPr txBox="1"/>
          <p:nvPr>
            <p:custDataLst>
              <p:tags r:id="rId2"/>
            </p:custDataLst>
          </p:nvPr>
        </p:nvSpPr>
        <p:spPr>
          <a:xfrm>
            <a:off x="929640" y="2973917"/>
            <a:ext cx="104317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spc="3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项目三  高压蓄电池管理系统的检修</a:t>
            </a:r>
            <a:endParaRPr lang="zh-CN" altLang="en-US" sz="4000" spc="30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圆角矩形 22"/>
          <p:cNvSpPr/>
          <p:nvPr>
            <p:custDataLst>
              <p:tags r:id="rId3"/>
            </p:custDataLst>
          </p:nvPr>
        </p:nvSpPr>
        <p:spPr>
          <a:xfrm>
            <a:off x="3047153" y="4248917"/>
            <a:ext cx="6098091" cy="29717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33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Electric Vehicle Battery Management System BMS</a:t>
            </a:r>
            <a:endParaRPr lang="en-US" altLang="zh-CN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3928725"/>
            <a:ext cx="12192000" cy="72008"/>
            <a:chOff x="2190216" y="0"/>
            <a:chExt cx="7128792" cy="108012"/>
          </a:xfrm>
        </p:grpSpPr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8"/>
              </p:custDataLst>
            </p:nvPr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>
              <p:custDataLst>
                <p:tags r:id="rId9"/>
              </p:custDataLst>
            </p:nvPr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280" y="548640"/>
            <a:ext cx="2377440" cy="176360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2"/>
            </p:custDataLst>
          </p:nvPr>
        </p:nvSpPr>
        <p:spPr>
          <a:xfrm>
            <a:off x="9513993" y="6289887"/>
            <a:ext cx="2650913" cy="5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135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2135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39607" y="165100"/>
            <a:ext cx="696807" cy="768773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95960" y="276225"/>
            <a:ext cx="10800080" cy="720090"/>
          </a:xfrm>
        </p:spPr>
        <p:txBody>
          <a:bodyPr/>
          <a:p>
            <a:r>
              <a:rPr lang="zh-CN" altLang="en-US"/>
              <a:t>信息采集数据的传递（集中式）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26465" y="1144270"/>
            <a:ext cx="47548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200000"/>
              </a:lnSpc>
            </a:pPr>
            <a:r>
              <a:rPr lang="zh-CN" altLang="en-US" dirty="0"/>
              <a:t>集中式传递方式：各单体蓄电池的电压、温度信息逐一与动力蓄电池管理器连接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98855" y="2343467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l"/>
            <a:r>
              <a:rPr lang="zh-CN" altLang="en-US" sz="1600" b="0" i="0">
                <a:latin typeface="阅读楷深度护眼" panose="02000503000000000000" charset="-122"/>
                <a:ea typeface="阅读楷深度护眼" panose="02000503000000000000" charset="-122"/>
                <a:cs typeface="阅读楷深度护眼" panose="02000503000000000000" charset="-122"/>
              </a:rPr>
              <a:t>集中式 </a:t>
            </a:r>
            <a:r>
              <a:rPr lang="en-US" altLang="zh-CN" sz="1600" b="0" i="0">
                <a:latin typeface="阅读楷深度护眼" panose="02000503000000000000" charset="-122"/>
                <a:ea typeface="阅读楷深度护眼" panose="02000503000000000000" charset="-122"/>
                <a:cs typeface="阅读楷深度护眼" panose="02000503000000000000" charset="-122"/>
              </a:rPr>
              <a:t>BMS </a:t>
            </a:r>
            <a:r>
              <a:rPr lang="zh-CN" altLang="en-US" sz="1600" b="0" i="0">
                <a:latin typeface="阅读楷深度护眼" panose="02000503000000000000" charset="-122"/>
                <a:ea typeface="阅读楷深度护眼" panose="02000503000000000000" charset="-122"/>
                <a:cs typeface="阅读楷深度护眼" panose="02000503000000000000" charset="-122"/>
              </a:rPr>
              <a:t>架构图（图 </a:t>
            </a:r>
            <a:r>
              <a:rPr lang="en-US" altLang="zh-CN" sz="1600" b="0" i="0">
                <a:latin typeface="阅读楷深度护眼" panose="02000503000000000000" charset="-122"/>
                <a:ea typeface="阅读楷深度护眼" panose="02000503000000000000" charset="-122"/>
                <a:cs typeface="阅读楷深度护眼" panose="02000503000000000000" charset="-122"/>
              </a:rPr>
              <a:t>3-3</a:t>
            </a:r>
            <a:r>
              <a:rPr lang="zh-CN" altLang="en-US" sz="1600" b="0" i="0">
                <a:latin typeface="阅读楷深度护眼" panose="02000503000000000000" charset="-122"/>
                <a:ea typeface="阅读楷深度护眼" panose="02000503000000000000" charset="-122"/>
                <a:cs typeface="阅读楷深度护眼" panose="02000503000000000000" charset="-122"/>
              </a:rPr>
              <a:t>）及常见电路图（图 </a:t>
            </a:r>
            <a:r>
              <a:rPr lang="en-US" altLang="zh-CN" sz="1600" b="0" i="0">
                <a:latin typeface="阅读楷深度护眼" panose="02000503000000000000" charset="-122"/>
                <a:ea typeface="阅读楷深度护眼" panose="02000503000000000000" charset="-122"/>
                <a:cs typeface="阅读楷深度护眼" panose="02000503000000000000" charset="-122"/>
              </a:rPr>
              <a:t>3-4</a:t>
            </a:r>
            <a:r>
              <a:rPr lang="zh-CN" altLang="en-US" sz="1600" b="0" i="0">
                <a:latin typeface="阅读楷深度护眼" panose="02000503000000000000" charset="-122"/>
                <a:ea typeface="阅读楷深度护眼" panose="02000503000000000000" charset="-122"/>
                <a:cs typeface="阅读楷深度护眼" panose="02000503000000000000" charset="-122"/>
              </a:rPr>
              <a:t>）</a:t>
            </a:r>
            <a:endParaRPr lang="zh-CN" altLang="en-US" sz="1600" b="0" i="0">
              <a:latin typeface="阅读楷深度护眼" panose="02000503000000000000" charset="-122"/>
              <a:ea typeface="阅读楷深度护眼" panose="02000503000000000000" charset="-122"/>
              <a:cs typeface="阅读楷深度护眼" panose="02000503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64870" y="2851150"/>
            <a:ext cx="4999990" cy="32181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56460" y="6240145"/>
            <a:ext cx="14014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阅读楷深度护眼" panose="02000503000000000000" charset="-122"/>
                <a:ea typeface="阅读楷深度护眼" panose="02000503000000000000" charset="-122"/>
                <a:cs typeface="阅读楷深度护眼" panose="02000503000000000000" charset="-122"/>
                <a:sym typeface="+mn-ea"/>
              </a:rPr>
              <a:t>图 </a:t>
            </a:r>
            <a:r>
              <a:rPr lang="en-US" altLang="zh-CN" sz="1600">
                <a:latin typeface="阅读楷深度护眼" panose="02000503000000000000" charset="-122"/>
                <a:ea typeface="阅读楷深度护眼" panose="02000503000000000000" charset="-122"/>
                <a:cs typeface="阅读楷深度护眼" panose="02000503000000000000" charset="-122"/>
                <a:sym typeface="+mn-ea"/>
              </a:rPr>
              <a:t>3-3</a:t>
            </a:r>
            <a:endParaRPr lang="en-US" altLang="zh-CN" sz="1600">
              <a:latin typeface="阅读楷深度护眼" panose="02000503000000000000" charset="-122"/>
              <a:ea typeface="阅读楷深度护眼" panose="02000503000000000000" charset="-122"/>
              <a:cs typeface="阅读楷深度护眼" panose="02000503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75" y="276225"/>
            <a:ext cx="4852035" cy="61188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309360" y="2680335"/>
            <a:ext cx="2698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latin typeface="阅读楷深度护眼" panose="02000503000000000000" charset="-122"/>
                <a:ea typeface="阅读楷深度护眼" panose="02000503000000000000" charset="-122"/>
                <a:cs typeface="阅读楷深度护眼" panose="02000503000000000000" charset="-122"/>
                <a:sym typeface="+mn-ea"/>
              </a:rPr>
              <a:t>图 </a:t>
            </a:r>
            <a:r>
              <a:rPr lang="en-US" altLang="zh-CN" sz="1600">
                <a:latin typeface="阅读楷深度护眼" panose="02000503000000000000" charset="-122"/>
                <a:ea typeface="阅读楷深度护眼" panose="02000503000000000000" charset="-122"/>
                <a:cs typeface="阅读楷深度护眼" panose="02000503000000000000" charset="-122"/>
                <a:sym typeface="+mn-ea"/>
              </a:rPr>
              <a:t>3-4</a:t>
            </a:r>
            <a:endParaRPr lang="en-US" altLang="zh-CN" sz="1600">
              <a:latin typeface="阅读楷深度护眼" panose="02000503000000000000" charset="-122"/>
              <a:ea typeface="阅读楷深度护眼" panose="02000503000000000000" charset="-122"/>
              <a:cs typeface="阅读楷深度护眼" panose="02000503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695960" y="276225"/>
            <a:ext cx="10800080" cy="720090"/>
          </a:xfrm>
        </p:spPr>
        <p:txBody>
          <a:bodyPr/>
          <a:p>
            <a:r>
              <a:rPr lang="en-US" altLang="zh-CN" dirty="0">
                <a:sym typeface="+mn-ea"/>
              </a:rPr>
              <a:t> </a:t>
            </a:r>
            <a:r>
              <a:rPr lang="zh-CN" altLang="en-US" dirty="0">
                <a:sym typeface="+mn-ea"/>
              </a:rPr>
              <a:t>信息采集数据的传递（分布式）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17245" y="1168400"/>
            <a:ext cx="9862820" cy="5530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1600" dirty="0"/>
              <a:t>分布式传递方式：配置多个蓄电池监控单元（</a:t>
            </a:r>
            <a:r>
              <a:rPr lang="en-US" altLang="zh-CN" sz="1600" dirty="0"/>
              <a:t>CSC </a:t>
            </a:r>
            <a:r>
              <a:rPr lang="zh-CN" altLang="en-US" sz="1600" dirty="0"/>
              <a:t>或</a:t>
            </a:r>
            <a:r>
              <a:rPr lang="en-US" altLang="zh-CN" sz="1600" dirty="0"/>
              <a:t> BIC</a:t>
            </a:r>
            <a:r>
              <a:rPr lang="zh-CN" altLang="en-US" sz="1600" dirty="0"/>
              <a:t>）搜集信息，通过</a:t>
            </a:r>
            <a:r>
              <a:rPr lang="en-US" altLang="zh-CN" sz="1600" dirty="0"/>
              <a:t> CAN </a:t>
            </a:r>
            <a:r>
              <a:rPr lang="zh-CN" altLang="en-US" sz="1600" dirty="0"/>
              <a:t>线传输给蓄电池管理器</a:t>
            </a:r>
            <a:endParaRPr lang="zh-CN" altLang="en-US" sz="1600" dirty="0"/>
          </a:p>
        </p:txBody>
      </p:sp>
      <p:pic>
        <p:nvPicPr>
          <p:cNvPr id="126" name="图片 1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6105" y="2297430"/>
            <a:ext cx="4762500" cy="310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48985" y="2402205"/>
            <a:ext cx="4651375" cy="26860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85925" y="5684520"/>
            <a:ext cx="28759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ym typeface="+mn-ea"/>
              </a:rPr>
              <a:t>两个</a:t>
            </a:r>
            <a:r>
              <a:rPr lang="en-US" altLang="zh-CN" sz="1400" dirty="0">
                <a:sym typeface="+mn-ea"/>
              </a:rPr>
              <a:t> CSC </a:t>
            </a:r>
            <a:r>
              <a:rPr lang="zh-CN" altLang="en-US" sz="1400" dirty="0">
                <a:sym typeface="+mn-ea"/>
              </a:rPr>
              <a:t>和一个</a:t>
            </a:r>
            <a:r>
              <a:rPr lang="en-US" altLang="zh-CN" sz="1400" dirty="0">
                <a:sym typeface="+mn-ea"/>
              </a:rPr>
              <a:t> BMU </a:t>
            </a:r>
            <a:r>
              <a:rPr lang="zh-CN" altLang="en-US" sz="1400" dirty="0">
                <a:sym typeface="+mn-ea"/>
              </a:rPr>
              <a:t>的组合图</a:t>
            </a:r>
            <a:endParaRPr lang="zh-CN" altLang="en-US" sz="1400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36715" y="5462270"/>
            <a:ext cx="28759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400" dirty="0">
                <a:sym typeface="+mn-ea"/>
              </a:rPr>
              <a:t>每个电池模组一个</a:t>
            </a:r>
            <a:r>
              <a:rPr lang="en-US" altLang="zh-CN" sz="1400" dirty="0">
                <a:sym typeface="+mn-ea"/>
              </a:rPr>
              <a:t> CSC </a:t>
            </a:r>
            <a:r>
              <a:rPr lang="zh-CN" altLang="en-US" sz="1400" dirty="0">
                <a:sym typeface="+mn-ea"/>
              </a:rPr>
              <a:t>的图</a:t>
            </a:r>
            <a:endParaRPr lang="zh-CN" altLang="en-US" sz="1400" dirty="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007350" y="5219065"/>
            <a:ext cx="23787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>
                <a:sym typeface="+mn-ea"/>
              </a:rPr>
              <a:t>电路结构</a:t>
            </a:r>
            <a:endParaRPr lang="zh-CN" altLang="en-US" sz="1600" dirty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92505" y="2054225"/>
            <a:ext cx="4725035" cy="2654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96000" y="1943100"/>
            <a:ext cx="5400040" cy="30518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4695" y="466725"/>
            <a:ext cx="75304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比亚迪秦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EV 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信息采集分布式结构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5335" y="1180465"/>
            <a:ext cx="103485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dirty="0"/>
              <a:t>动力蓄电池组成情况：</a:t>
            </a:r>
            <a:r>
              <a:rPr lang="en-US" altLang="zh-CN" dirty="0"/>
              <a:t>110 </a:t>
            </a:r>
            <a:r>
              <a:rPr lang="zh-CN" altLang="en-US" dirty="0"/>
              <a:t>块刀片蓄电池分组情况介绍</a:t>
            </a:r>
            <a:endParaRPr lang="zh-CN" altLang="en-US" dirty="0"/>
          </a:p>
          <a:p>
            <a:pPr algn="l">
              <a:lnSpc>
                <a:spcPct val="150000"/>
              </a:lnSpc>
            </a:pPr>
            <a:r>
              <a:rPr lang="en-US" altLang="zh-CN" dirty="0"/>
              <a:t>BIC </a:t>
            </a:r>
            <a:r>
              <a:rPr lang="zh-CN" altLang="en-US" dirty="0"/>
              <a:t>的作用及分布：</a:t>
            </a:r>
            <a:r>
              <a:rPr lang="en-US" altLang="zh-CN" dirty="0"/>
              <a:t>8 </a:t>
            </a:r>
            <a:r>
              <a:rPr lang="zh-CN" altLang="en-US" dirty="0"/>
              <a:t>个</a:t>
            </a:r>
            <a:r>
              <a:rPr lang="en-US" altLang="zh-CN" dirty="0"/>
              <a:t> BIC </a:t>
            </a:r>
            <a:r>
              <a:rPr lang="zh-CN" altLang="en-US" dirty="0"/>
              <a:t>采集单体蓄电池电压及温度信息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876300" y="476885"/>
            <a:ext cx="7549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秦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PLUS EV 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信息采集系统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05560" y="2600325"/>
            <a:ext cx="8915400" cy="3406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76300" y="476885"/>
            <a:ext cx="50946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秦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PLUS EV 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信息采集系统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6300" y="1268095"/>
            <a:ext cx="1052068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dirty="0"/>
              <a:t>通心导体与未安装</a:t>
            </a:r>
            <a:r>
              <a:rPr lang="en-US" altLang="zh-CN" dirty="0"/>
              <a:t>BIC</a:t>
            </a:r>
            <a:r>
              <a:rPr lang="zh-CN" altLang="en-US" dirty="0"/>
              <a:t>一侧的电极相连，将此电压传递给对侧的</a:t>
            </a:r>
            <a:r>
              <a:rPr lang="en-US" altLang="zh-CN" dirty="0"/>
              <a:t>BIC</a:t>
            </a:r>
            <a:r>
              <a:rPr lang="zh-CN" altLang="en-US" dirty="0"/>
              <a:t>，</a:t>
            </a:r>
            <a:r>
              <a:rPr lang="en-US" altLang="zh-CN" dirty="0"/>
              <a:t>BIC</a:t>
            </a:r>
            <a:r>
              <a:rPr lang="zh-CN" altLang="en-US" dirty="0"/>
              <a:t>据此采集该刀片蓄电池的电压。</a:t>
            </a:r>
            <a:endParaRPr lang="zh-CN" altLang="en-US" dirty="0"/>
          </a:p>
        </p:txBody>
      </p:sp>
      <p:pic>
        <p:nvPicPr>
          <p:cNvPr id="132" name="图片 1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06575" y="1982470"/>
            <a:ext cx="8906510" cy="41395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970905" y="692150"/>
            <a:ext cx="15913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dirty="0"/>
              <a:t>通心导体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76300" y="476885"/>
            <a:ext cx="7549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秦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PLUS EV 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信息采集系统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30620" y="692150"/>
            <a:ext cx="34194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dirty="0"/>
              <a:t>温度传感器及采集线束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86790" y="1170940"/>
            <a:ext cx="107416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/>
              <a:t>秦</a:t>
            </a:r>
            <a:r>
              <a:rPr lang="en-US" altLang="zh-CN" sz="1600" dirty="0"/>
              <a:t>PLUS EV</a:t>
            </a:r>
            <a:r>
              <a:rPr lang="zh-CN" altLang="en-US" sz="1600" dirty="0"/>
              <a:t>动力蓄电池内安装有</a:t>
            </a:r>
            <a:r>
              <a:rPr lang="en-US" altLang="zh-CN" sz="1600" dirty="0"/>
              <a:t>7</a:t>
            </a:r>
            <a:r>
              <a:rPr lang="zh-CN" altLang="en-US" sz="1600" dirty="0"/>
              <a:t>个温度传感器和温度采集线束，分别采集第</a:t>
            </a:r>
            <a:r>
              <a:rPr lang="en-US" altLang="zh-CN" sz="1600" dirty="0"/>
              <a:t>1</a:t>
            </a:r>
            <a:r>
              <a:rPr lang="zh-CN" altLang="en-US" sz="1600" dirty="0"/>
              <a:t>、</a:t>
            </a:r>
            <a:r>
              <a:rPr lang="en-US" altLang="zh-CN" sz="1600" dirty="0"/>
              <a:t>2</a:t>
            </a:r>
            <a:r>
              <a:rPr lang="zh-CN" altLang="en-US" sz="1600" dirty="0"/>
              <a:t>、</a:t>
            </a:r>
            <a:r>
              <a:rPr lang="en-US" altLang="zh-CN" sz="1600" dirty="0"/>
              <a:t>3</a:t>
            </a:r>
            <a:r>
              <a:rPr lang="zh-CN" altLang="en-US" sz="1600" dirty="0"/>
              <a:t>、</a:t>
            </a:r>
            <a:r>
              <a:rPr lang="en-US" altLang="zh-CN" sz="1600" dirty="0"/>
              <a:t>4</a:t>
            </a:r>
            <a:r>
              <a:rPr lang="zh-CN" altLang="en-US" sz="1600" dirty="0"/>
              <a:t>、</a:t>
            </a:r>
            <a:r>
              <a:rPr lang="en-US" altLang="zh-CN" sz="1600" dirty="0"/>
              <a:t>6</a:t>
            </a:r>
            <a:r>
              <a:rPr lang="zh-CN" altLang="en-US" sz="1600" dirty="0"/>
              <a:t>、</a:t>
            </a:r>
            <a:r>
              <a:rPr lang="en-US" altLang="zh-CN" sz="1600" dirty="0"/>
              <a:t>7</a:t>
            </a:r>
            <a:r>
              <a:rPr lang="zh-CN" altLang="en-US" sz="1600" dirty="0"/>
              <a:t>、</a:t>
            </a:r>
            <a:r>
              <a:rPr lang="en-US" altLang="zh-CN" sz="1600" dirty="0"/>
              <a:t>8</a:t>
            </a:r>
            <a:r>
              <a:rPr lang="zh-CN" altLang="en-US" sz="1600" dirty="0"/>
              <a:t>模组的温度信息，数据分别由</a:t>
            </a:r>
            <a:r>
              <a:rPr lang="en-US" altLang="zh-CN" sz="1600" dirty="0"/>
              <a:t>BIC1</a:t>
            </a:r>
            <a:r>
              <a:rPr lang="zh-CN" altLang="en-US" sz="1600" dirty="0"/>
              <a:t>、</a:t>
            </a:r>
            <a:r>
              <a:rPr lang="en-US" altLang="zh-CN" sz="1600" dirty="0"/>
              <a:t>BIC2</a:t>
            </a:r>
            <a:r>
              <a:rPr lang="zh-CN" altLang="en-US" sz="1600" dirty="0"/>
              <a:t>、</a:t>
            </a:r>
            <a:r>
              <a:rPr lang="en-US" altLang="zh-CN" sz="1600" dirty="0"/>
              <a:t>BIC3</a:t>
            </a:r>
            <a:r>
              <a:rPr lang="zh-CN" altLang="en-US" sz="1600" dirty="0"/>
              <a:t>、</a:t>
            </a:r>
            <a:r>
              <a:rPr lang="en-US" altLang="zh-CN" sz="1600" dirty="0"/>
              <a:t>BIC4</a:t>
            </a:r>
            <a:r>
              <a:rPr lang="zh-CN" altLang="en-US" sz="1600" dirty="0"/>
              <a:t>、</a:t>
            </a:r>
            <a:r>
              <a:rPr lang="en-US" altLang="zh-CN" sz="1600" dirty="0"/>
              <a:t>BIC6</a:t>
            </a:r>
            <a:r>
              <a:rPr lang="zh-CN" altLang="en-US" sz="1600" dirty="0"/>
              <a:t>、</a:t>
            </a:r>
            <a:r>
              <a:rPr lang="en-US" altLang="zh-CN" sz="1600" dirty="0"/>
              <a:t>BIC7</a:t>
            </a:r>
            <a:r>
              <a:rPr lang="zh-CN" altLang="en-US" sz="1600" dirty="0"/>
              <a:t>、</a:t>
            </a:r>
            <a:r>
              <a:rPr lang="en-US" altLang="zh-CN" sz="1600" dirty="0"/>
              <a:t>BIC8</a:t>
            </a:r>
            <a:r>
              <a:rPr lang="zh-CN" altLang="en-US" sz="1600" dirty="0"/>
              <a:t>搜集。</a:t>
            </a:r>
            <a:endParaRPr lang="zh-CN" altLang="en-US" sz="1600" dirty="0"/>
          </a:p>
        </p:txBody>
      </p:sp>
      <p:pic>
        <p:nvPicPr>
          <p:cNvPr id="133" name="图片 1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4820" y="2404745"/>
            <a:ext cx="9245600" cy="40354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76300" y="476885"/>
            <a:ext cx="7549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秦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PLUS EV 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信息采集系统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6300" y="1429385"/>
            <a:ext cx="105498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dirty="0"/>
              <a:t>秦</a:t>
            </a:r>
            <a:r>
              <a:rPr lang="en-US" altLang="zh-CN" dirty="0"/>
              <a:t>PLUS EV</a:t>
            </a:r>
            <a:r>
              <a:rPr lang="zh-CN" altLang="en-US" dirty="0"/>
              <a:t>的</a:t>
            </a:r>
            <a:r>
              <a:rPr lang="en-US" altLang="zh-CN" dirty="0"/>
              <a:t>8</a:t>
            </a:r>
            <a:r>
              <a:rPr lang="zh-CN" altLang="en-US" dirty="0"/>
              <a:t>个</a:t>
            </a:r>
            <a:r>
              <a:rPr lang="en-US" altLang="zh-CN" dirty="0"/>
              <a:t>BIC</a:t>
            </a:r>
            <a:r>
              <a:rPr lang="zh-CN" altLang="en-US" dirty="0"/>
              <a:t>与</a:t>
            </a:r>
            <a:r>
              <a:rPr lang="en-US" altLang="zh-CN" dirty="0"/>
              <a:t>BMS</a:t>
            </a:r>
            <a:r>
              <a:rPr lang="zh-CN" altLang="en-US" dirty="0"/>
              <a:t>采用菊花链式数据传输方式，彼此之间通过两根数据线进行连接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213475" y="692150"/>
            <a:ext cx="15913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dirty="0"/>
              <a:t>数据传输方式</a:t>
            </a:r>
            <a:endParaRPr lang="zh-CN" altLang="en-US" dirty="0"/>
          </a:p>
        </p:txBody>
      </p:sp>
      <p:grpSp>
        <p:nvGrpSpPr>
          <p:cNvPr id="28" name="组合 27"/>
          <p:cNvGrpSpPr/>
          <p:nvPr/>
        </p:nvGrpSpPr>
        <p:grpSpPr>
          <a:xfrm>
            <a:off x="1746885" y="3121025"/>
            <a:ext cx="7959090" cy="2646680"/>
            <a:chOff x="2751" y="4915"/>
            <a:chExt cx="10943" cy="2991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3069" y="7749"/>
              <a:ext cx="6061" cy="0"/>
            </a:xfrm>
            <a:prstGeom prst="line">
              <a:avLst/>
            </a:prstGeom>
            <a:ln w="19050">
              <a:gradFill>
                <a:gsLst>
                  <a:gs pos="50000">
                    <a:srgbClr val="EBA874"/>
                  </a:gs>
                  <a:gs pos="0">
                    <a:srgbClr val="F2C5A2"/>
                  </a:gs>
                  <a:gs pos="100000">
                    <a:srgbClr val="E48B4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3069" y="7542"/>
              <a:ext cx="6061" cy="17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109" y="5400"/>
              <a:ext cx="8431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109" y="5177"/>
              <a:ext cx="8431" cy="0"/>
            </a:xfrm>
            <a:prstGeom prst="line">
              <a:avLst/>
            </a:prstGeom>
            <a:ln w="19050">
              <a:gradFill>
                <a:gsLst>
                  <a:gs pos="50000">
                    <a:srgbClr val="EBA874"/>
                  </a:gs>
                  <a:gs pos="0">
                    <a:srgbClr val="F2C5A2"/>
                  </a:gs>
                  <a:gs pos="100000">
                    <a:srgbClr val="E48B4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/>
            <p:cNvSpPr/>
            <p:nvPr/>
          </p:nvSpPr>
          <p:spPr>
            <a:xfrm>
              <a:off x="3247" y="5038"/>
              <a:ext cx="1530" cy="486"/>
            </a:xfrm>
            <a:prstGeom prst="rect">
              <a:avLst/>
            </a:prstGeom>
            <a:solidFill>
              <a:srgbClr val="FBD8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>
                  <a:solidFill>
                    <a:schemeClr val="tx1"/>
                  </a:solidFill>
                </a:rPr>
                <a:t>BIC4</a:t>
              </a:r>
              <a:endParaRPr lang="en-US" altLang="zh-CN" sz="1400">
                <a:solidFill>
                  <a:schemeClr val="tx1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187" y="5050"/>
              <a:ext cx="1530" cy="486"/>
            </a:xfrm>
            <a:prstGeom prst="rect">
              <a:avLst/>
            </a:prstGeom>
            <a:solidFill>
              <a:srgbClr val="FBD8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>
                  <a:solidFill>
                    <a:schemeClr val="tx1"/>
                  </a:solidFill>
                </a:rPr>
                <a:t>BIC3</a:t>
              </a:r>
              <a:endParaRPr lang="en-US" altLang="zh-CN" sz="1400">
                <a:solidFill>
                  <a:schemeClr val="tx1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127" y="5049"/>
              <a:ext cx="1530" cy="486"/>
            </a:xfrm>
            <a:prstGeom prst="rect">
              <a:avLst/>
            </a:prstGeom>
            <a:solidFill>
              <a:srgbClr val="FBD8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>
                  <a:solidFill>
                    <a:schemeClr val="tx1"/>
                  </a:solidFill>
                </a:rPr>
                <a:t>BIC2</a:t>
              </a:r>
              <a:endParaRPr lang="en-US" altLang="zh-CN" sz="1400">
                <a:solidFill>
                  <a:schemeClr val="tx1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9140" y="5049"/>
              <a:ext cx="1530" cy="486"/>
            </a:xfrm>
            <a:prstGeom prst="rect">
              <a:avLst/>
            </a:prstGeom>
            <a:solidFill>
              <a:srgbClr val="FBD8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>
                  <a:solidFill>
                    <a:schemeClr val="tx1"/>
                  </a:solidFill>
                </a:rPr>
                <a:t>BIC1</a:t>
              </a:r>
              <a:endParaRPr lang="en-US" altLang="zh-CN" sz="1400">
                <a:solidFill>
                  <a:schemeClr val="tx1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247" y="7420"/>
              <a:ext cx="1530" cy="486"/>
            </a:xfrm>
            <a:prstGeom prst="rect">
              <a:avLst/>
            </a:prstGeom>
            <a:solidFill>
              <a:srgbClr val="FBD8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>
                  <a:solidFill>
                    <a:schemeClr val="tx1"/>
                  </a:solidFill>
                </a:rPr>
                <a:t>BIC5</a:t>
              </a:r>
              <a:endParaRPr lang="en-US" altLang="zh-CN" sz="1400">
                <a:solidFill>
                  <a:schemeClr val="tx1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260" y="7419"/>
              <a:ext cx="1530" cy="486"/>
            </a:xfrm>
            <a:prstGeom prst="rect">
              <a:avLst/>
            </a:prstGeom>
            <a:solidFill>
              <a:srgbClr val="FBD8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>
                  <a:solidFill>
                    <a:schemeClr val="tx1"/>
                  </a:solidFill>
                </a:rPr>
                <a:t>BIC6</a:t>
              </a:r>
              <a:endParaRPr lang="en-US" altLang="zh-CN" sz="1400">
                <a:solidFill>
                  <a:schemeClr val="tx1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127" y="7420"/>
              <a:ext cx="1530" cy="486"/>
            </a:xfrm>
            <a:prstGeom prst="rect">
              <a:avLst/>
            </a:prstGeom>
            <a:solidFill>
              <a:srgbClr val="FBD8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>
                  <a:solidFill>
                    <a:schemeClr val="tx1"/>
                  </a:solidFill>
                </a:rPr>
                <a:t>BIC7</a:t>
              </a:r>
              <a:endParaRPr lang="en-US" altLang="zh-CN" sz="1400">
                <a:solidFill>
                  <a:schemeClr val="tx1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140" y="7420"/>
              <a:ext cx="1530" cy="486"/>
            </a:xfrm>
            <a:prstGeom prst="rect">
              <a:avLst/>
            </a:prstGeom>
            <a:solidFill>
              <a:srgbClr val="FBD8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>
                  <a:solidFill>
                    <a:schemeClr val="tx1"/>
                  </a:solidFill>
                </a:rPr>
                <a:t>BIC8</a:t>
              </a:r>
              <a:endParaRPr lang="en-US" altLang="zh-CN" sz="1400">
                <a:solidFill>
                  <a:schemeClr val="tx1"/>
                </a:solidFill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11532" y="4915"/>
              <a:ext cx="2163" cy="97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0">
              <a:srgbClr val="FFFFFF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>
                  <a:solidFill>
                    <a:schemeClr val="tx1"/>
                  </a:solidFill>
                </a:rPr>
                <a:t>BMS</a:t>
              </a:r>
              <a:endParaRPr lang="en-US" altLang="zh-CN">
                <a:solidFill>
                  <a:schemeClr val="tx1"/>
                </a:solidFill>
              </a:endParaRPr>
            </a:p>
          </p:txBody>
        </p:sp>
        <p:sp>
          <p:nvSpPr>
            <p:cNvPr id="26" name="左中括号 25"/>
            <p:cNvSpPr/>
            <p:nvPr/>
          </p:nvSpPr>
          <p:spPr>
            <a:xfrm>
              <a:off x="2951" y="5399"/>
              <a:ext cx="172" cy="2161"/>
            </a:xfrm>
            <a:prstGeom prst="leftBracket">
              <a:avLst>
                <a:gd name="adj" fmla="val 58720"/>
              </a:avLst>
            </a:prstGeom>
            <a:ln w="19050">
              <a:solidFill>
                <a:srgbClr val="2C42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p>
              <a:endParaRPr lang="zh-CN" altLang="en-US"/>
            </a:p>
          </p:txBody>
        </p:sp>
        <p:sp>
          <p:nvSpPr>
            <p:cNvPr id="27" name="左中括号 26"/>
            <p:cNvSpPr/>
            <p:nvPr/>
          </p:nvSpPr>
          <p:spPr>
            <a:xfrm>
              <a:off x="2751" y="5178"/>
              <a:ext cx="372" cy="2570"/>
            </a:xfrm>
            <a:prstGeom prst="leftBracket">
              <a:avLst>
                <a:gd name="adj" fmla="val 69354"/>
              </a:avLst>
            </a:prstGeom>
            <a:ln w="19050">
              <a:solidFill>
                <a:srgbClr val="E694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p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937260" y="200660"/>
            <a:ext cx="10800080" cy="720090"/>
          </a:xfrm>
        </p:spPr>
        <p:txBody>
          <a:bodyPr/>
          <a:p>
            <a:r>
              <a:rPr lang="zh-CN" altLang="en-US"/>
              <a:t>任务实施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492500" y="55245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dirty="0"/>
              <a:t>电压与温度采集故障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37260" y="1403350"/>
            <a:ext cx="3046095" cy="34499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3200" dirty="0"/>
              <a:t>原因</a:t>
            </a:r>
            <a:endParaRPr lang="zh-CN" altLang="en-US" sz="3200" dirty="0"/>
          </a:p>
          <a:p>
            <a:pPr algn="l">
              <a:lnSpc>
                <a:spcPct val="200000"/>
              </a:lnSpc>
            </a:pPr>
            <a:r>
              <a:rPr lang="zh-CN" altLang="en-US" dirty="0"/>
              <a:t>相关电压采集点接触不良、相关温度传感器故障</a:t>
            </a:r>
            <a:r>
              <a:rPr lang="en-US" altLang="zh-CN" dirty="0"/>
              <a:t> </a:t>
            </a:r>
            <a:r>
              <a:rPr lang="zh-CN" altLang="en-US" dirty="0"/>
              <a:t>、信息采集线接触不良。</a:t>
            </a:r>
            <a:endParaRPr lang="zh-CN" altLang="en-US" dirty="0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4502150" y="1562735"/>
          <a:ext cx="5896610" cy="4184650"/>
        </p:xfrm>
        <a:graphic>
          <a:graphicData uri="http://schemas.openxmlformats.org/drawingml/2006/table">
            <a:tbl>
              <a:tblPr firstRow="1" bandRow="1">
                <a:tableStyleId>{3CE0CBC4-B9BC-4A63-9C3B-CB54BFF1C11F}</a:tableStyleId>
              </a:tblPr>
              <a:tblGrid>
                <a:gridCol w="2059305"/>
                <a:gridCol w="3837305"/>
              </a:tblGrid>
              <a:tr h="491490"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 dirty="0">
                          <a:sym typeface="+mn-ea"/>
                        </a:rPr>
                        <a:t>故障码</a:t>
                      </a:r>
                      <a:endParaRPr lang="zh-CN" altLang="en-US" sz="1600" dirty="0">
                        <a:sym typeface="+mn-ea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/>
                        <a:t>故障码定义</a:t>
                      </a:r>
                      <a:endParaRPr lang="zh-CN" altLang="en-US" sz="1600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61645"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/>
                        <a:t>P1A0E00-</a:t>
                      </a:r>
                      <a:endParaRPr lang="zh-CN" altLang="en-US" sz="1100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sym typeface="+mn-ea"/>
                        </a:rPr>
                        <a:t>BIC3</a:t>
                      </a:r>
                      <a:r>
                        <a:rPr lang="zh-CN" altLang="en-US" sz="1100">
                          <a:sym typeface="+mn-ea"/>
                        </a:rPr>
                        <a:t>电压采样异常故障</a:t>
                      </a:r>
                      <a:endParaRPr lang="zh-CN" altLang="en-US" sz="1100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61645"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/>
                        <a:t>P1A2000-</a:t>
                      </a:r>
                      <a:endParaRPr lang="zh-CN" altLang="en-US" sz="1100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sym typeface="+mn-ea"/>
                        </a:rPr>
                        <a:t>BIC1</a:t>
                      </a:r>
                      <a:r>
                        <a:rPr lang="zh-CN" altLang="en-US" sz="1100">
                          <a:sym typeface="+mn-ea"/>
                        </a:rPr>
                        <a:t>温度采样异常故障</a:t>
                      </a:r>
                      <a:endParaRPr lang="zh-CN" altLang="en-US" sz="1100" b="1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61645"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/>
                        <a:t>P1A2200-</a:t>
                      </a:r>
                      <a:endParaRPr lang="zh-CN" altLang="en-US" sz="1100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sym typeface="+mn-ea"/>
                        </a:rPr>
                        <a:t>BIC3</a:t>
                      </a:r>
                      <a:r>
                        <a:rPr lang="zh-CN" altLang="en-US" sz="1100">
                          <a:sym typeface="+mn-ea"/>
                        </a:rPr>
                        <a:t>温度采样异常故障</a:t>
                      </a:r>
                      <a:endParaRPr lang="zh-CN" altLang="en-US" sz="1100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61645"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/>
                        <a:t>P1A0D00-</a:t>
                      </a:r>
                      <a:endParaRPr lang="zh-CN" altLang="en-US" sz="1100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1100">
                          <a:sym typeface="+mn-ea"/>
                        </a:rPr>
                        <a:t>BIC2</a:t>
                      </a:r>
                      <a:r>
                        <a:rPr lang="zh-CN" altLang="en-US" sz="1100">
                          <a:sym typeface="+mn-ea"/>
                        </a:rPr>
                        <a:t>电压采样异常故障</a:t>
                      </a:r>
                      <a:endParaRPr lang="zh-CN" altLang="en-US" sz="1100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61645"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/>
                        <a:t>P1A0F00-</a:t>
                      </a:r>
                      <a:endParaRPr lang="zh-CN" altLang="en-US" sz="1100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1100">
                          <a:sym typeface="+mn-ea"/>
                        </a:rPr>
                        <a:t>BIC4</a:t>
                      </a:r>
                      <a:r>
                        <a:rPr lang="zh-CN" altLang="en-US" sz="1100">
                          <a:sym typeface="+mn-ea"/>
                        </a:rPr>
                        <a:t>电压采样异常故障</a:t>
                      </a:r>
                      <a:endParaRPr lang="zh-CN" altLang="en-US" sz="1100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61645"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/>
                        <a:t>P1A2100-</a:t>
                      </a:r>
                      <a:endParaRPr lang="zh-CN" altLang="en-US" sz="1100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1100">
                          <a:sym typeface="+mn-ea"/>
                        </a:rPr>
                        <a:t>BIC2</a:t>
                      </a:r>
                      <a:r>
                        <a:rPr lang="zh-CN" altLang="en-US" sz="1100">
                          <a:sym typeface="+mn-ea"/>
                        </a:rPr>
                        <a:t>温度采样异常故障</a:t>
                      </a:r>
                      <a:endParaRPr lang="zh-CN" altLang="en-US" sz="1100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61645"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/>
                        <a:t>P1A2300-</a:t>
                      </a:r>
                      <a:endParaRPr lang="zh-CN" altLang="en-US" sz="1100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1100">
                          <a:sym typeface="+mn-ea"/>
                        </a:rPr>
                        <a:t>BIC4</a:t>
                      </a:r>
                      <a:r>
                        <a:rPr lang="zh-CN" altLang="en-US" sz="1100">
                          <a:sym typeface="+mn-ea"/>
                        </a:rPr>
                        <a:t>温度采样异常故障</a:t>
                      </a:r>
                      <a:endParaRPr lang="zh-CN" altLang="en-US" sz="1100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61645"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1100">
                          <a:sym typeface="+mn-ea"/>
                        </a:rPr>
                        <a:t>P1A0C00-</a:t>
                      </a:r>
                      <a:endParaRPr lang="zh-CN" altLang="en-US" sz="1100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26670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1100">
                          <a:sym typeface="+mn-ea"/>
                        </a:rPr>
                        <a:t>BIC1</a:t>
                      </a:r>
                      <a:r>
                        <a:rPr lang="zh-CN" altLang="en-US" sz="1100">
                          <a:sym typeface="+mn-ea"/>
                        </a:rPr>
                        <a:t>电压采样异常故障</a:t>
                      </a:r>
                      <a:endParaRPr lang="zh-CN" altLang="en-US" sz="1100"/>
                    </a:p>
                  </a:txBody>
                  <a:tcPr marL="68580" marR="68580" marT="0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937260" y="200660"/>
            <a:ext cx="10800080" cy="720090"/>
          </a:xfrm>
        </p:spPr>
        <p:txBody>
          <a:bodyPr/>
          <a:p>
            <a:r>
              <a:rPr lang="zh-CN" altLang="en-US"/>
              <a:t>任务实施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492500" y="55245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dirty="0"/>
              <a:t>电压与温度采集故障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847725" y="13881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检测方法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087755" y="2162810"/>
            <a:ext cx="299529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600" dirty="0"/>
              <a:t>检查相关电压采集点、相关温度传感器故障、检查蓄电池模组信息采集端子插头，检查相关</a:t>
            </a:r>
            <a:r>
              <a:rPr lang="en-US" altLang="zh-CN" sz="1600" dirty="0"/>
              <a:t>BIC</a:t>
            </a:r>
            <a:r>
              <a:rPr lang="zh-CN" altLang="en-US" sz="1600" dirty="0"/>
              <a:t>信息采集端子及蓄电池模组信息采集端子到相关</a:t>
            </a:r>
            <a:r>
              <a:rPr lang="en-US" altLang="zh-CN" sz="1600" dirty="0"/>
              <a:t>BIC</a:t>
            </a:r>
            <a:r>
              <a:rPr lang="zh-CN" altLang="en-US" sz="1600" dirty="0"/>
              <a:t>信息采集端子之间的线路。</a:t>
            </a:r>
            <a:endParaRPr lang="zh-CN" altLang="en-US" sz="1600" dirty="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85005" y="1943100"/>
            <a:ext cx="6898005" cy="39979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68655" y="2771775"/>
            <a:ext cx="10514965" cy="1315085"/>
          </a:xfrm>
        </p:spPr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pic>
        <p:nvPicPr>
          <p:cNvPr id="12" name="图片 16" descr="C:/Users/ADMIN/AppData/Local/Temp/fig2wpp/@svg_logo-2574&amp;2496.sv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4685348" y="5626100"/>
            <a:ext cx="2820670" cy="694690"/>
          </a:xfrm>
          <a:prstGeom prst="rect">
            <a:avLst/>
          </a:prstGeom>
        </p:spPr>
      </p:pic>
      <p:pic>
        <p:nvPicPr>
          <p:cNvPr id="13" name="图片 18" descr="C:/Users/ADMIN/AppData/Local/Temp/fig2wpp/@svg_book-2599&amp;365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/>
          <a:stretch>
            <a:fillRect/>
          </a:stretch>
        </p:blipFill>
        <p:spPr>
          <a:xfrm>
            <a:off x="4888865" y="5854700"/>
            <a:ext cx="282575" cy="2279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457204" y="304802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12573" y="609576"/>
            <a:ext cx="11166853" cy="594364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1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5" y="937895"/>
            <a:ext cx="11221720" cy="482346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 sz="4000"/>
              <a:t>目</a:t>
            </a:r>
            <a:r>
              <a:rPr lang="en-US" altLang="zh-CN" sz="4000"/>
              <a:t> </a:t>
            </a:r>
            <a:r>
              <a:rPr lang="zh-CN" altLang="en-US" sz="4000"/>
              <a:t>录</a:t>
            </a:r>
            <a:endParaRPr lang="zh-CN" altLang="en-US" sz="4000"/>
          </a:p>
        </p:txBody>
      </p:sp>
      <p:sp>
        <p:nvSpPr>
          <p:cNvPr id="4" name="文本框 3"/>
          <p:cNvSpPr txBox="1"/>
          <p:nvPr/>
        </p:nvSpPr>
        <p:spPr>
          <a:xfrm>
            <a:off x="3530600" y="2896235"/>
            <a:ext cx="3230880" cy="39560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 defTabSz="266700">
              <a:lnSpc>
                <a:spcPct val="172000"/>
              </a:lnSpc>
              <a:spcBef>
                <a:spcPts val="700"/>
              </a:spcBef>
              <a:spcAft>
                <a:spcPts val="700"/>
              </a:spcAft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03925" y="2923540"/>
            <a:ext cx="27254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/>
              <a:t>任务三</a:t>
            </a:r>
            <a:r>
              <a:rPr lang="en-US" altLang="zh-CN" sz="1400" dirty="0"/>
              <a:t>  </a:t>
            </a:r>
            <a:r>
              <a:rPr lang="zh-CN" altLang="en-US" sz="1400" dirty="0"/>
              <a:t>动力电池均衡的检修</a:t>
            </a:r>
            <a:endParaRPr lang="zh-CN" altLang="en-US" sz="1400" dirty="0"/>
          </a:p>
        </p:txBody>
      </p:sp>
      <p:sp>
        <p:nvSpPr>
          <p:cNvPr id="8" name="文本框 7"/>
          <p:cNvSpPr txBox="1"/>
          <p:nvPr/>
        </p:nvSpPr>
        <p:spPr>
          <a:xfrm>
            <a:off x="8937625" y="2923540"/>
            <a:ext cx="33661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/>
              <a:t>任务四</a:t>
            </a:r>
            <a:r>
              <a:rPr lang="en-US" altLang="zh-CN" sz="1400" dirty="0"/>
              <a:t>  </a:t>
            </a:r>
            <a:r>
              <a:rPr lang="zh-CN" altLang="en-US" sz="1400" dirty="0"/>
              <a:t>动力电池热管理系统检修</a:t>
            </a:r>
            <a:endParaRPr lang="zh-CN" altLang="en-US" sz="1400" dirty="0"/>
          </a:p>
        </p:txBody>
      </p:sp>
      <p:sp>
        <p:nvSpPr>
          <p:cNvPr id="39" name="文本框 38"/>
          <p:cNvSpPr txBox="1"/>
          <p:nvPr/>
        </p:nvSpPr>
        <p:spPr>
          <a:xfrm>
            <a:off x="6138545" y="3291840"/>
            <a:ext cx="2541270" cy="414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一、技术原理</a:t>
            </a:r>
            <a:endParaRPr lang="zh-CN" altLang="en-US" sz="140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44305" y="3315970"/>
            <a:ext cx="2541270" cy="344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一、技术原理</a:t>
            </a:r>
            <a:endParaRPr lang="zh-CN" altLang="en-US" sz="140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005195" y="3872230"/>
            <a:ext cx="2195195" cy="283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动力蓄电池均衡控制意义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933180" y="3706495"/>
            <a:ext cx="211709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动力蓄电池管理器功能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933180" y="4481195"/>
            <a:ext cx="2805430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比亚迪秦动力蓄电池管理器电路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005195" y="4259580"/>
            <a:ext cx="2342515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动力蓄电池均衡控制的原理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194425" y="4797425"/>
            <a:ext cx="162306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任务实施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044305" y="4853305"/>
            <a:ext cx="162306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任务实施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893810" y="2875915"/>
            <a:ext cx="2849245" cy="35179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5885815" y="2896235"/>
            <a:ext cx="2849245" cy="35179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6005195" y="5170170"/>
            <a:ext cx="2562860" cy="2724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动力蓄电池均衡控制故障的检修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005195" y="5756275"/>
            <a:ext cx="2596515" cy="3981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CN" altLang="en-US" sz="1200" spc="15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动力蓄电池均衡维修仪的使用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933180" y="4093845"/>
            <a:ext cx="230124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动力蓄电池管理器信息的传输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995410" y="5182235"/>
            <a:ext cx="142875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1.SOC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值的标定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995410" y="5436235"/>
            <a:ext cx="1708785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3.BMC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电源故障检修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995410" y="5690235"/>
            <a:ext cx="1831975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4.BMC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通讯故障检修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0309860" y="5182235"/>
            <a:ext cx="142875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2.SOC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值异常</a:t>
            </a:r>
            <a:endParaRPr lang="en-US" altLang="zh-CN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996680" y="5953125"/>
            <a:ext cx="1831975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碰撞信号</a:t>
            </a: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27705" y="2923540"/>
            <a:ext cx="251587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任务二 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信息采集系统的检修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0045" y="2892425"/>
            <a:ext cx="26168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/>
              <a:t>任务一</a:t>
            </a:r>
            <a:r>
              <a:rPr lang="en-US" altLang="zh-CN" sz="1400" dirty="0"/>
              <a:t> </a:t>
            </a:r>
            <a:r>
              <a:rPr lang="en-US" altLang="en-US" sz="1400" dirty="0"/>
              <a:t> </a:t>
            </a:r>
            <a:r>
              <a:rPr lang="zh-CN" altLang="en-US" sz="1400" dirty="0"/>
              <a:t>高压电池管理器的检修</a:t>
            </a:r>
            <a:endParaRPr lang="zh-CN" altLang="en-US" sz="1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3406775" y="3291840"/>
            <a:ext cx="22212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4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4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8165" y="3260725"/>
            <a:ext cx="19989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4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4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80890" y="3660140"/>
            <a:ext cx="103124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温度采集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378835" y="3660140"/>
            <a:ext cx="11938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1.电压采集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17220" y="3670300"/>
            <a:ext cx="198120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无感分流式电流传感器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17220" y="3987800"/>
            <a:ext cx="200596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霍尔式电流传感器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378835" y="3932555"/>
            <a:ext cx="146367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信息采集线束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378835" y="4204970"/>
            <a:ext cx="174434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信息采集数据的传递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3406775" y="4843780"/>
            <a:ext cx="16548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558165" y="4824095"/>
            <a:ext cx="16548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3378835" y="4477385"/>
            <a:ext cx="2374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秦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PLUS EV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信息采集系统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378835" y="5241290"/>
            <a:ext cx="211836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电压与温度采集故障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378835" y="5631815"/>
            <a:ext cx="235521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2.BIC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工作异常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49885" y="2844800"/>
            <a:ext cx="2553970" cy="35179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3230245" y="2875915"/>
            <a:ext cx="2345055" cy="35179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617220" y="4305300"/>
            <a:ext cx="133731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电路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502285" y="5210175"/>
            <a:ext cx="233743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比亚迪秦</a:t>
            </a: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EV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电流传感器故障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502285" y="5625465"/>
            <a:ext cx="2347595" cy="64516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比亚迪秦</a:t>
            </a: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PLUS EV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采样电阻两侧电压的测量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635"/>
            <a:ext cx="12191365" cy="1939290"/>
          </a:xfrm>
          <a:prstGeom prst="rect">
            <a:avLst/>
          </a:prstGeom>
          <a:solidFill>
            <a:srgbClr val="1F2E79"/>
          </a:solidFill>
          <a:ln>
            <a:solidFill>
              <a:srgbClr val="1F2E7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492885" y="657225"/>
            <a:ext cx="10012680" cy="768350"/>
          </a:xfrm>
        </p:spPr>
        <p:txBody>
          <a:bodyPr wrap="square" anchor="t" anchorCtr="0">
            <a:noAutofit/>
          </a:bodyPr>
          <a:lstStyle/>
          <a:p>
            <a:pPr algn="ctr"/>
            <a:r>
              <a:rPr sz="6000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zh-CN" sz="6000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</a:t>
            </a:r>
            <a:r>
              <a:rPr lang="en-US" altLang="zh-CN" sz="6000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6000">
                <a:solidFill>
                  <a:schemeClr val="bg1"/>
                </a:solidFill>
              </a:rPr>
              <a:t>信息采集系统的检修</a:t>
            </a:r>
            <a:endParaRPr lang="zh-CN" altLang="en-US" sz="60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358390" y="3757930"/>
            <a:ext cx="30289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技术原理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991985" y="3757930"/>
            <a:ext cx="2710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287905" y="4351655"/>
            <a:ext cx="135699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zh-CN" altLang="en-US" sz="1600" b="1" dirty="0">
                <a:ln w="6350">
                  <a:noFill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电压采集</a:t>
            </a:r>
            <a:endParaRPr lang="zh-CN" altLang="en-US" sz="1600" b="1" dirty="0">
              <a:ln w="6350">
                <a:noFill/>
              </a:ln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2287905" y="5399405"/>
            <a:ext cx="246189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zh-CN" altLang="en-US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信息采集数据的传递</a:t>
            </a:r>
            <a:endParaRPr lang="zh-CN" altLang="en-US" sz="1600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991985" y="4599940"/>
            <a:ext cx="338899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zh-CN" altLang="en-US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电压与温度采集故障</a:t>
            </a:r>
            <a:endParaRPr lang="zh-CN" altLang="en-US" sz="1600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20560" y="5362575"/>
            <a:ext cx="197167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en-US" altLang="zh-CN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BIC</a:t>
            </a:r>
            <a:r>
              <a:rPr lang="zh-CN" altLang="en-US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工作异常</a:t>
            </a:r>
            <a:endParaRPr lang="zh-CN" altLang="en-US" sz="1600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18635" y="4351655"/>
            <a:ext cx="135699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r">
              <a:buFont typeface="Wingdings" panose="05000000000000000000" charset="0"/>
              <a:buChar char="l"/>
            </a:pPr>
            <a:r>
              <a:rPr lang="zh-CN" altLang="en-US" sz="1600" b="1" dirty="0">
                <a:ln w="6350">
                  <a:noFill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温度采集</a:t>
            </a:r>
            <a:endParaRPr lang="zh-CN" altLang="en-US" sz="1600" b="1" dirty="0">
              <a:ln w="6350">
                <a:noFill/>
              </a:ln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87905" y="4875530"/>
            <a:ext cx="1753870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zh-CN" altLang="en-US" sz="1600" b="1" dirty="0">
                <a:ln w="6350">
                  <a:noFill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信息采集线束</a:t>
            </a:r>
            <a:endParaRPr lang="zh-CN" altLang="en-US" sz="1600" b="1" dirty="0">
              <a:ln w="6350">
                <a:noFill/>
              </a:ln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87905" y="5923280"/>
            <a:ext cx="3098800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zh-CN" altLang="en-US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秦</a:t>
            </a:r>
            <a:r>
              <a:rPr lang="en-US" altLang="zh-CN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PLUS EV</a:t>
            </a:r>
            <a:r>
              <a:rPr lang="zh-CN" altLang="en-US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信息采集系统</a:t>
            </a:r>
            <a:endParaRPr lang="zh-CN" altLang="en-US" sz="1600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748665" y="320040"/>
            <a:ext cx="9859645" cy="720090"/>
          </a:xfrm>
        </p:spPr>
        <p:txBody>
          <a:bodyPr/>
          <a:lstStyle/>
          <a:p>
            <a:r>
              <a:rPr lang="zh-CN" altLang="en-US"/>
              <a:t>学习目标</a:t>
            </a:r>
            <a:endParaRPr lang="zh-CN" altLang="en-US"/>
          </a:p>
        </p:txBody>
      </p:sp>
      <p:cxnSp>
        <p:nvCxnSpPr>
          <p:cNvPr id="17" name="直接连接符 16"/>
          <p:cNvCxnSpPr/>
          <p:nvPr>
            <p:custDataLst>
              <p:tags r:id="rId2"/>
            </p:custDataLst>
          </p:nvPr>
        </p:nvCxnSpPr>
        <p:spPr>
          <a:xfrm>
            <a:off x="783593" y="4213874"/>
            <a:ext cx="30983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http://photo-static-api.fotomore.com/creative/vcg/400/version23/VCG21gic13483260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5918" b="25918"/>
          <a:stretch>
            <a:fillRect/>
          </a:stretch>
        </p:blipFill>
        <p:spPr>
          <a:xfrm>
            <a:off x="748666" y="1509249"/>
            <a:ext cx="3168186" cy="2013655"/>
          </a:xfrm>
          <a:prstGeom prst="roundRect">
            <a:avLst>
              <a:gd name="adj" fmla="val 9726"/>
            </a:avLst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9" name="矩形 18"/>
          <p:cNvSpPr/>
          <p:nvPr>
            <p:custDataLst>
              <p:tags r:id="rId5"/>
            </p:custDataLst>
          </p:nvPr>
        </p:nvSpPr>
        <p:spPr>
          <a:xfrm>
            <a:off x="880119" y="3621384"/>
            <a:ext cx="2349654" cy="5977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知识目标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3326917" y="3616303"/>
            <a:ext cx="554733" cy="59776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en-US" altLang="zh-CN" sz="2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7"/>
            </p:custDataLst>
          </p:nvPr>
        </p:nvSpPr>
        <p:spPr>
          <a:xfrm>
            <a:off x="880119" y="4318020"/>
            <a:ext cx="3001882" cy="212280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1.单体蓄电池电压的采集2.动力蓄电池温度的采集3.信息采集线束及信号传递的方式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57" name="直接连接符 56"/>
          <p:cNvCxnSpPr/>
          <p:nvPr>
            <p:custDataLst>
              <p:tags r:id="rId8"/>
            </p:custDataLst>
          </p:nvPr>
        </p:nvCxnSpPr>
        <p:spPr>
          <a:xfrm>
            <a:off x="4600167" y="4213874"/>
            <a:ext cx="30983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http://photo-static-api.fotomore.com/creative/vcg/400/version23/VCG21gic13483260.jp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23447" b="23447"/>
          <a:stretch>
            <a:fillRect/>
          </a:stretch>
        </p:blipFill>
        <p:spPr>
          <a:xfrm>
            <a:off x="4565240" y="1509249"/>
            <a:ext cx="3168186" cy="2013655"/>
          </a:xfrm>
          <a:prstGeom prst="roundRect">
            <a:avLst>
              <a:gd name="adj" fmla="val 9726"/>
            </a:avLst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2" name="矩形 21"/>
          <p:cNvSpPr/>
          <p:nvPr>
            <p:custDataLst>
              <p:tags r:id="rId11"/>
            </p:custDataLst>
          </p:nvPr>
        </p:nvSpPr>
        <p:spPr>
          <a:xfrm>
            <a:off x="4696058" y="3621384"/>
            <a:ext cx="2349654" cy="5977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能力目标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2"/>
            </p:custDataLst>
          </p:nvPr>
        </p:nvSpPr>
        <p:spPr>
          <a:xfrm>
            <a:off x="7143492" y="3616303"/>
            <a:ext cx="554733" cy="59776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en-US" altLang="zh-CN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3"/>
            </p:custDataLst>
          </p:nvPr>
        </p:nvSpPr>
        <p:spPr>
          <a:xfrm>
            <a:off x="4696058" y="4318020"/>
            <a:ext cx="3001882" cy="212280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1.电压采集故障的检测2.温度采集故障的检测3.BIC故障的检测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63" name="直接连接符 62"/>
          <p:cNvCxnSpPr/>
          <p:nvPr>
            <p:custDataLst>
              <p:tags r:id="rId14"/>
            </p:custDataLst>
          </p:nvPr>
        </p:nvCxnSpPr>
        <p:spPr>
          <a:xfrm>
            <a:off x="8416107" y="4213874"/>
            <a:ext cx="30983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>
            <p:custDataLst>
              <p:tags r:id="rId15"/>
            </p:custDataLst>
          </p:nvPr>
        </p:nvSpPr>
        <p:spPr>
          <a:xfrm>
            <a:off x="8512633" y="3621384"/>
            <a:ext cx="2349654" cy="5977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素质目标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6"/>
            </p:custDataLst>
          </p:nvPr>
        </p:nvSpPr>
        <p:spPr>
          <a:xfrm>
            <a:off x="10959431" y="3616303"/>
            <a:ext cx="554733" cy="59776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en-US" altLang="zh-CN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7"/>
            </p:custDataLst>
          </p:nvPr>
        </p:nvSpPr>
        <p:spPr>
          <a:xfrm>
            <a:off x="8512633" y="4318020"/>
            <a:ext cx="3001882" cy="212280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1.在操作过程中树立高压安全意识2.培养学生的团队协作意识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grpSp>
        <p:nvGrpSpPr>
          <p:cNvPr id="93" name="组合 92"/>
          <p:cNvGrpSpPr/>
          <p:nvPr>
            <p:custDataLst>
              <p:tags r:id="rId18"/>
            </p:custDataLst>
          </p:nvPr>
        </p:nvGrpSpPr>
        <p:grpSpPr>
          <a:xfrm rot="0">
            <a:off x="8301188" y="1537162"/>
            <a:ext cx="3192079" cy="2147161"/>
            <a:chOff x="2182" y="4845"/>
            <a:chExt cx="14794" cy="9952"/>
          </a:xfrm>
        </p:grpSpPr>
        <p:sp>
          <p:nvSpPr>
            <p:cNvPr id="94" name="圆角矩形 93"/>
            <p:cNvSpPr/>
            <p:nvPr>
              <p:custDataLst>
                <p:tags r:id="rId19"/>
              </p:custDataLst>
            </p:nvPr>
          </p:nvSpPr>
          <p:spPr>
            <a:xfrm>
              <a:off x="2967" y="6703"/>
              <a:ext cx="13224" cy="8094"/>
            </a:xfrm>
            <a:prstGeom prst="roundRect">
              <a:avLst>
                <a:gd name="adj" fmla="val 7029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5" name="圆角矩形 94"/>
            <p:cNvSpPr/>
            <p:nvPr>
              <p:custDataLst>
                <p:tags r:id="rId20"/>
              </p:custDataLst>
            </p:nvPr>
          </p:nvSpPr>
          <p:spPr>
            <a:xfrm>
              <a:off x="2558" y="5781"/>
              <a:ext cx="14042" cy="8595"/>
            </a:xfrm>
            <a:prstGeom prst="roundRect">
              <a:avLst>
                <a:gd name="adj" fmla="val 7029"/>
              </a:avLst>
            </a:prstGeom>
            <a:solidFill>
              <a:schemeClr val="accent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6" name="圆角矩形 95"/>
            <p:cNvSpPr/>
            <p:nvPr>
              <p:custDataLst>
                <p:tags r:id="rId21"/>
              </p:custDataLst>
            </p:nvPr>
          </p:nvSpPr>
          <p:spPr>
            <a:xfrm>
              <a:off x="2182" y="4845"/>
              <a:ext cx="14794" cy="9055"/>
            </a:xfrm>
            <a:prstGeom prst="roundRect">
              <a:avLst>
                <a:gd name="adj" fmla="val 947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7" name="图片 96" descr="E:/设计图片素材/marek-piwnicki-gGURH5X5O58-unsplash.jpgmarek-piwnicki-gGURH5X5O58-unsplash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 cstate="email"/>
            <a:srcRect l="-4" t="5515" r="-4" b="5515"/>
            <a:stretch>
              <a:fillRect/>
            </a:stretch>
          </p:blipFill>
          <p:spPr>
            <a:xfrm>
              <a:off x="2558" y="5206"/>
              <a:ext cx="14042" cy="832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04" h="4628">
                  <a:moveTo>
                    <a:pt x="325" y="0"/>
                  </a:moveTo>
                  <a:lnTo>
                    <a:pt x="7479" y="0"/>
                  </a:lnTo>
                  <a:cubicBezTo>
                    <a:pt x="7659" y="0"/>
                    <a:pt x="7804" y="146"/>
                    <a:pt x="7804" y="325"/>
                  </a:cubicBezTo>
                  <a:lnTo>
                    <a:pt x="7804" y="4303"/>
                  </a:lnTo>
                  <a:cubicBezTo>
                    <a:pt x="7804" y="4482"/>
                    <a:pt x="7659" y="4628"/>
                    <a:pt x="7479" y="4628"/>
                  </a:cubicBezTo>
                  <a:lnTo>
                    <a:pt x="325" y="4628"/>
                  </a:lnTo>
                  <a:cubicBezTo>
                    <a:pt x="146" y="4628"/>
                    <a:pt x="0" y="4482"/>
                    <a:pt x="0" y="4303"/>
                  </a:cubicBezTo>
                  <a:lnTo>
                    <a:pt x="0" y="325"/>
                  </a:lnTo>
                  <a:cubicBezTo>
                    <a:pt x="0" y="146"/>
                    <a:pt x="146" y="0"/>
                    <a:pt x="325" y="0"/>
                  </a:cubicBezTo>
                  <a:close/>
                </a:path>
              </a:pathLst>
            </a:custGeom>
            <a:ln>
              <a:noFill/>
            </a:ln>
          </p:spPr>
        </p:pic>
      </p:grpSp>
    </p:spTree>
    <p:custDataLst>
      <p:tags r:id="rId2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电压采集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35660" y="1721485"/>
            <a:ext cx="3988435" cy="3521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200000"/>
              </a:lnSpc>
            </a:pPr>
            <a:r>
              <a:rPr lang="zh-CN" altLang="en-US" sz="1600" dirty="0"/>
              <a:t>动力蓄电池组成特点：由众多单体电芯组成，存在并联或串联情况</a:t>
            </a:r>
            <a:endParaRPr lang="zh-CN" altLang="en-US" sz="1600" dirty="0"/>
          </a:p>
          <a:p>
            <a:pPr algn="l">
              <a:lnSpc>
                <a:spcPct val="200000"/>
              </a:lnSpc>
            </a:pPr>
            <a:r>
              <a:rPr lang="zh-CN" altLang="en-US" sz="1600" dirty="0"/>
              <a:t>采集的必要性：单个单体蓄电池故障达阈值会使整个动力蓄电池停机保护</a:t>
            </a:r>
            <a:endParaRPr lang="zh-CN" altLang="en-US" sz="1600" dirty="0"/>
          </a:p>
          <a:p>
            <a:pPr algn="l">
              <a:lnSpc>
                <a:spcPct val="200000"/>
              </a:lnSpc>
            </a:pPr>
            <a:r>
              <a:rPr lang="zh-CN" altLang="en-US" sz="1600" dirty="0"/>
              <a:t>以比亚迪秦</a:t>
            </a:r>
            <a:r>
              <a:rPr lang="en-US" altLang="zh-CN" sz="1600" dirty="0"/>
              <a:t> EV </a:t>
            </a:r>
            <a:r>
              <a:rPr lang="zh-CN" altLang="en-US" sz="1600" dirty="0"/>
              <a:t>为例：展示蓄电池模组内单体蓄电池及采集线束连接电压采集点的示意图（配合图</a:t>
            </a:r>
            <a:r>
              <a:rPr lang="en-US" altLang="zh-CN" sz="1600" dirty="0"/>
              <a:t> 3-2</a:t>
            </a:r>
            <a:r>
              <a:rPr lang="zh-CN" altLang="en-US" sz="1600" dirty="0"/>
              <a:t>）</a:t>
            </a:r>
            <a:endParaRPr lang="zh-CN" altLang="en-US" sz="1600" dirty="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45075" y="1421130"/>
            <a:ext cx="5991860" cy="43675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360045"/>
            <a:ext cx="10800080" cy="720090"/>
          </a:xfrm>
        </p:spPr>
        <p:txBody>
          <a:bodyPr/>
          <a:p>
            <a:r>
              <a:rPr lang="zh-CN" altLang="en-US"/>
              <a:t>温度采集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63600" y="1417955"/>
            <a:ext cx="382778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600" dirty="0"/>
              <a:t>温度传感器作用：负责采集蓄电池温度数据</a:t>
            </a:r>
            <a:endParaRPr lang="zh-CN" altLang="en-US" sz="1600" dirty="0"/>
          </a:p>
          <a:p>
            <a:pPr algn="l">
              <a:lnSpc>
                <a:spcPct val="200000"/>
              </a:lnSpc>
            </a:pPr>
            <a:r>
              <a:rPr lang="zh-CN" altLang="en-US" sz="1600" dirty="0"/>
              <a:t>温度信号重要性：充电、放电过程产热，传感器故障会导致动力蓄电池故障</a:t>
            </a:r>
            <a:endParaRPr lang="zh-CN" altLang="en-US" sz="1600" dirty="0"/>
          </a:p>
          <a:p>
            <a:pPr algn="l">
              <a:lnSpc>
                <a:spcPct val="200000"/>
              </a:lnSpc>
            </a:pPr>
            <a:r>
              <a:rPr lang="zh-CN" altLang="en-US" sz="1600" dirty="0"/>
              <a:t>常见损坏方式：高阻抗或开路，介绍产生原因（如机械分离、操作处理、过热等）</a:t>
            </a:r>
            <a:endParaRPr lang="zh-CN" altLang="en-US" sz="1600" dirty="0"/>
          </a:p>
          <a:p>
            <a:pPr algn="l">
              <a:lnSpc>
                <a:spcPct val="200000"/>
              </a:lnSpc>
            </a:pPr>
            <a:r>
              <a:rPr lang="zh-CN" altLang="en-US" sz="1600" dirty="0"/>
              <a:t>配图展示：温度传感器及信息采集点（图</a:t>
            </a:r>
            <a:r>
              <a:rPr lang="en-US" altLang="zh-CN" sz="1600" dirty="0"/>
              <a:t> 3-2</a:t>
            </a:r>
            <a:r>
              <a:rPr lang="zh-CN" altLang="en-US" sz="1600" dirty="0"/>
              <a:t>）</a:t>
            </a:r>
            <a:endParaRPr lang="zh-CN" altLang="en-US" sz="1600" dirty="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85385" y="1795145"/>
            <a:ext cx="6000750" cy="43719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391920" y="200660"/>
            <a:ext cx="10800080" cy="720090"/>
          </a:xfrm>
        </p:spPr>
        <p:txBody>
          <a:bodyPr/>
          <a:p>
            <a:r>
              <a:rPr lang="zh-CN" altLang="en-US"/>
              <a:t>信息采集线束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61110" y="1931670"/>
            <a:ext cx="242824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/>
              <a:t>安装位置及作用：在每个蓄电池模组上，连接信息采集器（</a:t>
            </a:r>
            <a:r>
              <a:rPr lang="en-US" altLang="zh-CN" sz="1600" dirty="0"/>
              <a:t>CSC</a:t>
            </a:r>
            <a:r>
              <a:rPr lang="zh-CN" altLang="en-US" sz="1600" dirty="0"/>
              <a:t>）与电压采集点、温度采集点</a:t>
            </a:r>
            <a:endParaRPr lang="zh-CN" altLang="en-US" sz="1600" dirty="0"/>
          </a:p>
          <a:p>
            <a:pPr algn="l">
              <a:lnSpc>
                <a:spcPct val="150000"/>
              </a:lnSpc>
            </a:pPr>
            <a:r>
              <a:rPr lang="zh-CN" altLang="en-US" sz="1600" dirty="0"/>
              <a:t>电流信息采集：一般直接连接高压蓄电池管理器</a:t>
            </a:r>
            <a:endParaRPr lang="zh-CN" altLang="en-US" sz="1600" dirty="0"/>
          </a:p>
          <a:p>
            <a:pPr algn="l">
              <a:lnSpc>
                <a:spcPct val="150000"/>
              </a:lnSpc>
            </a:pPr>
            <a:r>
              <a:rPr lang="zh-CN" altLang="en-US" sz="1600" dirty="0"/>
              <a:t>配图示意：展示信息采集线束（图</a:t>
            </a:r>
            <a:r>
              <a:rPr lang="en-US" altLang="zh-CN" sz="1600" dirty="0"/>
              <a:t> 3-2</a:t>
            </a:r>
            <a:r>
              <a:rPr lang="zh-CN" altLang="en-US" sz="1600" dirty="0"/>
              <a:t>）</a:t>
            </a:r>
            <a:endParaRPr lang="zh-CN" altLang="en-US" sz="1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8030" y="1645285"/>
            <a:ext cx="6000750" cy="43719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391920" y="200660"/>
            <a:ext cx="10800080" cy="720090"/>
          </a:xfrm>
        </p:spPr>
        <p:txBody>
          <a:bodyPr/>
          <a:p>
            <a:r>
              <a:rPr lang="zh-CN" altLang="en-US"/>
              <a:t>信息采集线束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61110" y="1931670"/>
            <a:ext cx="242824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/>
              <a:t>安装位置及作用：在每个蓄电池模组上，连接信息采集器（</a:t>
            </a:r>
            <a:r>
              <a:rPr lang="en-US" altLang="zh-CN" sz="1600" dirty="0"/>
              <a:t>CSC</a:t>
            </a:r>
            <a:r>
              <a:rPr lang="zh-CN" altLang="en-US" sz="1600" dirty="0"/>
              <a:t>）与电压采集点、温度采集点</a:t>
            </a:r>
            <a:endParaRPr lang="zh-CN" altLang="en-US" sz="1600" dirty="0"/>
          </a:p>
          <a:p>
            <a:pPr algn="l">
              <a:lnSpc>
                <a:spcPct val="150000"/>
              </a:lnSpc>
            </a:pPr>
            <a:r>
              <a:rPr lang="zh-CN" altLang="en-US" sz="1600" dirty="0"/>
              <a:t>电流信息采集：一般直接连接高压蓄电池管理器</a:t>
            </a:r>
            <a:endParaRPr lang="zh-CN" altLang="en-US" sz="1600" dirty="0"/>
          </a:p>
          <a:p>
            <a:pPr algn="l">
              <a:lnSpc>
                <a:spcPct val="150000"/>
              </a:lnSpc>
            </a:pPr>
            <a:r>
              <a:rPr lang="zh-CN" altLang="en-US" sz="1600" dirty="0"/>
              <a:t>配图示意：展示信息采集线束（图</a:t>
            </a:r>
            <a:r>
              <a:rPr lang="en-US" altLang="zh-CN" sz="1600" dirty="0"/>
              <a:t> 3-2</a:t>
            </a:r>
            <a:r>
              <a:rPr lang="zh-CN" altLang="en-US" sz="1600" dirty="0"/>
              <a:t>）</a:t>
            </a:r>
            <a:endParaRPr lang="zh-CN" altLang="en-US" sz="1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8030" y="1645285"/>
            <a:ext cx="6000750" cy="43719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9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1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7.xml><?xml version="1.0" encoding="utf-8"?>
<p:tagLst xmlns:p="http://schemas.openxmlformats.org/presentationml/2006/main">
  <p:tag name="KSO_WM_UNIT_ID" val="_1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8.xml><?xml version="1.0" encoding="utf-8"?>
<p:tagLst xmlns:p="http://schemas.openxmlformats.org/presentationml/2006/main">
  <p:tag name="KSO_WM_UNIT_ID" val="_1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9.xml><?xml version="1.0" encoding="utf-8"?>
<p:tagLst xmlns:p="http://schemas.openxmlformats.org/presentationml/2006/main">
  <p:tag name="KSO_WM_UNIT_ID" val="_1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ID" val="_1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1.xml><?xml version="1.0" encoding="utf-8"?>
<p:tagLst xmlns:p="http://schemas.openxmlformats.org/presentationml/2006/main">
  <p:tag name="KSO_WM_UNIT_ID" val="_1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2.xml><?xml version="1.0" encoding="utf-8"?>
<p:tagLst xmlns:p="http://schemas.openxmlformats.org/presentationml/2006/main">
  <p:tag name="KSO_WM_UNIT_ID" val="_1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3.xml><?xml version="1.0" encoding="utf-8"?>
<p:tagLst xmlns:p="http://schemas.openxmlformats.org/presentationml/2006/main">
  <p:tag name="KSO_WM_UNIT_ID" val="_1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4.xml><?xml version="1.0" encoding="utf-8"?>
<p:tagLst xmlns:p="http://schemas.openxmlformats.org/presentationml/2006/main">
  <p:tag name="KSO_WM_UNIT_ID" val="_1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5.xml><?xml version="1.0" encoding="utf-8"?>
<p:tagLst xmlns:p="http://schemas.openxmlformats.org/presentationml/2006/main">
  <p:tag name="KSO_WM_UNIT_ID" val="_1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6.xml><?xml version="1.0" encoding="utf-8"?>
<p:tagLst xmlns:p="http://schemas.openxmlformats.org/presentationml/2006/main">
  <p:tag name="KSO_WM_UNIT_ID" val="_1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7.xml><?xml version="1.0" encoding="utf-8"?>
<p:tagLst xmlns:p="http://schemas.openxmlformats.org/presentationml/2006/main">
  <p:tag name="KSO_WM_UNIT_ID" val="_1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8.xml><?xml version="1.0" encoding="utf-8"?>
<p:tagLst xmlns:p="http://schemas.openxmlformats.org/presentationml/2006/main">
  <p:tag name="KSO_WM_UNIT_ID" val="_1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9.xml><?xml version="1.0" encoding="utf-8"?>
<p:tagLst xmlns:p="http://schemas.openxmlformats.org/presentationml/2006/main">
  <p:tag name="KSO_WM_UNIT_ID" val="_1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ID" val="_1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1.xml><?xml version="1.0" encoding="utf-8"?>
<p:tagLst xmlns:p="http://schemas.openxmlformats.org/presentationml/2006/main">
  <p:tag name="KSO_WM_UNIT_ID" val="_1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2.xml><?xml version="1.0" encoding="utf-8"?>
<p:tagLst xmlns:p="http://schemas.openxmlformats.org/presentationml/2006/main">
  <p:tag name="KSO_WM_UNIT_ID" val="_1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3.xml><?xml version="1.0" encoding="utf-8"?>
<p:tagLst xmlns:p="http://schemas.openxmlformats.org/presentationml/2006/main">
  <p:tag name="KSO_WM_UNIT_ID" val="_1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4.xml><?xml version="1.0" encoding="utf-8"?>
<p:tagLst xmlns:p="http://schemas.openxmlformats.org/presentationml/2006/main">
  <p:tag name="KSO_WM_UNIT_ID" val="_1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5.xml><?xml version="1.0" encoding="utf-8"?>
<p:tagLst xmlns:p="http://schemas.openxmlformats.org/presentationml/2006/main">
  <p:tag name="KSO_WM_UNIT_ID" val="_1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6.xml><?xml version="1.0" encoding="utf-8"?>
<p:tagLst xmlns:p="http://schemas.openxmlformats.org/presentationml/2006/main">
  <p:tag name="KSO_WM_UNIT_ID" val="_1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7.xml><?xml version="1.0" encoding="utf-8"?>
<p:tagLst xmlns:p="http://schemas.openxmlformats.org/presentationml/2006/main">
  <p:tag name="KSO_WM_UNIT_ID" val="_1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8.xml><?xml version="1.0" encoding="utf-8"?>
<p:tagLst xmlns:p="http://schemas.openxmlformats.org/presentationml/2006/main">
  <p:tag name="KSO_WM_UNIT_ID" val="_1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9.xml><?xml version="1.0" encoding="utf-8"?>
<p:tagLst xmlns:p="http://schemas.openxmlformats.org/presentationml/2006/main">
  <p:tag name="KSO_WM_UNIT_ID" val="_1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ID" val="_1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1.xml><?xml version="1.0" encoding="utf-8"?>
<p:tagLst xmlns:p="http://schemas.openxmlformats.org/presentationml/2006/main">
  <p:tag name="KSO_WM_UNIT_ID" val="_1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2.xml><?xml version="1.0" encoding="utf-8"?>
<p:tagLst xmlns:p="http://schemas.openxmlformats.org/presentationml/2006/main">
  <p:tag name="KSO_WM_UNIT_ID" val="_1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3.xml><?xml version="1.0" encoding="utf-8"?>
<p:tagLst xmlns:p="http://schemas.openxmlformats.org/presentationml/2006/main">
  <p:tag name="KSO_WM_UNIT_ID" val="_1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4.xml><?xml version="1.0" encoding="utf-8"?>
<p:tagLst xmlns:p="http://schemas.openxmlformats.org/presentationml/2006/main">
  <p:tag name="KSO_WM_UNIT_ID" val="_1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5.xml><?xml version="1.0" encoding="utf-8"?>
<p:tagLst xmlns:p="http://schemas.openxmlformats.org/presentationml/2006/main">
  <p:tag name="KSO_WM_UNIT_ID" val="_1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6.xml><?xml version="1.0" encoding="utf-8"?>
<p:tagLst xmlns:p="http://schemas.openxmlformats.org/presentationml/2006/main">
  <p:tag name="KSO_WM_UNIT_ID" val="_1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7.xml><?xml version="1.0" encoding="utf-8"?>
<p:tagLst xmlns:p="http://schemas.openxmlformats.org/presentationml/2006/main">
  <p:tag name="KSO_WM_UNIT_ID" val="_1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8.xml><?xml version="1.0" encoding="utf-8"?>
<p:tagLst xmlns:p="http://schemas.openxmlformats.org/presentationml/2006/main">
  <p:tag name="KSO_WM_UNIT_ID" val="_1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9.xml><?xml version="1.0" encoding="utf-8"?>
<p:tagLst xmlns:p="http://schemas.openxmlformats.org/presentationml/2006/main">
  <p:tag name="KSO_WM_UNIT_ID" val="_2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ID" val="_2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1.xml><?xml version="1.0" encoding="utf-8"?>
<p:tagLst xmlns:p="http://schemas.openxmlformats.org/presentationml/2006/main">
  <p:tag name="KSO_WM_UNIT_ID" val="_2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2.xml><?xml version="1.0" encoding="utf-8"?>
<p:tagLst xmlns:p="http://schemas.openxmlformats.org/presentationml/2006/main">
  <p:tag name="KSO_WM_UNIT_ID" val="_2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3.xml><?xml version="1.0" encoding="utf-8"?>
<p:tagLst xmlns:p="http://schemas.openxmlformats.org/presentationml/2006/main">
  <p:tag name="KSO_WM_UNIT_ID" val="_2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4.xml><?xml version="1.0" encoding="utf-8"?>
<p:tagLst xmlns:p="http://schemas.openxmlformats.org/presentationml/2006/main">
  <p:tag name="KSO_WM_UNIT_ID" val="_2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5.xml><?xml version="1.0" encoding="utf-8"?>
<p:tagLst xmlns:p="http://schemas.openxmlformats.org/presentationml/2006/main">
  <p:tag name="KSO_WM_UNIT_ID" val="_2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6.xml><?xml version="1.0" encoding="utf-8"?>
<p:tagLst xmlns:p="http://schemas.openxmlformats.org/presentationml/2006/main">
  <p:tag name="KSO_WM_UNIT_ID" val="_2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7.xml><?xml version="1.0" encoding="utf-8"?>
<p:tagLst xmlns:p="http://schemas.openxmlformats.org/presentationml/2006/main">
  <p:tag name="KSO_WM_UNIT_ID" val="_2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8.xml><?xml version="1.0" encoding="utf-8"?>
<p:tagLst xmlns:p="http://schemas.openxmlformats.org/presentationml/2006/main">
  <p:tag name="KSO_WM_UNIT_ID" val="_2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9.xml><?xml version="1.0" encoding="utf-8"?>
<p:tagLst xmlns:p="http://schemas.openxmlformats.org/presentationml/2006/main">
  <p:tag name="KSO_WM_UNIT_ID" val="_2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ID" val="_2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1.xml><?xml version="1.0" encoding="utf-8"?>
<p:tagLst xmlns:p="http://schemas.openxmlformats.org/presentationml/2006/main">
  <p:tag name="KSO_WM_UNIT_ID" val="_2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2.xml><?xml version="1.0" encoding="utf-8"?>
<p:tagLst xmlns:p="http://schemas.openxmlformats.org/presentationml/2006/main">
  <p:tag name="KSO_WM_UNIT_ID" val="_2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3.xml><?xml version="1.0" encoding="utf-8"?>
<p:tagLst xmlns:p="http://schemas.openxmlformats.org/presentationml/2006/main">
  <p:tag name="KSO_WM_UNIT_ID" val="_2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4.xml><?xml version="1.0" encoding="utf-8"?>
<p:tagLst xmlns:p="http://schemas.openxmlformats.org/presentationml/2006/main">
  <p:tag name="KSO_WM_UNIT_ID" val="_2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5.xml><?xml version="1.0" encoding="utf-8"?>
<p:tagLst xmlns:p="http://schemas.openxmlformats.org/presentationml/2006/main">
  <p:tag name="KSO_WM_UNIT_ID" val="_2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6.xml><?xml version="1.0" encoding="utf-8"?>
<p:tagLst xmlns:p="http://schemas.openxmlformats.org/presentationml/2006/main">
  <p:tag name="KSO_WM_UNIT_ID" val="_2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7.xml><?xml version="1.0" encoding="utf-8"?>
<p:tagLst xmlns:p="http://schemas.openxmlformats.org/presentationml/2006/main">
  <p:tag name="KSO_WM_UNIT_ID" val="_2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8.xml><?xml version="1.0" encoding="utf-8"?>
<p:tagLst xmlns:p="http://schemas.openxmlformats.org/presentationml/2006/main">
  <p:tag name="KSO_WM_UNIT_ID" val="_2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9.xml><?xml version="1.0" encoding="utf-8"?>
<p:tagLst xmlns:p="http://schemas.openxmlformats.org/presentationml/2006/main">
  <p:tag name="KSO_WM_UNIT_ID" val="_2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ID" val="_2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71.xml><?xml version="1.0" encoding="utf-8"?>
<p:tagLst xmlns:p="http://schemas.openxmlformats.org/presentationml/2006/main">
  <p:tag name="KSO_WM_UNIT_ID" val="_2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72.xml><?xml version="1.0" encoding="utf-8"?>
<p:tagLst xmlns:p="http://schemas.openxmlformats.org/presentationml/2006/main">
  <p:tag name="KSO_WM_UNIT_ID" val="_2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6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6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6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6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  <p:tag name="KSO_WM_TEMPLATE_INDEX" val="95075"/>
  <p:tag name="KSO_WM_TEMPLATE_CATEGORY" val="custom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9"/>
  <p:tag name="KSO_WM_TEMPLATE_CATEGORY" val="custom"/>
  <p:tag name="KSO_WM_TEMPLATE_INDEX" val="95075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95075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83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95075"/>
  <p:tag name="KSO_WM_TEMPLATE_THUMBS_INDEX" val="1、9"/>
  <p:tag name="KSO_WM_UNIT_ID" val="_0**"/>
  <p:tag name="KSO_WM_UNIT_LAYERLEVEL" val="1"/>
</p:tagLst>
</file>

<file path=ppt/tags/tag184.xml><?xml version="1.0" encoding="utf-8"?>
<p:tagLst xmlns:p="http://schemas.openxmlformats.org/presentationml/2006/main">
  <p:tag name="KSO_WM_UNIT_TYPE" val="i"/>
  <p:tag name="KSO_WM_DECORATE_TYPE" val="i_cd"/>
  <p:tag name="KSO_WM_UNIT_INDEX" val="5"/>
  <p:tag name="KSO_WM_BEAUTIFY_FLAG" val="#wm#"/>
  <p:tag name="KSO_WM_TAG_VERSION" val="3.0"/>
  <p:tag name="KSO_WM_TEMPLATE_INDEX" val="95075"/>
  <p:tag name="KSO_WM_TEMPLATE_CATEGORY" val="custom"/>
  <p:tag name="KSO_WM_UNIT_ID" val="custom95075_1*i*5"/>
  <p:tag name="KSO_WM_UNIT_LAYERLEVEL" val="1"/>
</p:tagLst>
</file>

<file path=ppt/tags/tag18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1*a*1"/>
  <p:tag name="KSO_WM_UNIT_LAYERLEVEL" val="1"/>
</p:tagLst>
</file>

<file path=ppt/tags/tag18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1*b*1"/>
  <p:tag name="KSO_WM_UNIT_LAYERLEVEL" val="1"/>
</p:tagLst>
</file>

<file path=ppt/tags/tag187.xml><?xml version="1.0" encoding="utf-8"?>
<p:tagLst xmlns:p="http://schemas.openxmlformats.org/presentationml/2006/main">
  <p:tag name="KSO_WM_UNIT_TYPE" val="i"/>
  <p:tag name="KSO_WM_DECORATE_TYPE" val="i_cd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1*i*1"/>
  <p:tag name="KSO_WM_UNIT_LAYERLEVEL" val="1"/>
</p:tagLst>
</file>

<file path=ppt/tags/tag188.xml><?xml version="1.0" encoding="utf-8"?>
<p:tagLst xmlns:p="http://schemas.openxmlformats.org/presentationml/2006/main">
  <p:tag name="KSO_WM_UNIT_TYPE" val="i"/>
  <p:tag name="KSO_WM_DECORATE_TYPE" val="i_cd"/>
  <p:tag name="KSO_WM_UNIT_INDEX" val="2"/>
  <p:tag name="KSO_WM_BEAUTIFY_FLAG" val="#wm#"/>
  <p:tag name="KSO_WM_TAG_VERSION" val="3.0"/>
  <p:tag name="KSO_WM_TEMPLATE_INDEX" val="95075"/>
  <p:tag name="KSO_WM_TEMPLATE_CATEGORY" val="custom"/>
  <p:tag name="KSO_WM_UNIT_ID" val="custom95075_1*i*2"/>
  <p:tag name="KSO_WM_UNIT_LAYERLEVEL" val="1"/>
</p:tagLst>
</file>

<file path=ppt/tags/tag189.xml><?xml version="1.0" encoding="utf-8"?>
<p:tagLst xmlns:p="http://schemas.openxmlformats.org/presentationml/2006/main">
  <p:tag name="KSO_WM_UNIT_TYPE" val="i"/>
  <p:tag name="KSO_WM_DECORATE_TYPE" val="i_cd"/>
  <p:tag name="KSO_WM_UNIT_INDEX" val="3"/>
  <p:tag name="KSO_WM_BEAUTIFY_FLAG" val="#wm#"/>
  <p:tag name="KSO_WM_TAG_VERSION" val="3.0"/>
  <p:tag name="KSO_WM_TEMPLATE_INDEX" val="95075"/>
  <p:tag name="KSO_WM_TEMPLATE_CATEGORY" val="custom"/>
  <p:tag name="KSO_WM_UNIT_ID" val="custom95075_1*i*3"/>
  <p:tag name="KSO_WM_UNIT_LAYERLEVEL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TYPE" val="i"/>
  <p:tag name="KSO_WM_DECORATE_TYPE" val="i_cd"/>
  <p:tag name="KSO_WM_UNIT_INDEX" val="4"/>
  <p:tag name="KSO_WM_BEAUTIFY_FLAG" val="#wm#"/>
  <p:tag name="KSO_WM_TAG_VERSION" val="3.0"/>
  <p:tag name="KSO_WM_TEMPLATE_INDEX" val="95075"/>
  <p:tag name="KSO_WM_TEMPLATE_CATEGORY" val="custom"/>
  <p:tag name="KSO_WM_UNIT_ID" val="custom95075_1*i*4"/>
  <p:tag name="KSO_WM_UNIT_LAYERLEVEL" val="1"/>
</p:tagLst>
</file>

<file path=ppt/tags/tag191.xml><?xml version="1.0" encoding="utf-8"?>
<p:tagLst xmlns:p="http://schemas.openxmlformats.org/presentationml/2006/main">
  <p:tag name="KSO_WM_UNIT_TYPE" val="i"/>
  <p:tag name="KSO_WM_DECORATE_TYPE" val="i_cd"/>
  <p:tag name="KSO_WM_UNIT_INDEX" val="6"/>
  <p:tag name="KSO_WM_BEAUTIFY_FLAG" val="#wm#"/>
  <p:tag name="KSO_WM_TAG_VERSION" val="3.0"/>
  <p:tag name="KSO_WM_TEMPLATE_INDEX" val="95075"/>
  <p:tag name="KSO_WM_TEMPLATE_CATEGORY" val="custom"/>
  <p:tag name="KSO_WM_UNIT_ID" val="custom95075_1*i*6"/>
  <p:tag name="KSO_WM_UNIT_LAYERLEVEL" val="1"/>
</p:tagLst>
</file>

<file path=ppt/tags/tag192.xml><?xml version="1.0" encoding="utf-8"?>
<p:tagLst xmlns:p="http://schemas.openxmlformats.org/presentationml/2006/main">
  <p:tag name="KSO_WM_UNIT_TYPE" val="i"/>
  <p:tag name="KSO_WM_DECORATE_TYPE" val="i_cd"/>
  <p:tag name="KSO_WM_UNIT_INDEX" val="7"/>
  <p:tag name="KSO_WM_BEAUTIFY_FLAG" val="#wm#"/>
  <p:tag name="KSO_WM_TAG_VERSION" val="3.0"/>
  <p:tag name="KSO_WM_TEMPLATE_INDEX" val="95075"/>
  <p:tag name="KSO_WM_TEMPLATE_CATEGORY" val="custom"/>
  <p:tag name="KSO_WM_UNIT_ID" val="custom95075_1*i*7"/>
  <p:tag name="KSO_WM_UNIT_LAYERLEVEL" val="1"/>
</p:tagLst>
</file>

<file path=ppt/tags/tag193.xml><?xml version="1.0" encoding="utf-8"?>
<p:tagLst xmlns:p="http://schemas.openxmlformats.org/presentationml/2006/main">
  <p:tag name="KSO_WM_UNIT_TYPE" val="j"/>
  <p:tag name="KSO_WM_DECORATE_TYPE" val="i_lg"/>
  <p:tag name="KSO_WM_UNIT_INDEX" val="2"/>
  <p:tag name="KSO_WM_BEAUTIFY_FLAG" val="#wm#"/>
  <p:tag name="KSO_WM_TAG_VERSION" val="3.0"/>
  <p:tag name="KSO_WM_TEMPLATE_INDEX" val="95075"/>
  <p:tag name="KSO_WM_TEMPLATE_CATEGORY" val="custom"/>
  <p:tag name="KSO_WM_UNIT_ID" val="custom95075_1*j*2"/>
  <p:tag name="KSO_WM_UNIT_LAYERLEVEL" val="1"/>
</p:tagLst>
</file>

<file path=ppt/tags/tag19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1*f*1"/>
  <p:tag name="KSO_WM_UNIT_LAYERLEVEL" val="1"/>
</p:tagLst>
</file>

<file path=ppt/tags/tag195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1*j*1"/>
  <p:tag name="KSO_WM_UNIT_LAYERLEVEL" val="1"/>
</p:tagLst>
</file>

<file path=ppt/tags/tag196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TEMPLATE_PLACEHOLDER_POS" val="80,200.625,886,352.5"/>
  <p:tag name="KSO_WM_SLIDE_SUBTYPE" val="pureTxt"/>
  <p:tag name="KSO_WM_SLIDE_ITEM_CNT" val="0"/>
  <p:tag name="KSO_WM_TEMPLATE_INDEX" val="95075"/>
  <p:tag name="KSO_WM_SLIDE_THEME_ID" val="20239895"/>
  <p:tag name="KSO_WM_SLIDE_INDEX" val="1"/>
  <p:tag name="KSO_WM_BEAUTIFY_FLAG" val="#wm#"/>
  <p:tag name="KSO_WM_TEMPLATE_CATEGORY" val="custom"/>
  <p:tag name="KSO_WM_TEMPLATE_THUMBS_INDEX" val="1、5"/>
  <p:tag name="KSO_WM_SLIDE_ID" val="custom95075_1"/>
  <p:tag name="KSO_WM_SLIDE_LAYOUT" val="a_b_f_i_j"/>
  <p:tag name="KSO_WM_SLIDE_LAYOUT_CNT" val="1_1_1_7_2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3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3"/>
  <p:tag name="KSO_WM_UNIT_DEC_AREA_ID" val="8a3794c4b6e349188cfeedf5b6c3c579"/>
  <p:tag name="KSO_WM_UNIT_DECORATE_INFO" val="{&quot;ReferentInfo&quot;:{&quot;Id&quot;:&quot;d1a394a27fb4426d839dac8d39cf9a61&quot;,&quot;X&quot;:{&quot;Pos&quot;:1},&quot;Y&quot;:{&quot;Pos&quot;:0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631_1*i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ebe800bc8e040a59aa8179dc2e33b4a"/>
  <p:tag name="KSO_WM_UNIT_TYPE" val="i"/>
  <p:tag name="KSO_WM_UNIT_INDEX" val="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75f84925f914a8086e09eda1d0c6e7c&quot;,&quot;X&quot;:{&quot;Pos&quot;:1},&quot;Y&quot;:{&quot;Pos&quot;:1}},&quot;whChangeMode&quot;:0}"/>
  <p:tag name="KSO_WM_CHIP_GROUPID" val="5ee9de389390e3092d79781b"/>
  <p:tag name="KSO_WM_CHIP_XID" val="5ee9de389390e3092d79781c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38"/>
  <p:tag name="KSO_WM_TEMPLATE_ASSEMBLE_XID" val="60656e6e4054ed1e2fb7f89b"/>
  <p:tag name="KSO_WM_TEMPLATE_ASSEMBLE_GROUPID" val="60656e6e4054ed1e2fb7f89b"/>
  <p:tag name="WM_BEAUTIFY_ZORDER_FLAG_TAG" val="2"/>
</p:tagLst>
</file>

<file path=ppt/tags/tag199.xml><?xml version="1.0" encoding="utf-8"?>
<p:tagLst xmlns:p="http://schemas.openxmlformats.org/presentationml/2006/main">
  <p:tag name="KSO_WM_SLIDE_ID" val="diagram20220058_3"/>
  <p:tag name="KSO_WM_TEMPLATE_SUBCATEGORY" val="25"/>
  <p:tag name="KSO_WM_TEMPLATE_MASTER_TYPE" val="0"/>
  <p:tag name="KSO_WM_TEMPLATE_COLOR_TYPE" val="0"/>
  <p:tag name="KSO_WM_SLIDE_ITEM_CNT" val="0"/>
  <p:tag name="KSO_WM_SLIDE_INDEX" val="3"/>
  <p:tag name="KSO_WM_TAG_VERSION" val="1.0"/>
  <p:tag name="KSO_WM_BEAUTIFY_FLAG" val="#wm#"/>
  <p:tag name="KSO_WM_TEMPLATE_CATEGORY" val="diagram"/>
  <p:tag name="KSO_WM_TEMPLATE_INDEX" val="20220058"/>
  <p:tag name="KSO_WM_SLIDE_TYPE" val="text"/>
  <p:tag name="KSO_WM_SLIDE_SUBTYPE" val="picTxt"/>
  <p:tag name="KSO_WM_SLIDE_LAYOUTTYPE" val="topbottom"/>
  <p:tag name="KSO_WM_SLIDE_SIZE" val="888*492"/>
  <p:tag name="KSO_WM_SLIDE_POSITION" val="36*24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8&quot;,&quot;margin&quot;:{&quot;bottom&quot;:0.847000002861023,&quot;left&quot;:1.2699999809265137,&quot;right&quot;:1.2699999809265137,&quot;top&quot;:1.6929999589920044}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95075"/>
</p:tagLst>
</file>

<file path=ppt/tags/tag2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990_9*a*1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PRESET_TEXT" val="点击输入标题内容"/>
  <p:tag name="KSO_WM_UNIT_TEXT_FILL_FORE_SCHEMECOLOR_INDEX_BRIGHTNESS" val="0.15"/>
  <p:tag name="KSO_WM_UNIT_TEXT_FILL_FORE_SCHEMECOLOR_INDEX" val="13"/>
  <p:tag name="KSO_WM_UNIT_TEXT_FILL_TYPE" val="1"/>
</p:tagLst>
</file>

<file path=ppt/tags/tag202.xml><?xml version="1.0" encoding="utf-8"?>
<p:tagLst xmlns:p="http://schemas.openxmlformats.org/presentationml/2006/main">
  <p:tag name="KSO_WM_SLIDE_ID" val="custom20202990_9"/>
  <p:tag name="KSO_WM_TEMPLATE_SUBCATEGORY" val="17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2990"/>
  <p:tag name="KSO_WM_SLIDE_LAYOUT" val="a_b_e"/>
  <p:tag name="KSO_WM_SLIDE_LAYOUT_CNT" val="1_1_1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_3*a*1"/>
  <p:tag name="KSO_WM_TEMPLATE_CATEGORY" val="diagram"/>
  <p:tag name="KSO_WM_TEMPLATE_INDEX" val="2023178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29"/>
  <p:tag name="KSO_WM_DIAGRAM_GROUP_CODE" val="l1-1"/>
  <p:tag name="KSO_WM_UNIT_TYPE" val="a"/>
  <p:tag name="KSO_WM_UNIT_INDEX" val="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_2*l_h_i*1_1_2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4"/>
  <p:tag name="KSO_WM_DIAGRAM_MIN_ITEMCNT" val="2"/>
  <p:tag name="KSO_WM_DIAGRAM_VIRTUALLY_FRAME" val="{&quot;height&quot;:388.3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8_2*l_h_d*1_1_1"/>
  <p:tag name="KSO_WM_TEMPLATE_CATEGORY" val="diagram"/>
  <p:tag name="KSO_WM_TEMPLATE_INDEX" val="20231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59*879"/>
  <p:tag name="KSO_WM_DIAGRAM_GROUP_CODE" val="l1-1"/>
  <p:tag name="KSO_WM_UNIT_TYPE" val="l_h_d"/>
  <p:tag name="KSO_WM_UNIT_INDEX" val="1_1_1"/>
  <p:tag name="KSO_WM_DIAGRAM_MAX_ITEMCNT" val="4"/>
  <p:tag name="KSO_WM_DIAGRAM_MIN_ITEMCNT" val="2"/>
  <p:tag name="KSO_WM_DIAGRAM_VIRTUALLY_FRAME" val="{&quot;height&quot;:388.3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solidLine&quot;:{&quot;brightness&quot;:-0.2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8_2*l_h_a*1_1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3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78_2*l_h_i*1_1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3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</p:tagLst>
</file>

<file path=ppt/tags/tag2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8_2*l_h_f*1_1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3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_2*l_h_i*1_2_2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2"/>
  <p:tag name="KSO_WM_DIAGRAM_MAX_ITEMCNT" val="4"/>
  <p:tag name="KSO_WM_DIAGRAM_MIN_ITEMCNT" val="2"/>
  <p:tag name="KSO_WM_DIAGRAM_VIRTUALLY_FRAME" val="{&quot;height&quot;:388.3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8_2*l_h_d*1_2_1"/>
  <p:tag name="KSO_WM_TEMPLATE_CATEGORY" val="diagram"/>
  <p:tag name="KSO_WM_TEMPLATE_INDEX" val="20231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59*879"/>
  <p:tag name="KSO_WM_DIAGRAM_GROUP_CODE" val="l1-1"/>
  <p:tag name="KSO_WM_UNIT_TYPE" val="l_h_d"/>
  <p:tag name="KSO_WM_UNIT_INDEX" val="1_2_1"/>
  <p:tag name="KSO_WM_DIAGRAM_MAX_ITEMCNT" val="4"/>
  <p:tag name="KSO_WM_DIAGRAM_MIN_ITEMCNT" val="2"/>
  <p:tag name="KSO_WM_DIAGRAM_VIRTUALLY_FRAME" val="{&quot;height&quot;:388.3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solidLine&quot;:{&quot;brightness&quot;:-0.2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8_2*l_h_a*1_2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3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78_2*l_h_i*1_2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3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</p:tagLst>
</file>

<file path=ppt/tags/tag21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8_2*l_h_f*1_2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3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_2*l_h_i*1_3_2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2"/>
  <p:tag name="KSO_WM_DIAGRAM_MAX_ITEMCNT" val="4"/>
  <p:tag name="KSO_WM_DIAGRAM_MIN_ITEMCNT" val="2"/>
  <p:tag name="KSO_WM_DIAGRAM_VIRTUALLY_FRAME" val="{&quot;height&quot;:388.3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8_2*l_h_a*1_3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3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78_2*l_h_i*1_3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3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</p:tagLst>
</file>

<file path=ppt/tags/tag21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8_2*l_h_f*1_3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8.3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18.xml><?xml version="1.0" encoding="utf-8"?>
<p:tagLst xmlns:p="http://schemas.openxmlformats.org/presentationml/2006/main">
  <p:tag name="KSO_WM_UNIT_PIC_EFFECT" val="1"/>
</p:tagLst>
</file>

<file path=ppt/tags/tag2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55_1*i*1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55_1*i*2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2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55_1*i*3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222.xml><?xml version="1.0" encoding="utf-8"?>
<p:tagLst xmlns:p="http://schemas.openxmlformats.org/presentationml/2006/main">
  <p:tag name="KSO_WM_BEAUTIFY_FLAG" val="#wm#"/>
  <p:tag name="KSO_WM_UNIT_VALUE" val="1468*247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55_1*d*1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223.xml><?xml version="1.0" encoding="utf-8"?>
<p:tagLst xmlns:p="http://schemas.openxmlformats.org/presentationml/2006/main">
  <p:tag name="KSO_WM_SLIDE_ID" val="diagram2023178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78"/>
  <p:tag name="KSO_WM_SLIDE_TYPE" val="text"/>
  <p:tag name="KSO_WM_SLIDE_SUBTYPE" val="diag"/>
  <p:tag name="KSO_WM_SLIDE_SIZE" val="842.1*388.3"/>
  <p:tag name="KSO_WM_SLIDE_POSITION" val="63.1002*98.02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24.xml><?xml version="1.0" encoding="utf-8"?>
<p:tagLst xmlns:p="http://schemas.openxmlformats.org/presentationml/2006/main">
  <p:tag name="KSO_WM_UNIT_PLACING_PICTURE_USER_VIEWPORT" val="{&quot;height&quot;:6878,&quot;width&quot;:9436}"/>
</p:tagLst>
</file>

<file path=ppt/tags/tag225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26.xml><?xml version="1.0" encoding="utf-8"?>
<p:tagLst xmlns:p="http://schemas.openxmlformats.org/presentationml/2006/main">
  <p:tag name="KSO_WM_UNIT_PLACING_PICTURE_USER_VIEWPORT" val="{&quot;height&quot;:6885,&quot;width&quot;:9450}"/>
</p:tagLst>
</file>

<file path=ppt/tags/tag227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28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29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PLACING_PICTURE_USER_VIEWPORT" val="{&quot;height&quot;:5068,&quot;width&quot;:7874}"/>
</p:tagLst>
</file>

<file path=ppt/tags/tag231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32.xml><?xml version="1.0" encoding="utf-8"?>
<p:tagLst xmlns:p="http://schemas.openxmlformats.org/presentationml/2006/main">
  <p:tag name="KSO_WM_UNIT_PLACING_PICTURE_USER_VIEWPORT" val="{&quot;height&quot;:3456,&quot;width&quot;:5304}"/>
</p:tagLst>
</file>

<file path=ppt/tags/tag233.xml><?xml version="1.0" encoding="utf-8"?>
<p:tagLst xmlns:p="http://schemas.openxmlformats.org/presentationml/2006/main">
  <p:tag name="KSO_WM_UNIT_PLACING_PICTURE_USER_VIEWPORT" val="{&quot;height&quot;:3291,&quot;width&quot;:5699}"/>
</p:tagLst>
</file>

<file path=ppt/tags/tag234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35.xml><?xml version="1.0" encoding="utf-8"?>
<p:tagLst xmlns:p="http://schemas.openxmlformats.org/presentationml/2006/main">
  <p:tag name="KSO_WM_UNIT_PLACING_PICTURE_USER_VIEWPORT" val="{&quot;height&quot;:3991,&quot;width&quot;:7103}"/>
</p:tagLst>
</file>

<file path=ppt/tags/tag236.xml><?xml version="1.0" encoding="utf-8"?>
<p:tagLst xmlns:p="http://schemas.openxmlformats.org/presentationml/2006/main">
  <p:tag name="KSO_WM_UNIT_PLACING_PICTURE_USER_VIEWPORT" val="{&quot;height&quot;:4755,&quot;width&quot;:8415}"/>
</p:tagLst>
</file>

<file path=ppt/tags/tag237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38.xml><?xml version="1.0" encoding="utf-8"?>
<p:tagLst xmlns:p="http://schemas.openxmlformats.org/presentationml/2006/main">
  <p:tag name="KSO_WM_UNIT_PLACING_PICTURE_USER_VIEWPORT" val="{&quot;height&quot;:5365,&quot;width&quot;:14040}"/>
</p:tagLst>
</file>

<file path=ppt/tags/tag239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PLACING_PICTURE_USER_VIEWPORT" val="{&quot;height&quot;:3914,&quot;width&quot;:8421}"/>
</p:tagLst>
</file>

<file path=ppt/tags/tag241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42.xml><?xml version="1.0" encoding="utf-8"?>
<p:tagLst xmlns:p="http://schemas.openxmlformats.org/presentationml/2006/main">
  <p:tag name="KSO_WM_UNIT_PLACING_PICTURE_USER_VIEWPORT" val="{&quot;height&quot;:3092,&quot;width&quot;:7085}"/>
</p:tagLst>
</file>

<file path=ppt/tags/tag243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44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  <p:tag name="resource_record_key" val="{&quot;13&quot;:[20419716,20419703],&quot;65&quot;:[95075]}"/>
</p:tagLst>
</file>

<file path=ppt/tags/tag245.xml><?xml version="1.0" encoding="utf-8"?>
<p:tagLst xmlns:p="http://schemas.openxmlformats.org/presentationml/2006/main">
  <p:tag name="TABLE_ENDDRAG_ORIGIN_RECT" val="464*290"/>
  <p:tag name="TABLE_ENDDRAG_RECT" val="393*181*464*290"/>
</p:tagLst>
</file>

<file path=ppt/tags/tag246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  <p:tag name="resource_record_key" val="{&quot;29&quot;:[50000049,50000031],&quot;65&quot;:[95075]}"/>
</p:tagLst>
</file>

<file path=ppt/tags/tag247.xml><?xml version="1.0" encoding="utf-8"?>
<p:tagLst xmlns:p="http://schemas.openxmlformats.org/presentationml/2006/main">
  <p:tag name="KSO_WM_UNIT_PLACING_PICTURE_USER_VIEWPORT" val="{&quot;height&quot;:5190,&quot;width&quot;:8955}"/>
</p:tagLst>
</file>

<file path=ppt/tags/tag248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4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95075_5*a*1"/>
  <p:tag name="KSO_WM_UNIT_LAYERLEVEL" val="1"/>
  <p:tag name="KSO_WM_TEMPLATE_INDEX" val="95075"/>
  <p:tag name="KSO_WM_TEMPLATE_CATEGORY" val="custom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5*d*1"/>
  <p:tag name="KSO_WM_UNIT_LAYERLEVEL" val="1"/>
  <p:tag name="KSO_WM_UNIT_PLACING_PICTURE_USER_VIEWPORT" val="{&quot;height&quot;:1094,&quot;width&quot;:4442}"/>
</p:tagLst>
</file>

<file path=ppt/tags/tag251.xml><?xml version="1.0" encoding="utf-8"?>
<p:tagLst xmlns:p="http://schemas.openxmlformats.org/presentationml/2006/main">
  <p:tag name="KSO_WM_UNIT_TYPE" val="d"/>
  <p:tag name="KSO_WM_UNIT_INDEX" val="2"/>
  <p:tag name="KSO_WM_BEAUTIFY_FLAG" val="#wm#"/>
  <p:tag name="KSO_WM_TAG_VERSION" val="3.0"/>
  <p:tag name="KSO_WM_TEMPLATE_INDEX" val="95075"/>
  <p:tag name="KSO_WM_TEMPLATE_CATEGORY" val="custom"/>
  <p:tag name="KSO_WM_UNIT_ID" val="custom95075_5*d*2"/>
  <p:tag name="KSO_WM_UNIT_LAYERLEVEL" val="1"/>
</p:tagLst>
</file>

<file path=ppt/tags/tag252.xml><?xml version="1.0" encoding="utf-8"?>
<p:tagLst xmlns:p="http://schemas.openxmlformats.org/presentationml/2006/main">
  <p:tag name="KSO_WM_SLIDE_ID" val="custom95075_5"/>
  <p:tag name="KSO_WM_TEMPLATE_SUBCATEGORY" val="29"/>
  <p:tag name="KSO_WM_TEMPLATE_MASTER_TYPE" val="0"/>
  <p:tag name="KSO_WM_TEMPLATE_COLOR_TYPE" val="0"/>
  <p:tag name="KSO_WM_SLIDE_ITEM_CNT" val="0"/>
  <p:tag name="KSO_WM_SLIDE_INDEX" val="5"/>
  <p:tag name="KSO_WM_TAG_VERSION" val="3.0"/>
  <p:tag name="KSO_WM_BEAUTIFY_FLAG" val="#wm#"/>
  <p:tag name="KSO_WM_TEMPLATE_CATEGORY" val="custom"/>
  <p:tag name="KSO_WM_TEMPLATE_INDEX" val="95075"/>
  <p:tag name="KSO_WM_SLIDE_TYPE" val="endPage"/>
  <p:tag name="KSO_WM_SLIDE_SUBTYPE" val="pureTxt"/>
  <p:tag name="KSO_WM_SLIDE_LAYOUT" val="a_d"/>
  <p:tag name="KSO_WM_SLIDE_LAYOUT_CNT" val="1_2"/>
  <p:tag name="KSO_WM_TEMPLATE_PLACEHOLDER_POS" val="412,146.25,536,221.25"/>
  <p:tag name="KSO_WM_SLIDE_THEME_ID" val="20231452"/>
</p:tagLst>
</file>

<file path=ppt/tags/tag253.xml><?xml version="1.0" encoding="utf-8"?>
<p:tagLst xmlns:p="http://schemas.openxmlformats.org/presentationml/2006/main">
  <p:tag name="KSO_WM_PRESENTATION_SOURCE" val="WPPAIGeneratePPT"/>
  <p:tag name="resource_record_key" val="{&quot;13&quot;:[20419716,20419703],&quot;29&quot;:[50000049,50000031],&quot;65&quot;:[95075]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  <p:tag name="KSO_WM_UNIT_PLACING_PICTURE_USER_VIEWPORT" val="{&quot;height&quot;:10800,&quot;width&quot;:19200}"/>
  <p:tag name="KSO_WM_TEMPLATE_INDEX" val="95075"/>
  <p:tag name="KSO_WM_TEMPLATE_CATEGORY" val="custom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  <p:tag name="KSO_WM_TEMPLATE_INDEX" val="95075"/>
  <p:tag name="KSO_WM_TEMPLATE_CATEGORY" val="custom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  <p:tag name="KSO_WM_TEMPLATE_INDEX" val="95075"/>
  <p:tag name="KSO_WM_TEMPLATE_CATEGORY" val="custom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  <p:tag name="KSO_WM_TEMPLATE_INDEX" val="95075"/>
  <p:tag name="KSO_WM_TEMPLATE_CATEGORY" val="custom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  <p:tag name="KSO_WM_TEMPLATE_INDEX" val="95075"/>
  <p:tag name="KSO_WM_TEMPLATE_CATEGORY" val="custom"/>
</p:tagLst>
</file>

<file path=ppt/tags/tag68.xml><?xml version="1.0" encoding="utf-8"?>
<p:tagLst xmlns:p="http://schemas.openxmlformats.org/presentationml/2006/main">
  <p:tag name="KSO_WM_UNIT_PLACING_PICTURE_USER_VIEWPORT" val="{&quot;height&quot;:908,&quot;width&quot;:823}"/>
  <p:tag name="KSO_WM_UNIT_ID" val="_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69.xml><?xml version="1.0" encoding="utf-8"?>
<p:tagLst xmlns:p="http://schemas.openxmlformats.org/presentationml/2006/main">
  <p:tag name="KSO_WM_BEAUTIFY_FLAG" val="#wm#"/>
  <p:tag name="KSO_WM_UNIT_ID" val="_1**"/>
  <p:tag name="KSO_WM_TAG_VERSION" val="3.0"/>
  <p:tag name="KSO_WM_UNIT_LAYERLEVEL" val="1"/>
  <p:tag name="KSO_WM_TEMPLATE_INDEX" val="95075"/>
  <p:tag name="KSO_WM_TEMPLATE_CATEGORY" val="custom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  <p:tag name="KSO_WM_UNIT_PLACING_PICTURE_USER_VIEWPORT" val="{&quot;height&quot;:10800,&quot;width&quot;:19200}"/>
  <p:tag name="KSO_WM_TEMPLATE_INDEX" val="95075"/>
  <p:tag name="KSO_WM_TEMPLATE_CATEGORY" val="custom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  <p:tag name="KSO_WM_TEMPLATE_INDEX" val="95075"/>
  <p:tag name="KSO_WM_TEMPLATE_CATEGORY" val="custom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  <p:tag name="KSO_WM_TEMPLATE_INDEX" val="95075"/>
  <p:tag name="KSO_WM_TEMPLATE_CATEGORY" val="custom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  <p:tag name="KSO_WM_TEMPLATE_INDEX" val="95075"/>
  <p:tag name="KSO_WM_TEMPLATE_CATEGORY" val="custom"/>
  <p:tag name="KSO_WM_UNIT_PLACING_PICTURE_USER_VIEWPORT" val="{&quot;height&quot;:2480,&quot;width&quot;:5490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  <p:tag name="KSO_WM_TEMPLATE_INDEX" val="95075"/>
  <p:tag name="KSO_WM_TEMPLATE_CATEGORY" val="custom"/>
</p:tagLst>
</file>

<file path=ppt/tags/tag75.xml><?xml version="1.0" encoding="utf-8"?>
<p:tagLst xmlns:p="http://schemas.openxmlformats.org/presentationml/2006/main">
  <p:tag name="KSO_WM_UNIT_PLACING_PICTURE_USER_VIEWPORT" val="{&quot;height&quot;:908,&quot;width&quot;:823}"/>
  <p:tag name="KSO_WM_UNIT_ID" val="_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76.xml><?xml version="1.0" encoding="utf-8"?>
<p:tagLst xmlns:p="http://schemas.openxmlformats.org/presentationml/2006/main">
  <p:tag name="KSO_WM_BEAUTIFY_FLAG" val="#wm#"/>
  <p:tag name="KSO_WM_UNIT_ID" val="_1**"/>
  <p:tag name="KSO_WM_TAG_VERSION" val="3.0"/>
  <p:tag name="KSO_WM_UNIT_LAYERLEVEL" val="1"/>
  <p:tag name="KSO_WM_TEMPLATE_INDEX" val="95075"/>
  <p:tag name="KSO_WM_TEMPLATE_CATEGORY" val="custom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3.0"/>
  <p:tag name="KSO_WM_BEAUTIFY_FLAG" val="#wm#"/>
  <p:tag name="KSO_WM_UNIT_TYPE" val="i"/>
  <p:tag name="KSO_WM_UNIT_INDEX" val="2"/>
  <p:tag name="KSO_WM_TEMPLATE_INDEX" val="95075"/>
  <p:tag name="KSO_WM_TEMPLATE_CATEGORY" val="custom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3"/>
  <p:tag name="KSO_WM_UNIT_LAYERLEVEL" val="1"/>
  <p:tag name="KSO_WM_TAG_VERSION" val="3.0"/>
  <p:tag name="KSO_WM_BEAUTIFY_FLAG" val="#wm#"/>
  <p:tag name="KSO_WM_UNIT_TYPE" val="i"/>
  <p:tag name="KSO_WM_UNIT_INDEX" val="3"/>
  <p:tag name="KSO_WM_TEMPLATE_INDEX" val="95075"/>
  <p:tag name="KSO_WM_TEMPLATE_CATEGORY" val="custom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4"/>
  <p:tag name="KSO_WM_UNIT_LAYERLEVEL" val="1"/>
  <p:tag name="KSO_WM_TAG_VERSION" val="3.0"/>
  <p:tag name="KSO_WM_BEAUTIFY_FLAG" val="#wm#"/>
  <p:tag name="KSO_WM_UNIT_TYPE" val="i"/>
  <p:tag name="KSO_WM_UNIT_INDEX" val="4"/>
  <p:tag name="KSO_WM_TEMPLATE_INDEX" val="95075"/>
  <p:tag name="KSO_WM_TEMPLATE_CATEGORY" val="custom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8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INDEX" val="95075"/>
  <p:tag name="KSO_WM_TEMPLATE_CATEGORY" val="custom"/>
</p:tagLst>
</file>

<file path=ppt/tags/tag83.xml><?xml version="1.0" encoding="utf-8"?>
<p:tagLst xmlns:p="http://schemas.openxmlformats.org/presentationml/2006/main">
  <p:tag name="KSO_WM_UNIT_PLACING_PICTURE_USER_VIEWPORT" val="{&quot;height&quot;:908,&quot;width&quot;:823}"/>
  <p:tag name="KSO_WM_UNIT_ID" val="_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84.xml><?xml version="1.0" encoding="utf-8"?>
<p:tagLst xmlns:p="http://schemas.openxmlformats.org/presentationml/2006/main">
  <p:tag name="KSO_WM_BEAUTIFY_FLAG" val="#wm#"/>
  <p:tag name="KSO_WM_UNIT_ID" val="_2**"/>
  <p:tag name="KSO_WM_TAG_VERSION" val="3.0"/>
  <p:tag name="KSO_WM_UNIT_LAYERLEVEL" val="1"/>
  <p:tag name="KSO_WM_TEMPLATE_INDEX" val="95075"/>
  <p:tag name="KSO_WM_TEMPLATE_CATEGORY" val="custom"/>
</p:tagLst>
</file>

<file path=ppt/tags/tag85.xml><?xml version="1.0" encoding="utf-8"?>
<p:tagLst xmlns:p="http://schemas.openxmlformats.org/presentationml/2006/main">
  <p:tag name="KSO_WM_BEAUTIFY_FLAG" val="#wm#"/>
  <p:tag name="KSO_WM_UNIT_ID" val="_3**"/>
  <p:tag name="KSO_WM_TAG_VERSION" val="3.0"/>
  <p:tag name="KSO_WM_UNIT_LAYERLEVEL" val="1"/>
  <p:tag name="KSO_WM_TEMPLATE_INDEX" val="95075"/>
  <p:tag name="KSO_WM_TEMPLATE_CATEGORY" val="custom"/>
</p:tagLst>
</file>

<file path=ppt/tags/tag86.xml><?xml version="1.0" encoding="utf-8"?>
<p:tagLst xmlns:p="http://schemas.openxmlformats.org/presentationml/2006/main">
  <p:tag name="KSO_WM_UNIT_PLACING_PICTURE_USER_VIEWPORT" val="{&quot;height&quot;:609,&quot;width&quot;:550}"/>
  <p:tag name="KSO_WM_UNIT_ID" val="_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87.xml><?xml version="1.0" encoding="utf-8"?>
<p:tagLst xmlns:p="http://schemas.openxmlformats.org/presentationml/2006/main">
  <p:tag name="KSO_WM_UNIT_PLACING_PICTURE_USER_VIEWPORT" val="{&quot;height&quot;:908,&quot;width&quot;:823}"/>
  <p:tag name="KSO_WM_UNIT_ID" val="_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88.xml><?xml version="1.0" encoding="utf-8"?>
<p:tagLst xmlns:p="http://schemas.openxmlformats.org/presentationml/2006/main">
  <p:tag name="KSO_WM_BEAUTIFY_FLAG" val="#wm#"/>
  <p:tag name="KSO_WM_UNIT_ID" val="_4**"/>
  <p:tag name="KSO_WM_TAG_VERSION" val="3.0"/>
  <p:tag name="KSO_WM_UNIT_LAYERLEVEL" val="1"/>
  <p:tag name="KSO_WM_TEMPLATE_INDEX" val="95075"/>
  <p:tag name="KSO_WM_TEMPLATE_CATEGORY" val="custom"/>
</p:tagLst>
</file>

<file path=ppt/tags/tag8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3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26">
      <a:dk1>
        <a:srgbClr val="000000"/>
      </a:dk1>
      <a:lt1>
        <a:srgbClr val="FFFFFF"/>
      </a:lt1>
      <a:dk2>
        <a:srgbClr val="081119"/>
      </a:dk2>
      <a:lt2>
        <a:srgbClr val="FFFFFF"/>
      </a:lt2>
      <a:accent1>
        <a:srgbClr val="4F65D2"/>
      </a:accent1>
      <a:accent2>
        <a:srgbClr val="4F8BD2"/>
      </a:accent2>
      <a:accent3>
        <a:srgbClr val="735EC8"/>
      </a:accent3>
      <a:accent4>
        <a:srgbClr val="62A7BC"/>
      </a:accent4>
      <a:accent5>
        <a:srgbClr val="7C5BB2"/>
      </a:accent5>
      <a:accent6>
        <a:srgbClr val="6A7EC4"/>
      </a:accent6>
      <a:hlink>
        <a:srgbClr val="658BD5"/>
      </a:hlink>
      <a:folHlink>
        <a:srgbClr val="A16AA5"/>
      </a:folHlink>
    </a:clrScheme>
    <a:fontScheme name="自定义 68">
      <a:majorFont>
        <a:latin typeface="MiSans Bold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1979</Words>
  <Application>WPS 演示</Application>
  <PresentationFormat>宽屏</PresentationFormat>
  <Paragraphs>265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MiSans Bold</vt:lpstr>
      <vt:lpstr>Bahnschrift Condensed</vt:lpstr>
      <vt:lpstr>微软雅黑</vt:lpstr>
      <vt:lpstr>阅读楷深度护眼</vt:lpstr>
      <vt:lpstr>Arial Unicode MS</vt:lpstr>
      <vt:lpstr>Calibri</vt:lpstr>
      <vt:lpstr>WPS</vt:lpstr>
      <vt:lpstr>1_Office 主题​​</vt:lpstr>
      <vt:lpstr>PowerPoint 演示文稿</vt:lpstr>
      <vt:lpstr>PowerPoint 演示文稿</vt:lpstr>
      <vt:lpstr>目 录</vt:lpstr>
      <vt:lpstr>任务一  信息采集器的检修</vt:lpstr>
      <vt:lpstr>学习目标</vt:lpstr>
      <vt:lpstr>电压采集</vt:lpstr>
      <vt:lpstr>温度采集</vt:lpstr>
      <vt:lpstr>信息采集线束</vt:lpstr>
      <vt:lpstr>信息采集线束</vt:lpstr>
      <vt:lpstr>信息采集数据的传递（集中式）</vt:lpstr>
      <vt:lpstr> 信息采集数据的传递（分布式）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任务实施</vt:lpstr>
      <vt:lpstr>任务实施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91130</dc:creator>
  <cp:lastModifiedBy>小辣不辣</cp:lastModifiedBy>
  <cp:revision>156</cp:revision>
  <dcterms:created xsi:type="dcterms:W3CDTF">2019-06-19T02:08:00Z</dcterms:created>
  <dcterms:modified xsi:type="dcterms:W3CDTF">2025-03-03T01:32:17Z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1B171A36F28741B68AF2398D51799C29_11</vt:lpwstr>
  </property>
</Properties>
</file>