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33"/>
  </p:handoutMasterIdLst>
  <p:sldIdLst>
    <p:sldId id="297" r:id="rId3"/>
    <p:sldId id="259" r:id="rId4"/>
    <p:sldId id="298" r:id="rId5"/>
    <p:sldId id="260" r:id="rId6"/>
    <p:sldId id="299" r:id="rId8"/>
    <p:sldId id="267" r:id="rId9"/>
    <p:sldId id="269" r:id="rId10"/>
    <p:sldId id="338" r:id="rId11"/>
    <p:sldId id="339" r:id="rId12"/>
    <p:sldId id="270" r:id="rId13"/>
    <p:sldId id="277" r:id="rId14"/>
    <p:sldId id="340" r:id="rId15"/>
    <p:sldId id="327" r:id="rId16"/>
    <p:sldId id="328" r:id="rId17"/>
    <p:sldId id="284" r:id="rId18"/>
    <p:sldId id="285" r:id="rId19"/>
    <p:sldId id="329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286" r:id="rId30"/>
    <p:sldId id="350" r:id="rId31"/>
    <p:sldId id="325" r:id="rId32"/>
  </p:sldIdLst>
  <p:sldSz cx="12192000" cy="6858000"/>
  <p:notesSz cx="7103745" cy="10234295"/>
  <p:embeddedFontLst>
    <p:embeddedFont>
      <p:font typeface="MiSans Bold" panose="00000800000000000000" charset="-122"/>
      <p:bold r:id="rId38"/>
    </p:embeddedFont>
    <p:embeddedFont>
      <p:font typeface="Bahnschrift Condensed" panose="020B0502040204020203" charset="0"/>
      <p:regular r:id="rId39"/>
    </p:embeddedFont>
    <p:embeddedFont>
      <p:font typeface="微软雅黑" panose="020B0503020204020204" charset="-122"/>
      <p:regular r:id="rId40"/>
    </p:embeddedFont>
    <p:embeddedFont>
      <p:font typeface="黑体" panose="02010609060101010101" charset="-122"/>
      <p:regular r:id="rId41"/>
    </p:embeddedFont>
    <p:embeddedFont>
      <p:font typeface="Calibri" panose="020F0502020204030204" charset="0"/>
      <p:regular r:id="rId42"/>
      <p:bold r:id="rId43"/>
      <p:italic r:id="rId44"/>
      <p:boldItalic r:id="rId45"/>
    </p:embeddedFont>
    <p:embeddedFont>
      <p:font typeface="Calibri" panose="020F0502020204030204"/>
      <p:regular r:id="rId46"/>
      <p:bold r:id="rId47"/>
      <p:italic r:id="rId48"/>
      <p:boldItalic r:id="rId49"/>
    </p:embeddedFont>
  </p:embeddedFontLst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2" userDrawn="1">
          <p15:clr>
            <a:srgbClr val="A4A3A4"/>
          </p15:clr>
        </p15:guide>
        <p15:guide id="2" pos="3866" userDrawn="1">
          <p15:clr>
            <a:srgbClr val="A4A3A4"/>
          </p15:clr>
        </p15:guide>
        <p15:guide id="1" orient="horz" pos="369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E79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82"/>
        <p:guide pos="3866"/>
        <p:guide orient="horz" pos="369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0" Type="http://schemas.openxmlformats.org/officeDocument/2006/relationships/tags" Target="tags/tag123.xml"/><Relationship Id="rId5" Type="http://schemas.openxmlformats.org/officeDocument/2006/relationships/slide" Target="slides/slide3.xml"/><Relationship Id="rId49" Type="http://schemas.openxmlformats.org/officeDocument/2006/relationships/font" Target="fonts/font12.fntdata"/><Relationship Id="rId48" Type="http://schemas.openxmlformats.org/officeDocument/2006/relationships/font" Target="fonts/font11.fntdata"/><Relationship Id="rId47" Type="http://schemas.openxmlformats.org/officeDocument/2006/relationships/font" Target="fonts/font10.fntdata"/><Relationship Id="rId46" Type="http://schemas.openxmlformats.org/officeDocument/2006/relationships/font" Target="fonts/font9.fntdata"/><Relationship Id="rId45" Type="http://schemas.openxmlformats.org/officeDocument/2006/relationships/font" Target="fonts/font8.fntdata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slide" Target="slides/slide2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2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NULL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0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image" Target="NULL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/Users/ADMIN/AppData/Local/Temp/fig2wpp/@png2x_bg-2603&amp;117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0" y="1562100"/>
            <a:ext cx="12191365" cy="32385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3" name="Freeform 10"/>
          <p:cNvSpPr/>
          <p:nvPr userDrawn="1">
            <p:custDataLst>
              <p:tags r:id="rId6"/>
            </p:custDataLst>
          </p:nvPr>
        </p:nvSpPr>
        <p:spPr bwMode="auto">
          <a:xfrm>
            <a:off x="625287" y="2461446"/>
            <a:ext cx="10941426" cy="1439808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rcRect b="11680"/>
          <a:stretch>
            <a:fillRect/>
          </a:stretch>
        </p:blipFill>
        <p:spPr>
          <a:xfrm>
            <a:off x="4352925" y="673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838200" y="2075440"/>
            <a:ext cx="10515000" cy="1630880"/>
          </a:xfrm>
        </p:spPr>
        <p:txBody>
          <a:bodyPr wrap="square" anchor="b">
            <a:normAutofit/>
          </a:bodyPr>
          <a:lstStyle>
            <a:lvl1pPr algn="ctr">
              <a:lnSpc>
                <a:spcPct val="100000"/>
              </a:lnSpc>
              <a:defRPr sz="62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3"/>
            </p:custDataLst>
          </p:nvPr>
        </p:nvSpPr>
        <p:spPr>
          <a:xfrm>
            <a:off x="838200" y="4312253"/>
            <a:ext cx="10515000" cy="488348"/>
          </a:xfrm>
        </p:spPr>
        <p:txBody>
          <a:bodyPr wrap="square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318" y="0"/>
            <a:ext cx="12191365" cy="259016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11" name="Freeform 14"/>
          <p:cNvSpPr/>
          <p:nvPr userDrawn="1">
            <p:custDataLst>
              <p:tags r:id="rId3"/>
            </p:custDataLst>
          </p:nvPr>
        </p:nvSpPr>
        <p:spPr bwMode="auto">
          <a:xfrm>
            <a:off x="959485" y="447040"/>
            <a:ext cx="10441940" cy="1577340"/>
          </a:xfrm>
          <a:custGeom>
            <a:avLst/>
            <a:gdLst>
              <a:gd name="T0" fmla="*/ 4307 w 26397"/>
              <a:gd name="T1" fmla="*/ 1872 h 3739"/>
              <a:gd name="T2" fmla="*/ 5825 w 26397"/>
              <a:gd name="T3" fmla="*/ 2693 h 3739"/>
              <a:gd name="T4" fmla="*/ 5186 w 26397"/>
              <a:gd name="T5" fmla="*/ 754 h 3739"/>
              <a:gd name="T6" fmla="*/ 23302 w 26397"/>
              <a:gd name="T7" fmla="*/ 818 h 3739"/>
              <a:gd name="T8" fmla="*/ 21490 w 26397"/>
              <a:gd name="T9" fmla="*/ 3675 h 3739"/>
              <a:gd name="T10" fmla="*/ 20478 w 26397"/>
              <a:gd name="T11" fmla="*/ 64 h 3739"/>
              <a:gd name="T12" fmla="*/ 19218 w 26397"/>
              <a:gd name="T13" fmla="*/ 2194 h 3739"/>
              <a:gd name="T14" fmla="*/ 20050 w 26397"/>
              <a:gd name="T15" fmla="*/ 64 h 3739"/>
              <a:gd name="T16" fmla="*/ 17870 w 26397"/>
              <a:gd name="T17" fmla="*/ 1545 h 3739"/>
              <a:gd name="T18" fmla="*/ 17037 w 26397"/>
              <a:gd name="T19" fmla="*/ 3675 h 3739"/>
              <a:gd name="T20" fmla="*/ 16510 w 26397"/>
              <a:gd name="T21" fmla="*/ 64 h 3739"/>
              <a:gd name="T22" fmla="*/ 14886 w 26397"/>
              <a:gd name="T23" fmla="*/ 1476 h 3739"/>
              <a:gd name="T24" fmla="*/ 14886 w 26397"/>
              <a:gd name="T25" fmla="*/ 2208 h 3739"/>
              <a:gd name="T26" fmla="*/ 16565 w 26397"/>
              <a:gd name="T27" fmla="*/ 3675 h 3739"/>
              <a:gd name="T28" fmla="*/ 10830 w 26397"/>
              <a:gd name="T29" fmla="*/ 64 h 3739"/>
              <a:gd name="T30" fmla="*/ 12647 w 26397"/>
              <a:gd name="T31" fmla="*/ 818 h 3739"/>
              <a:gd name="T32" fmla="*/ 11842 w 26397"/>
              <a:gd name="T33" fmla="*/ 818 h 3739"/>
              <a:gd name="T34" fmla="*/ 7389 w 26397"/>
              <a:gd name="T35" fmla="*/ 64 h 3739"/>
              <a:gd name="T36" fmla="*/ 9597 w 26397"/>
              <a:gd name="T37" fmla="*/ 2194 h 3739"/>
              <a:gd name="T38" fmla="*/ 10402 w 26397"/>
              <a:gd name="T39" fmla="*/ 3675 h 3739"/>
              <a:gd name="T40" fmla="*/ 8194 w 26397"/>
              <a:gd name="T41" fmla="*/ 1545 h 3739"/>
              <a:gd name="T42" fmla="*/ 7389 w 26397"/>
              <a:gd name="T43" fmla="*/ 64 h 3739"/>
              <a:gd name="T44" fmla="*/ 25707 w 26397"/>
              <a:gd name="T45" fmla="*/ 1177 h 3739"/>
              <a:gd name="T46" fmla="*/ 24619 w 26397"/>
              <a:gd name="T47" fmla="*/ 828 h 3739"/>
              <a:gd name="T48" fmla="*/ 24737 w 26397"/>
              <a:gd name="T49" fmla="*/ 1389 h 3739"/>
              <a:gd name="T50" fmla="*/ 26199 w 26397"/>
              <a:gd name="T51" fmla="*/ 2042 h 3739"/>
              <a:gd name="T52" fmla="*/ 25698 w 26397"/>
              <a:gd name="T53" fmla="*/ 3597 h 3739"/>
              <a:gd name="T54" fmla="*/ 23513 w 26397"/>
              <a:gd name="T55" fmla="*/ 2847 h 3739"/>
              <a:gd name="T56" fmla="*/ 24967 w 26397"/>
              <a:gd name="T57" fmla="*/ 3008 h 3739"/>
              <a:gd name="T58" fmla="*/ 25500 w 26397"/>
              <a:gd name="T59" fmla="*/ 2479 h 3739"/>
              <a:gd name="T60" fmla="*/ 24251 w 26397"/>
              <a:gd name="T61" fmla="*/ 1996 h 3739"/>
              <a:gd name="T62" fmla="*/ 23819 w 26397"/>
              <a:gd name="T63" fmla="*/ 531 h 3739"/>
              <a:gd name="T64" fmla="*/ 5186 w 26397"/>
              <a:gd name="T65" fmla="*/ 0 h 3739"/>
              <a:gd name="T66" fmla="*/ 6883 w 26397"/>
              <a:gd name="T67" fmla="*/ 1872 h 3739"/>
              <a:gd name="T68" fmla="*/ 5186 w 26397"/>
              <a:gd name="T69" fmla="*/ 3739 h 3739"/>
              <a:gd name="T70" fmla="*/ 3484 w 26397"/>
              <a:gd name="T71" fmla="*/ 1872 h 3739"/>
              <a:gd name="T72" fmla="*/ 5186 w 26397"/>
              <a:gd name="T73" fmla="*/ 0 h 3739"/>
              <a:gd name="T74" fmla="*/ 3119 w 26397"/>
              <a:gd name="T75" fmla="*/ 892 h 3739"/>
              <a:gd name="T76" fmla="*/ 1716 w 26397"/>
              <a:gd name="T77" fmla="*/ 754 h 3739"/>
              <a:gd name="T78" fmla="*/ 828 w 26397"/>
              <a:gd name="T79" fmla="*/ 1853 h 3739"/>
              <a:gd name="T80" fmla="*/ 1716 w 26397"/>
              <a:gd name="T81" fmla="*/ 2985 h 3739"/>
              <a:gd name="T82" fmla="*/ 3128 w 26397"/>
              <a:gd name="T83" fmla="*/ 2847 h 3739"/>
              <a:gd name="T84" fmla="*/ 828 w 26397"/>
              <a:gd name="T85" fmla="*/ 3505 h 3739"/>
              <a:gd name="T86" fmla="*/ 221 w 26397"/>
              <a:gd name="T87" fmla="*/ 881 h 3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6397" h="3739">
                <a:moveTo>
                  <a:pt x="5186" y="754"/>
                </a:moveTo>
                <a:cubicBezTo>
                  <a:pt x="4913" y="754"/>
                  <a:pt x="4698" y="852"/>
                  <a:pt x="4542" y="1048"/>
                </a:cubicBezTo>
                <a:cubicBezTo>
                  <a:pt x="4386" y="1245"/>
                  <a:pt x="4307" y="1519"/>
                  <a:pt x="4307" y="1872"/>
                </a:cubicBezTo>
                <a:cubicBezTo>
                  <a:pt x="4307" y="2224"/>
                  <a:pt x="4386" y="2498"/>
                  <a:pt x="4542" y="2693"/>
                </a:cubicBezTo>
                <a:cubicBezTo>
                  <a:pt x="4698" y="2888"/>
                  <a:pt x="4913" y="2985"/>
                  <a:pt x="5186" y="2985"/>
                </a:cubicBezTo>
                <a:cubicBezTo>
                  <a:pt x="5456" y="2985"/>
                  <a:pt x="5669" y="2888"/>
                  <a:pt x="5825" y="2693"/>
                </a:cubicBezTo>
                <a:cubicBezTo>
                  <a:pt x="5982" y="2498"/>
                  <a:pt x="6060" y="2224"/>
                  <a:pt x="6060" y="1872"/>
                </a:cubicBezTo>
                <a:cubicBezTo>
                  <a:pt x="6060" y="1519"/>
                  <a:pt x="5983" y="1245"/>
                  <a:pt x="5828" y="1048"/>
                </a:cubicBezTo>
                <a:cubicBezTo>
                  <a:pt x="5673" y="852"/>
                  <a:pt x="5459" y="754"/>
                  <a:pt x="5186" y="754"/>
                </a:cubicBezTo>
                <a:close/>
                <a:moveTo>
                  <a:pt x="20478" y="64"/>
                </a:moveTo>
                <a:lnTo>
                  <a:pt x="23302" y="64"/>
                </a:lnTo>
                <a:lnTo>
                  <a:pt x="23302" y="818"/>
                </a:lnTo>
                <a:lnTo>
                  <a:pt x="22295" y="818"/>
                </a:lnTo>
                <a:lnTo>
                  <a:pt x="22295" y="3675"/>
                </a:lnTo>
                <a:lnTo>
                  <a:pt x="21490" y="3675"/>
                </a:lnTo>
                <a:lnTo>
                  <a:pt x="21490" y="818"/>
                </a:lnTo>
                <a:lnTo>
                  <a:pt x="20478" y="818"/>
                </a:lnTo>
                <a:lnTo>
                  <a:pt x="20478" y="64"/>
                </a:lnTo>
                <a:close/>
                <a:moveTo>
                  <a:pt x="17037" y="64"/>
                </a:moveTo>
                <a:lnTo>
                  <a:pt x="17778" y="64"/>
                </a:lnTo>
                <a:lnTo>
                  <a:pt x="19218" y="2194"/>
                </a:lnTo>
                <a:lnTo>
                  <a:pt x="19245" y="2194"/>
                </a:lnTo>
                <a:lnTo>
                  <a:pt x="19245" y="64"/>
                </a:lnTo>
                <a:lnTo>
                  <a:pt x="20050" y="64"/>
                </a:lnTo>
                <a:lnTo>
                  <a:pt x="20050" y="3675"/>
                </a:lnTo>
                <a:lnTo>
                  <a:pt x="19351" y="3675"/>
                </a:lnTo>
                <a:lnTo>
                  <a:pt x="17870" y="1545"/>
                </a:lnTo>
                <a:lnTo>
                  <a:pt x="17842" y="1545"/>
                </a:lnTo>
                <a:lnTo>
                  <a:pt x="17842" y="3675"/>
                </a:lnTo>
                <a:lnTo>
                  <a:pt x="17037" y="3675"/>
                </a:lnTo>
                <a:lnTo>
                  <a:pt x="17037" y="64"/>
                </a:lnTo>
                <a:close/>
                <a:moveTo>
                  <a:pt x="14081" y="64"/>
                </a:moveTo>
                <a:lnTo>
                  <a:pt x="16510" y="64"/>
                </a:lnTo>
                <a:lnTo>
                  <a:pt x="16510" y="795"/>
                </a:lnTo>
                <a:lnTo>
                  <a:pt x="14886" y="795"/>
                </a:lnTo>
                <a:lnTo>
                  <a:pt x="14886" y="1476"/>
                </a:lnTo>
                <a:lnTo>
                  <a:pt x="16423" y="1476"/>
                </a:lnTo>
                <a:lnTo>
                  <a:pt x="16423" y="2208"/>
                </a:lnTo>
                <a:lnTo>
                  <a:pt x="14886" y="2208"/>
                </a:lnTo>
                <a:lnTo>
                  <a:pt x="14886" y="2944"/>
                </a:lnTo>
                <a:lnTo>
                  <a:pt x="16565" y="2944"/>
                </a:lnTo>
                <a:lnTo>
                  <a:pt x="16565" y="3675"/>
                </a:lnTo>
                <a:lnTo>
                  <a:pt x="14081" y="3675"/>
                </a:lnTo>
                <a:lnTo>
                  <a:pt x="14081" y="64"/>
                </a:lnTo>
                <a:close/>
                <a:moveTo>
                  <a:pt x="10830" y="64"/>
                </a:moveTo>
                <a:lnTo>
                  <a:pt x="13654" y="64"/>
                </a:lnTo>
                <a:lnTo>
                  <a:pt x="13654" y="818"/>
                </a:lnTo>
                <a:lnTo>
                  <a:pt x="12647" y="818"/>
                </a:lnTo>
                <a:lnTo>
                  <a:pt x="12647" y="3675"/>
                </a:lnTo>
                <a:lnTo>
                  <a:pt x="11842" y="3675"/>
                </a:lnTo>
                <a:lnTo>
                  <a:pt x="11842" y="818"/>
                </a:lnTo>
                <a:lnTo>
                  <a:pt x="10830" y="818"/>
                </a:lnTo>
                <a:lnTo>
                  <a:pt x="10830" y="64"/>
                </a:lnTo>
                <a:close/>
                <a:moveTo>
                  <a:pt x="7389" y="64"/>
                </a:moveTo>
                <a:lnTo>
                  <a:pt x="8130" y="64"/>
                </a:lnTo>
                <a:lnTo>
                  <a:pt x="9570" y="2194"/>
                </a:lnTo>
                <a:lnTo>
                  <a:pt x="9597" y="2194"/>
                </a:lnTo>
                <a:lnTo>
                  <a:pt x="9597" y="64"/>
                </a:lnTo>
                <a:lnTo>
                  <a:pt x="10402" y="64"/>
                </a:lnTo>
                <a:lnTo>
                  <a:pt x="10402" y="3675"/>
                </a:lnTo>
                <a:lnTo>
                  <a:pt x="9703" y="3675"/>
                </a:lnTo>
                <a:lnTo>
                  <a:pt x="8222" y="1545"/>
                </a:lnTo>
                <a:lnTo>
                  <a:pt x="8194" y="1545"/>
                </a:lnTo>
                <a:lnTo>
                  <a:pt x="8194" y="3675"/>
                </a:lnTo>
                <a:lnTo>
                  <a:pt x="7389" y="3675"/>
                </a:lnTo>
                <a:lnTo>
                  <a:pt x="7389" y="64"/>
                </a:lnTo>
                <a:close/>
                <a:moveTo>
                  <a:pt x="25013" y="0"/>
                </a:moveTo>
                <a:cubicBezTo>
                  <a:pt x="25657" y="0"/>
                  <a:pt x="26118" y="283"/>
                  <a:pt x="26397" y="851"/>
                </a:cubicBezTo>
                <a:lnTo>
                  <a:pt x="25707" y="1177"/>
                </a:lnTo>
                <a:cubicBezTo>
                  <a:pt x="25628" y="1018"/>
                  <a:pt x="25530" y="903"/>
                  <a:pt x="25415" y="832"/>
                </a:cubicBezTo>
                <a:cubicBezTo>
                  <a:pt x="25300" y="762"/>
                  <a:pt x="25163" y="726"/>
                  <a:pt x="25003" y="726"/>
                </a:cubicBezTo>
                <a:cubicBezTo>
                  <a:pt x="24853" y="726"/>
                  <a:pt x="24725" y="760"/>
                  <a:pt x="24619" y="828"/>
                </a:cubicBezTo>
                <a:cubicBezTo>
                  <a:pt x="24514" y="895"/>
                  <a:pt x="24461" y="979"/>
                  <a:pt x="24461" y="1081"/>
                </a:cubicBezTo>
                <a:cubicBezTo>
                  <a:pt x="24461" y="1151"/>
                  <a:pt x="24482" y="1210"/>
                  <a:pt x="24525" y="1258"/>
                </a:cubicBezTo>
                <a:cubicBezTo>
                  <a:pt x="24568" y="1305"/>
                  <a:pt x="24639" y="1349"/>
                  <a:pt x="24737" y="1389"/>
                </a:cubicBezTo>
                <a:cubicBezTo>
                  <a:pt x="24835" y="1429"/>
                  <a:pt x="24977" y="1473"/>
                  <a:pt x="25164" y="1522"/>
                </a:cubicBezTo>
                <a:cubicBezTo>
                  <a:pt x="25407" y="1587"/>
                  <a:pt x="25609" y="1653"/>
                  <a:pt x="25772" y="1720"/>
                </a:cubicBezTo>
                <a:cubicBezTo>
                  <a:pt x="25934" y="1787"/>
                  <a:pt x="26077" y="1895"/>
                  <a:pt x="26199" y="2042"/>
                </a:cubicBezTo>
                <a:cubicBezTo>
                  <a:pt x="26322" y="2189"/>
                  <a:pt x="26383" y="2382"/>
                  <a:pt x="26383" y="2622"/>
                </a:cubicBezTo>
                <a:cubicBezTo>
                  <a:pt x="26383" y="2842"/>
                  <a:pt x="26323" y="3037"/>
                  <a:pt x="26202" y="3206"/>
                </a:cubicBezTo>
                <a:cubicBezTo>
                  <a:pt x="26081" y="3374"/>
                  <a:pt x="25913" y="3505"/>
                  <a:pt x="25698" y="3597"/>
                </a:cubicBezTo>
                <a:cubicBezTo>
                  <a:pt x="25483" y="3689"/>
                  <a:pt x="25238" y="3735"/>
                  <a:pt x="24962" y="3735"/>
                </a:cubicBezTo>
                <a:cubicBezTo>
                  <a:pt x="24625" y="3735"/>
                  <a:pt x="24330" y="3654"/>
                  <a:pt x="24079" y="3491"/>
                </a:cubicBezTo>
                <a:cubicBezTo>
                  <a:pt x="23827" y="3328"/>
                  <a:pt x="23639" y="3114"/>
                  <a:pt x="23513" y="2847"/>
                </a:cubicBezTo>
                <a:lnTo>
                  <a:pt x="24212" y="2525"/>
                </a:lnTo>
                <a:cubicBezTo>
                  <a:pt x="24277" y="2684"/>
                  <a:pt x="24375" y="2805"/>
                  <a:pt x="24507" y="2886"/>
                </a:cubicBezTo>
                <a:cubicBezTo>
                  <a:pt x="24639" y="2967"/>
                  <a:pt x="24792" y="3008"/>
                  <a:pt x="24967" y="3008"/>
                </a:cubicBezTo>
                <a:cubicBezTo>
                  <a:pt x="25148" y="3008"/>
                  <a:pt x="25292" y="2977"/>
                  <a:pt x="25399" y="2914"/>
                </a:cubicBezTo>
                <a:cubicBezTo>
                  <a:pt x="25506" y="2851"/>
                  <a:pt x="25560" y="2767"/>
                  <a:pt x="25560" y="2663"/>
                </a:cubicBezTo>
                <a:cubicBezTo>
                  <a:pt x="25560" y="2589"/>
                  <a:pt x="25540" y="2528"/>
                  <a:pt x="25500" y="2479"/>
                </a:cubicBezTo>
                <a:cubicBezTo>
                  <a:pt x="25460" y="2430"/>
                  <a:pt x="25391" y="2384"/>
                  <a:pt x="25293" y="2341"/>
                </a:cubicBezTo>
                <a:cubicBezTo>
                  <a:pt x="25195" y="2298"/>
                  <a:pt x="25053" y="2251"/>
                  <a:pt x="24865" y="2198"/>
                </a:cubicBezTo>
                <a:cubicBezTo>
                  <a:pt x="24617" y="2131"/>
                  <a:pt x="24412" y="2063"/>
                  <a:pt x="24251" y="1996"/>
                </a:cubicBezTo>
                <a:cubicBezTo>
                  <a:pt x="24090" y="1929"/>
                  <a:pt x="23948" y="1822"/>
                  <a:pt x="23824" y="1676"/>
                </a:cubicBezTo>
                <a:cubicBezTo>
                  <a:pt x="23699" y="1531"/>
                  <a:pt x="23637" y="1338"/>
                  <a:pt x="23637" y="1099"/>
                </a:cubicBezTo>
                <a:cubicBezTo>
                  <a:pt x="23637" y="887"/>
                  <a:pt x="23698" y="698"/>
                  <a:pt x="23819" y="531"/>
                </a:cubicBezTo>
                <a:cubicBezTo>
                  <a:pt x="23940" y="364"/>
                  <a:pt x="24106" y="233"/>
                  <a:pt x="24316" y="140"/>
                </a:cubicBezTo>
                <a:cubicBezTo>
                  <a:pt x="24526" y="46"/>
                  <a:pt x="24758" y="0"/>
                  <a:pt x="25013" y="0"/>
                </a:cubicBezTo>
                <a:close/>
                <a:moveTo>
                  <a:pt x="5186" y="0"/>
                </a:moveTo>
                <a:cubicBezTo>
                  <a:pt x="5533" y="0"/>
                  <a:pt x="5833" y="74"/>
                  <a:pt x="6088" y="223"/>
                </a:cubicBezTo>
                <a:cubicBezTo>
                  <a:pt x="6342" y="371"/>
                  <a:pt x="6538" y="586"/>
                  <a:pt x="6676" y="867"/>
                </a:cubicBezTo>
                <a:cubicBezTo>
                  <a:pt x="6814" y="1147"/>
                  <a:pt x="6883" y="1482"/>
                  <a:pt x="6883" y="1872"/>
                </a:cubicBezTo>
                <a:cubicBezTo>
                  <a:pt x="6883" y="2258"/>
                  <a:pt x="6814" y="2592"/>
                  <a:pt x="6676" y="2872"/>
                </a:cubicBezTo>
                <a:cubicBezTo>
                  <a:pt x="6538" y="3153"/>
                  <a:pt x="6342" y="3368"/>
                  <a:pt x="6088" y="3516"/>
                </a:cubicBezTo>
                <a:cubicBezTo>
                  <a:pt x="5833" y="3665"/>
                  <a:pt x="5533" y="3739"/>
                  <a:pt x="5186" y="3739"/>
                </a:cubicBezTo>
                <a:cubicBezTo>
                  <a:pt x="4836" y="3739"/>
                  <a:pt x="4534" y="3665"/>
                  <a:pt x="4280" y="3516"/>
                </a:cubicBezTo>
                <a:cubicBezTo>
                  <a:pt x="4025" y="3368"/>
                  <a:pt x="3829" y="3153"/>
                  <a:pt x="3691" y="2872"/>
                </a:cubicBezTo>
                <a:cubicBezTo>
                  <a:pt x="3553" y="2592"/>
                  <a:pt x="3484" y="2258"/>
                  <a:pt x="3484" y="1872"/>
                </a:cubicBezTo>
                <a:cubicBezTo>
                  <a:pt x="3484" y="1482"/>
                  <a:pt x="3553" y="1147"/>
                  <a:pt x="3691" y="867"/>
                </a:cubicBezTo>
                <a:cubicBezTo>
                  <a:pt x="3829" y="586"/>
                  <a:pt x="4025" y="371"/>
                  <a:pt x="4280" y="223"/>
                </a:cubicBezTo>
                <a:cubicBezTo>
                  <a:pt x="4534" y="74"/>
                  <a:pt x="4836" y="0"/>
                  <a:pt x="5186" y="0"/>
                </a:cubicBezTo>
                <a:close/>
                <a:moveTo>
                  <a:pt x="1762" y="0"/>
                </a:moveTo>
                <a:cubicBezTo>
                  <a:pt x="2081" y="0"/>
                  <a:pt x="2354" y="79"/>
                  <a:pt x="2581" y="237"/>
                </a:cubicBezTo>
                <a:cubicBezTo>
                  <a:pt x="2808" y="394"/>
                  <a:pt x="2987" y="613"/>
                  <a:pt x="3119" y="892"/>
                </a:cubicBezTo>
                <a:lnTo>
                  <a:pt x="2406" y="1209"/>
                </a:lnTo>
                <a:cubicBezTo>
                  <a:pt x="2341" y="1059"/>
                  <a:pt x="2249" y="946"/>
                  <a:pt x="2128" y="869"/>
                </a:cubicBezTo>
                <a:cubicBezTo>
                  <a:pt x="2006" y="792"/>
                  <a:pt x="1869" y="754"/>
                  <a:pt x="1716" y="754"/>
                </a:cubicBezTo>
                <a:cubicBezTo>
                  <a:pt x="1541" y="754"/>
                  <a:pt x="1387" y="799"/>
                  <a:pt x="1254" y="890"/>
                </a:cubicBezTo>
                <a:cubicBezTo>
                  <a:pt x="1120" y="980"/>
                  <a:pt x="1016" y="1108"/>
                  <a:pt x="941" y="1274"/>
                </a:cubicBezTo>
                <a:cubicBezTo>
                  <a:pt x="866" y="1439"/>
                  <a:pt x="828" y="1633"/>
                  <a:pt x="828" y="1853"/>
                </a:cubicBezTo>
                <a:cubicBezTo>
                  <a:pt x="828" y="2080"/>
                  <a:pt x="866" y="2279"/>
                  <a:pt x="941" y="2449"/>
                </a:cubicBezTo>
                <a:cubicBezTo>
                  <a:pt x="1016" y="2619"/>
                  <a:pt x="1120" y="2751"/>
                  <a:pt x="1254" y="2845"/>
                </a:cubicBezTo>
                <a:cubicBezTo>
                  <a:pt x="1387" y="2938"/>
                  <a:pt x="1541" y="2985"/>
                  <a:pt x="1716" y="2985"/>
                </a:cubicBezTo>
                <a:cubicBezTo>
                  <a:pt x="1863" y="2985"/>
                  <a:pt x="1996" y="2946"/>
                  <a:pt x="2114" y="2868"/>
                </a:cubicBezTo>
                <a:cubicBezTo>
                  <a:pt x="2232" y="2790"/>
                  <a:pt x="2332" y="2677"/>
                  <a:pt x="2415" y="2530"/>
                </a:cubicBezTo>
                <a:lnTo>
                  <a:pt x="3128" y="2847"/>
                </a:lnTo>
                <a:cubicBezTo>
                  <a:pt x="2993" y="3132"/>
                  <a:pt x="2804" y="3352"/>
                  <a:pt x="2560" y="3507"/>
                </a:cubicBezTo>
                <a:cubicBezTo>
                  <a:pt x="2316" y="3662"/>
                  <a:pt x="2036" y="3739"/>
                  <a:pt x="1720" y="3739"/>
                </a:cubicBezTo>
                <a:cubicBezTo>
                  <a:pt x="1386" y="3739"/>
                  <a:pt x="1089" y="3661"/>
                  <a:pt x="828" y="3505"/>
                </a:cubicBezTo>
                <a:cubicBezTo>
                  <a:pt x="567" y="3348"/>
                  <a:pt x="364" y="3127"/>
                  <a:pt x="219" y="2840"/>
                </a:cubicBezTo>
                <a:cubicBezTo>
                  <a:pt x="73" y="2553"/>
                  <a:pt x="0" y="2224"/>
                  <a:pt x="0" y="1853"/>
                </a:cubicBezTo>
                <a:cubicBezTo>
                  <a:pt x="0" y="1485"/>
                  <a:pt x="74" y="1161"/>
                  <a:pt x="221" y="881"/>
                </a:cubicBezTo>
                <a:cubicBezTo>
                  <a:pt x="368" y="600"/>
                  <a:pt x="575" y="383"/>
                  <a:pt x="842" y="230"/>
                </a:cubicBezTo>
                <a:cubicBezTo>
                  <a:pt x="1109" y="76"/>
                  <a:pt x="1415" y="0"/>
                  <a:pt x="1762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p>
            <a:pPr lvl="0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56710" y="19558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grpSp>
        <p:nvGrpSpPr>
          <p:cNvPr id="10" name="组合 9"/>
          <p:cNvGrpSpPr/>
          <p:nvPr userDrawn="1"/>
        </p:nvGrpSpPr>
        <p:grpSpPr>
          <a:xfrm>
            <a:off x="4446905" y="2649855"/>
            <a:ext cx="3286760" cy="889000"/>
            <a:chOff x="7003" y="4361"/>
            <a:chExt cx="5176" cy="1400"/>
          </a:xfrm>
        </p:grpSpPr>
        <p:sp>
          <p:nvSpPr>
            <p:cNvPr id="9" name="文本框 8"/>
            <p:cNvSpPr txBox="1"/>
            <p:nvPr userDrawn="1"/>
          </p:nvSpPr>
          <p:spPr>
            <a:xfrm>
              <a:off x="7003" y="4361"/>
              <a:ext cx="87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目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文本框 11"/>
            <p:cNvSpPr txBox="1"/>
            <p:nvPr userDrawn="1"/>
          </p:nvSpPr>
          <p:spPr>
            <a:xfrm>
              <a:off x="11437" y="4455"/>
              <a:ext cx="742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4800" b="1" dirty="0">
                  <a:solidFill>
                    <a:schemeClr val="bg1">
                      <a:lumMod val="50000"/>
                    </a:schemeClr>
                  </a:solidFill>
                </a:rPr>
                <a:t>录</a:t>
              </a:r>
              <a:endParaRPr lang="zh-CN" altLang="en-US" sz="48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978853" y="678421"/>
            <a:ext cx="10252709" cy="1194589"/>
          </a:xfrm>
        </p:spPr>
        <p:txBody>
          <a:bodyPr wrap="square" anchor="ctr">
            <a:normAutofit/>
          </a:bodyPr>
          <a:lstStyle>
            <a:lvl1pPr algn="ctr">
              <a:defRPr sz="60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9535160" y="6243955"/>
            <a:ext cx="2728595" cy="523240"/>
            <a:chOff x="15016" y="9833"/>
            <a:chExt cx="4297" cy="824"/>
          </a:xfrm>
        </p:grpSpPr>
        <p:pic>
          <p:nvPicPr>
            <p:cNvPr id="14" name="图片 13" descr="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5016" y="9833"/>
              <a:ext cx="681" cy="752"/>
            </a:xfrm>
            <a:prstGeom prst="rect">
              <a:avLst/>
            </a:prstGeom>
          </p:spPr>
        </p:pic>
        <p:sp>
          <p:nvSpPr>
            <p:cNvPr id="17" name="矩形 16"/>
            <p:cNvSpPr/>
            <p:nvPr userDrawn="1">
              <p:custDataLst>
                <p:tags r:id="rId10"/>
              </p:custDataLst>
            </p:nvPr>
          </p:nvSpPr>
          <p:spPr>
            <a:xfrm>
              <a:off x="15139" y="9833"/>
              <a:ext cx="4175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zh-CN" altLang="en-US" b="1">
                  <a:solidFill>
                    <a:srgbClr val="0068B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Bahnschrift Condensed" panose="020B0502040204020203" charset="0"/>
                  <a:ea typeface="微软雅黑" panose="020B0503020204020204" charset="-122"/>
                </a:rPr>
                <a:t>北方国际教育集团</a:t>
              </a:r>
              <a:endParaRPr lang="zh-CN" altLang="en-US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10064750" y="6251575"/>
            <a:ext cx="1995170" cy="469900"/>
            <a:chOff x="15850" y="9845"/>
            <a:chExt cx="3142" cy="740"/>
          </a:xfrm>
        </p:grpSpPr>
        <p:sp>
          <p:nvSpPr>
            <p:cNvPr id="7" name="矩形 6"/>
            <p:cNvSpPr/>
            <p:nvPr userDrawn="1">
              <p:custDataLst>
                <p:tags r:id="rId2"/>
              </p:custDataLst>
            </p:nvPr>
          </p:nvSpPr>
          <p:spPr>
            <a:xfrm>
              <a:off x="16190" y="9845"/>
              <a:ext cx="2802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2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pic>
          <p:nvPicPr>
            <p:cNvPr id="6" name="图片 5" descr="logo-常用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850" y="9924"/>
              <a:ext cx="550" cy="60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-3175" y="1117600"/>
            <a:ext cx="12191365" cy="1171575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100000"/>
                </a:schemeClr>
              </a:gs>
              <a:gs pos="100000">
                <a:schemeClr val="accent1">
                  <a:lumMod val="50000"/>
                  <a:alpha val="100000"/>
                </a:schemeClr>
              </a:gs>
            </a:gsLst>
            <a:lin ang="10800000" scaled="0"/>
          </a:gradFill>
          <a:ln w="25400">
            <a:noFill/>
          </a:ln>
          <a:effectLst>
            <a:outerShdw blurRad="254000" dist="50800" dir="5399997" algn="ctr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6" name="Freeform 10"/>
          <p:cNvSpPr/>
          <p:nvPr userDrawn="1">
            <p:custDataLst>
              <p:tags r:id="rId3"/>
            </p:custDataLst>
          </p:nvPr>
        </p:nvSpPr>
        <p:spPr bwMode="auto">
          <a:xfrm>
            <a:off x="755015" y="1282700"/>
            <a:ext cx="10941685" cy="842010"/>
          </a:xfrm>
          <a:custGeom>
            <a:avLst/>
            <a:gdLst>
              <a:gd name="T0" fmla="*/ 12960 w 23822"/>
              <a:gd name="T1" fmla="*/ 1770 h 3115"/>
              <a:gd name="T2" fmla="*/ 3135 w 23822"/>
              <a:gd name="T3" fmla="*/ 682 h 3115"/>
              <a:gd name="T4" fmla="*/ 4187 w 23822"/>
              <a:gd name="T5" fmla="*/ 2207 h 3115"/>
              <a:gd name="T6" fmla="*/ 3518 w 23822"/>
              <a:gd name="T7" fmla="*/ 682 h 3115"/>
              <a:gd name="T8" fmla="*/ 18941 w 23822"/>
              <a:gd name="T9" fmla="*/ 873 h 3115"/>
              <a:gd name="T10" fmla="*/ 19478 w 23822"/>
              <a:gd name="T11" fmla="*/ 2487 h 3115"/>
              <a:gd name="T12" fmla="*/ 20012 w 23822"/>
              <a:gd name="T13" fmla="*/ 873 h 3115"/>
              <a:gd name="T14" fmla="*/ 21929 w 23822"/>
              <a:gd name="T15" fmla="*/ 53 h 3115"/>
              <a:gd name="T16" fmla="*/ 23152 w 23822"/>
              <a:gd name="T17" fmla="*/ 53 h 3115"/>
              <a:gd name="T18" fmla="*/ 23240 w 23822"/>
              <a:gd name="T19" fmla="*/ 3061 h 3115"/>
              <a:gd name="T20" fmla="*/ 21983 w 23822"/>
              <a:gd name="T21" fmla="*/ 3061 h 3115"/>
              <a:gd name="T22" fmla="*/ 16972 w 23822"/>
              <a:gd name="T23" fmla="*/ 53 h 3115"/>
              <a:gd name="T24" fmla="*/ 16972 w 23822"/>
              <a:gd name="T25" fmla="*/ 3061 h 3115"/>
              <a:gd name="T26" fmla="*/ 16616 w 23822"/>
              <a:gd name="T27" fmla="*/ 53 h 3115"/>
              <a:gd name="T28" fmla="*/ 15777 w 23822"/>
              <a:gd name="T29" fmla="*/ 3061 h 3115"/>
              <a:gd name="T30" fmla="*/ 14263 w 23822"/>
              <a:gd name="T31" fmla="*/ 682 h 3115"/>
              <a:gd name="T32" fmla="*/ 12994 w 23822"/>
              <a:gd name="T33" fmla="*/ 53 h 3115"/>
              <a:gd name="T34" fmla="*/ 13182 w 23822"/>
              <a:gd name="T35" fmla="*/ 2398 h 3115"/>
              <a:gd name="T36" fmla="*/ 11178 w 23822"/>
              <a:gd name="T37" fmla="*/ 3061 h 3115"/>
              <a:gd name="T38" fmla="*/ 6207 w 23822"/>
              <a:gd name="T39" fmla="*/ 53 h 3115"/>
              <a:gd name="T40" fmla="*/ 6763 w 23822"/>
              <a:gd name="T41" fmla="*/ 2487 h 3115"/>
              <a:gd name="T42" fmla="*/ 7318 w 23822"/>
              <a:gd name="T43" fmla="*/ 53 h 3115"/>
              <a:gd name="T44" fmla="*/ 7839 w 23822"/>
              <a:gd name="T45" fmla="*/ 2533 h 3115"/>
              <a:gd name="T46" fmla="*/ 6111 w 23822"/>
              <a:gd name="T47" fmla="*/ 2966 h 3115"/>
              <a:gd name="T48" fmla="*/ 5536 w 23822"/>
              <a:gd name="T49" fmla="*/ 53 h 3115"/>
              <a:gd name="T50" fmla="*/ 4396 w 23822"/>
              <a:gd name="T51" fmla="*/ 231 h 3115"/>
              <a:gd name="T52" fmla="*/ 4925 w 23822"/>
              <a:gd name="T53" fmla="*/ 2368 h 3115"/>
              <a:gd name="T54" fmla="*/ 2464 w 23822"/>
              <a:gd name="T55" fmla="*/ 3061 h 3115"/>
              <a:gd name="T56" fmla="*/ 2024 w 23822"/>
              <a:gd name="T57" fmla="*/ 53 h 3115"/>
              <a:gd name="T58" fmla="*/ 671 w 23822"/>
              <a:gd name="T59" fmla="*/ 1230 h 3115"/>
              <a:gd name="T60" fmla="*/ 671 w 23822"/>
              <a:gd name="T61" fmla="*/ 1839 h 3115"/>
              <a:gd name="T62" fmla="*/ 2070 w 23822"/>
              <a:gd name="T63" fmla="*/ 3061 h 3115"/>
              <a:gd name="T64" fmla="*/ 19478 w 23822"/>
              <a:gd name="T65" fmla="*/ 0 h 3115"/>
              <a:gd name="T66" fmla="*/ 20892 w 23822"/>
              <a:gd name="T67" fmla="*/ 1559 h 3115"/>
              <a:gd name="T68" fmla="*/ 19478 w 23822"/>
              <a:gd name="T69" fmla="*/ 3115 h 3115"/>
              <a:gd name="T70" fmla="*/ 18060 w 23822"/>
              <a:gd name="T71" fmla="*/ 1559 h 3115"/>
              <a:gd name="T72" fmla="*/ 19478 w 23822"/>
              <a:gd name="T73" fmla="*/ 0 h 3115"/>
              <a:gd name="T74" fmla="*/ 11010 w 23822"/>
              <a:gd name="T75" fmla="*/ 743 h 3115"/>
              <a:gd name="T76" fmla="*/ 9841 w 23822"/>
              <a:gd name="T77" fmla="*/ 628 h 3115"/>
              <a:gd name="T78" fmla="*/ 9102 w 23822"/>
              <a:gd name="T79" fmla="*/ 1544 h 3115"/>
              <a:gd name="T80" fmla="*/ 9841 w 23822"/>
              <a:gd name="T81" fmla="*/ 2487 h 3115"/>
              <a:gd name="T82" fmla="*/ 11018 w 23822"/>
              <a:gd name="T83" fmla="*/ 2372 h 3115"/>
              <a:gd name="T84" fmla="*/ 9102 w 23822"/>
              <a:gd name="T85" fmla="*/ 2920 h 3115"/>
              <a:gd name="T86" fmla="*/ 8596 w 23822"/>
              <a:gd name="T87" fmla="*/ 733 h 3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3822" h="3115">
                <a:moveTo>
                  <a:pt x="12642" y="935"/>
                </a:moveTo>
                <a:lnTo>
                  <a:pt x="12347" y="1770"/>
                </a:lnTo>
                <a:lnTo>
                  <a:pt x="12960" y="1770"/>
                </a:lnTo>
                <a:lnTo>
                  <a:pt x="12665" y="935"/>
                </a:lnTo>
                <a:lnTo>
                  <a:pt x="12642" y="935"/>
                </a:lnTo>
                <a:close/>
                <a:moveTo>
                  <a:pt x="3135" y="682"/>
                </a:moveTo>
                <a:lnTo>
                  <a:pt x="3135" y="2433"/>
                </a:lnTo>
                <a:lnTo>
                  <a:pt x="3488" y="2433"/>
                </a:lnTo>
                <a:cubicBezTo>
                  <a:pt x="3792" y="2433"/>
                  <a:pt x="4025" y="2358"/>
                  <a:pt x="4187" y="2207"/>
                </a:cubicBezTo>
                <a:cubicBezTo>
                  <a:pt x="4349" y="2056"/>
                  <a:pt x="4430" y="1840"/>
                  <a:pt x="4430" y="1559"/>
                </a:cubicBezTo>
                <a:cubicBezTo>
                  <a:pt x="4430" y="1276"/>
                  <a:pt x="4352" y="1059"/>
                  <a:pt x="4195" y="908"/>
                </a:cubicBezTo>
                <a:cubicBezTo>
                  <a:pt x="4037" y="757"/>
                  <a:pt x="3812" y="682"/>
                  <a:pt x="3518" y="682"/>
                </a:cubicBezTo>
                <a:lnTo>
                  <a:pt x="3135" y="682"/>
                </a:lnTo>
                <a:close/>
                <a:moveTo>
                  <a:pt x="19478" y="628"/>
                </a:moveTo>
                <a:cubicBezTo>
                  <a:pt x="19251" y="628"/>
                  <a:pt x="19072" y="710"/>
                  <a:pt x="18941" y="873"/>
                </a:cubicBezTo>
                <a:cubicBezTo>
                  <a:pt x="18811" y="1037"/>
                  <a:pt x="18746" y="1265"/>
                  <a:pt x="18746" y="1559"/>
                </a:cubicBezTo>
                <a:cubicBezTo>
                  <a:pt x="18746" y="1853"/>
                  <a:pt x="18811" y="2081"/>
                  <a:pt x="18941" y="2243"/>
                </a:cubicBezTo>
                <a:cubicBezTo>
                  <a:pt x="19072" y="2405"/>
                  <a:pt x="19251" y="2487"/>
                  <a:pt x="19478" y="2487"/>
                </a:cubicBezTo>
                <a:cubicBezTo>
                  <a:pt x="19703" y="2487"/>
                  <a:pt x="19880" y="2405"/>
                  <a:pt x="20011" y="2243"/>
                </a:cubicBezTo>
                <a:cubicBezTo>
                  <a:pt x="20141" y="2081"/>
                  <a:pt x="20206" y="1853"/>
                  <a:pt x="20206" y="1559"/>
                </a:cubicBezTo>
                <a:cubicBezTo>
                  <a:pt x="20206" y="1265"/>
                  <a:pt x="20141" y="1037"/>
                  <a:pt x="20012" y="873"/>
                </a:cubicBezTo>
                <a:cubicBezTo>
                  <a:pt x="19883" y="710"/>
                  <a:pt x="19705" y="628"/>
                  <a:pt x="19478" y="628"/>
                </a:cubicBezTo>
                <a:close/>
                <a:moveTo>
                  <a:pt x="21312" y="53"/>
                </a:moveTo>
                <a:lnTo>
                  <a:pt x="21929" y="53"/>
                </a:lnTo>
                <a:lnTo>
                  <a:pt x="23129" y="1827"/>
                </a:lnTo>
                <a:lnTo>
                  <a:pt x="23152" y="1827"/>
                </a:lnTo>
                <a:lnTo>
                  <a:pt x="23152" y="53"/>
                </a:lnTo>
                <a:lnTo>
                  <a:pt x="23822" y="53"/>
                </a:lnTo>
                <a:lnTo>
                  <a:pt x="23822" y="3061"/>
                </a:lnTo>
                <a:lnTo>
                  <a:pt x="23240" y="3061"/>
                </a:lnTo>
                <a:lnTo>
                  <a:pt x="22006" y="1287"/>
                </a:lnTo>
                <a:lnTo>
                  <a:pt x="21983" y="1287"/>
                </a:lnTo>
                <a:lnTo>
                  <a:pt x="21983" y="3061"/>
                </a:lnTo>
                <a:lnTo>
                  <a:pt x="21312" y="3061"/>
                </a:lnTo>
                <a:lnTo>
                  <a:pt x="21312" y="53"/>
                </a:lnTo>
                <a:close/>
                <a:moveTo>
                  <a:pt x="16972" y="53"/>
                </a:moveTo>
                <a:lnTo>
                  <a:pt x="17643" y="53"/>
                </a:lnTo>
                <a:lnTo>
                  <a:pt x="17643" y="3061"/>
                </a:lnTo>
                <a:lnTo>
                  <a:pt x="16972" y="3061"/>
                </a:lnTo>
                <a:lnTo>
                  <a:pt x="16972" y="53"/>
                </a:lnTo>
                <a:close/>
                <a:moveTo>
                  <a:pt x="14263" y="53"/>
                </a:moveTo>
                <a:lnTo>
                  <a:pt x="16616" y="53"/>
                </a:lnTo>
                <a:lnTo>
                  <a:pt x="16616" y="682"/>
                </a:lnTo>
                <a:lnTo>
                  <a:pt x="15777" y="682"/>
                </a:lnTo>
                <a:lnTo>
                  <a:pt x="15777" y="3061"/>
                </a:lnTo>
                <a:lnTo>
                  <a:pt x="15106" y="3061"/>
                </a:lnTo>
                <a:lnTo>
                  <a:pt x="15106" y="682"/>
                </a:lnTo>
                <a:lnTo>
                  <a:pt x="14263" y="682"/>
                </a:lnTo>
                <a:lnTo>
                  <a:pt x="14263" y="53"/>
                </a:lnTo>
                <a:close/>
                <a:moveTo>
                  <a:pt x="12308" y="53"/>
                </a:moveTo>
                <a:lnTo>
                  <a:pt x="12994" y="53"/>
                </a:lnTo>
                <a:lnTo>
                  <a:pt x="14129" y="3061"/>
                </a:lnTo>
                <a:lnTo>
                  <a:pt x="13416" y="3061"/>
                </a:lnTo>
                <a:lnTo>
                  <a:pt x="13182" y="2398"/>
                </a:lnTo>
                <a:lnTo>
                  <a:pt x="12121" y="2398"/>
                </a:lnTo>
                <a:lnTo>
                  <a:pt x="11887" y="3061"/>
                </a:lnTo>
                <a:lnTo>
                  <a:pt x="11178" y="3061"/>
                </a:lnTo>
                <a:lnTo>
                  <a:pt x="12308" y="53"/>
                </a:lnTo>
                <a:close/>
                <a:moveTo>
                  <a:pt x="5536" y="53"/>
                </a:moveTo>
                <a:lnTo>
                  <a:pt x="6207" y="53"/>
                </a:lnTo>
                <a:lnTo>
                  <a:pt x="6207" y="1824"/>
                </a:lnTo>
                <a:cubicBezTo>
                  <a:pt x="6207" y="2028"/>
                  <a:pt x="6257" y="2190"/>
                  <a:pt x="6356" y="2308"/>
                </a:cubicBezTo>
                <a:cubicBezTo>
                  <a:pt x="6456" y="2427"/>
                  <a:pt x="6591" y="2487"/>
                  <a:pt x="6763" y="2487"/>
                </a:cubicBezTo>
                <a:cubicBezTo>
                  <a:pt x="6934" y="2487"/>
                  <a:pt x="7069" y="2428"/>
                  <a:pt x="7169" y="2312"/>
                </a:cubicBezTo>
                <a:cubicBezTo>
                  <a:pt x="7268" y="2196"/>
                  <a:pt x="7318" y="2038"/>
                  <a:pt x="7318" y="1839"/>
                </a:cubicBezTo>
                <a:lnTo>
                  <a:pt x="7318" y="53"/>
                </a:lnTo>
                <a:lnTo>
                  <a:pt x="7989" y="53"/>
                </a:lnTo>
                <a:lnTo>
                  <a:pt x="7989" y="1866"/>
                </a:lnTo>
                <a:cubicBezTo>
                  <a:pt x="7989" y="2121"/>
                  <a:pt x="7939" y="2344"/>
                  <a:pt x="7839" y="2533"/>
                </a:cubicBezTo>
                <a:cubicBezTo>
                  <a:pt x="7740" y="2722"/>
                  <a:pt x="7597" y="2866"/>
                  <a:pt x="7412" y="2966"/>
                </a:cubicBezTo>
                <a:cubicBezTo>
                  <a:pt x="7227" y="3065"/>
                  <a:pt x="7010" y="3115"/>
                  <a:pt x="6763" y="3115"/>
                </a:cubicBezTo>
                <a:cubicBezTo>
                  <a:pt x="6512" y="3115"/>
                  <a:pt x="6295" y="3065"/>
                  <a:pt x="6111" y="2966"/>
                </a:cubicBezTo>
                <a:cubicBezTo>
                  <a:pt x="5927" y="2866"/>
                  <a:pt x="5785" y="2722"/>
                  <a:pt x="5686" y="2534"/>
                </a:cubicBezTo>
                <a:cubicBezTo>
                  <a:pt x="5586" y="2347"/>
                  <a:pt x="5536" y="2124"/>
                  <a:pt x="5536" y="1866"/>
                </a:cubicBezTo>
                <a:lnTo>
                  <a:pt x="5536" y="53"/>
                </a:lnTo>
                <a:close/>
                <a:moveTo>
                  <a:pt x="2464" y="53"/>
                </a:moveTo>
                <a:lnTo>
                  <a:pt x="3549" y="53"/>
                </a:lnTo>
                <a:cubicBezTo>
                  <a:pt x="3878" y="53"/>
                  <a:pt x="4161" y="113"/>
                  <a:pt x="4396" y="231"/>
                </a:cubicBezTo>
                <a:cubicBezTo>
                  <a:pt x="4631" y="350"/>
                  <a:pt x="4810" y="523"/>
                  <a:pt x="4932" y="749"/>
                </a:cubicBezTo>
                <a:cubicBezTo>
                  <a:pt x="5055" y="975"/>
                  <a:pt x="5116" y="1245"/>
                  <a:pt x="5116" y="1559"/>
                </a:cubicBezTo>
                <a:cubicBezTo>
                  <a:pt x="5116" y="1873"/>
                  <a:pt x="5052" y="2143"/>
                  <a:pt x="4925" y="2368"/>
                </a:cubicBezTo>
                <a:cubicBezTo>
                  <a:pt x="4797" y="2593"/>
                  <a:pt x="4611" y="2764"/>
                  <a:pt x="4367" y="2883"/>
                </a:cubicBezTo>
                <a:cubicBezTo>
                  <a:pt x="4123" y="3002"/>
                  <a:pt x="3829" y="3061"/>
                  <a:pt x="3484" y="3061"/>
                </a:cubicBezTo>
                <a:lnTo>
                  <a:pt x="2464" y="3061"/>
                </a:lnTo>
                <a:lnTo>
                  <a:pt x="2464" y="53"/>
                </a:lnTo>
                <a:close/>
                <a:moveTo>
                  <a:pt x="0" y="53"/>
                </a:moveTo>
                <a:lnTo>
                  <a:pt x="2024" y="53"/>
                </a:lnTo>
                <a:lnTo>
                  <a:pt x="2024" y="663"/>
                </a:lnTo>
                <a:lnTo>
                  <a:pt x="671" y="663"/>
                </a:lnTo>
                <a:lnTo>
                  <a:pt x="671" y="1230"/>
                </a:lnTo>
                <a:lnTo>
                  <a:pt x="1951" y="1230"/>
                </a:lnTo>
                <a:lnTo>
                  <a:pt x="1951" y="1839"/>
                </a:lnTo>
                <a:lnTo>
                  <a:pt x="671" y="1839"/>
                </a:lnTo>
                <a:lnTo>
                  <a:pt x="671" y="2452"/>
                </a:lnTo>
                <a:lnTo>
                  <a:pt x="2070" y="2452"/>
                </a:lnTo>
                <a:lnTo>
                  <a:pt x="2070" y="3061"/>
                </a:lnTo>
                <a:lnTo>
                  <a:pt x="0" y="3061"/>
                </a:lnTo>
                <a:lnTo>
                  <a:pt x="0" y="53"/>
                </a:lnTo>
                <a:close/>
                <a:moveTo>
                  <a:pt x="19478" y="0"/>
                </a:moveTo>
                <a:cubicBezTo>
                  <a:pt x="19767" y="0"/>
                  <a:pt x="20017" y="62"/>
                  <a:pt x="20229" y="185"/>
                </a:cubicBezTo>
                <a:cubicBezTo>
                  <a:pt x="20441" y="309"/>
                  <a:pt x="20605" y="488"/>
                  <a:pt x="20719" y="722"/>
                </a:cubicBezTo>
                <a:cubicBezTo>
                  <a:pt x="20834" y="956"/>
                  <a:pt x="20892" y="1235"/>
                  <a:pt x="20892" y="1559"/>
                </a:cubicBezTo>
                <a:cubicBezTo>
                  <a:pt x="20892" y="1881"/>
                  <a:pt x="20834" y="2159"/>
                  <a:pt x="20719" y="2393"/>
                </a:cubicBezTo>
                <a:cubicBezTo>
                  <a:pt x="20605" y="2626"/>
                  <a:pt x="20441" y="2805"/>
                  <a:pt x="20229" y="2929"/>
                </a:cubicBezTo>
                <a:cubicBezTo>
                  <a:pt x="20017" y="3053"/>
                  <a:pt x="19767" y="3115"/>
                  <a:pt x="19478" y="3115"/>
                </a:cubicBezTo>
                <a:cubicBezTo>
                  <a:pt x="19187" y="3115"/>
                  <a:pt x="18935" y="3053"/>
                  <a:pt x="18723" y="2929"/>
                </a:cubicBezTo>
                <a:cubicBezTo>
                  <a:pt x="18511" y="2805"/>
                  <a:pt x="18347" y="2626"/>
                  <a:pt x="18233" y="2393"/>
                </a:cubicBezTo>
                <a:cubicBezTo>
                  <a:pt x="18118" y="2159"/>
                  <a:pt x="18060" y="1881"/>
                  <a:pt x="18060" y="1559"/>
                </a:cubicBezTo>
                <a:cubicBezTo>
                  <a:pt x="18060" y="1235"/>
                  <a:pt x="18118" y="956"/>
                  <a:pt x="18233" y="722"/>
                </a:cubicBezTo>
                <a:cubicBezTo>
                  <a:pt x="18347" y="488"/>
                  <a:pt x="18511" y="309"/>
                  <a:pt x="18723" y="185"/>
                </a:cubicBezTo>
                <a:cubicBezTo>
                  <a:pt x="18935" y="62"/>
                  <a:pt x="19187" y="0"/>
                  <a:pt x="19478" y="0"/>
                </a:cubicBezTo>
                <a:close/>
                <a:moveTo>
                  <a:pt x="9880" y="0"/>
                </a:moveTo>
                <a:cubicBezTo>
                  <a:pt x="10145" y="0"/>
                  <a:pt x="10373" y="65"/>
                  <a:pt x="10562" y="197"/>
                </a:cubicBezTo>
                <a:cubicBezTo>
                  <a:pt x="10751" y="329"/>
                  <a:pt x="10900" y="511"/>
                  <a:pt x="11010" y="743"/>
                </a:cubicBezTo>
                <a:lnTo>
                  <a:pt x="10416" y="1007"/>
                </a:lnTo>
                <a:cubicBezTo>
                  <a:pt x="10363" y="882"/>
                  <a:pt x="10285" y="788"/>
                  <a:pt x="10184" y="724"/>
                </a:cubicBezTo>
                <a:cubicBezTo>
                  <a:pt x="10083" y="660"/>
                  <a:pt x="9969" y="628"/>
                  <a:pt x="9841" y="628"/>
                </a:cubicBezTo>
                <a:cubicBezTo>
                  <a:pt x="9696" y="628"/>
                  <a:pt x="9567" y="666"/>
                  <a:pt x="9456" y="741"/>
                </a:cubicBezTo>
                <a:cubicBezTo>
                  <a:pt x="9345" y="816"/>
                  <a:pt x="9258" y="923"/>
                  <a:pt x="9196" y="1061"/>
                </a:cubicBezTo>
                <a:cubicBezTo>
                  <a:pt x="9133" y="1199"/>
                  <a:pt x="9102" y="1360"/>
                  <a:pt x="9102" y="1544"/>
                </a:cubicBezTo>
                <a:cubicBezTo>
                  <a:pt x="9102" y="1733"/>
                  <a:pt x="9133" y="1898"/>
                  <a:pt x="9196" y="2040"/>
                </a:cubicBezTo>
                <a:cubicBezTo>
                  <a:pt x="9258" y="2182"/>
                  <a:pt x="9345" y="2292"/>
                  <a:pt x="9456" y="2370"/>
                </a:cubicBezTo>
                <a:cubicBezTo>
                  <a:pt x="9567" y="2448"/>
                  <a:pt x="9696" y="2487"/>
                  <a:pt x="9841" y="2487"/>
                </a:cubicBezTo>
                <a:cubicBezTo>
                  <a:pt x="9964" y="2487"/>
                  <a:pt x="10075" y="2454"/>
                  <a:pt x="10173" y="2389"/>
                </a:cubicBezTo>
                <a:cubicBezTo>
                  <a:pt x="10271" y="2324"/>
                  <a:pt x="10355" y="2230"/>
                  <a:pt x="10424" y="2107"/>
                </a:cubicBezTo>
                <a:lnTo>
                  <a:pt x="11018" y="2372"/>
                </a:lnTo>
                <a:cubicBezTo>
                  <a:pt x="10905" y="2609"/>
                  <a:pt x="10748" y="2792"/>
                  <a:pt x="10545" y="2922"/>
                </a:cubicBezTo>
                <a:cubicBezTo>
                  <a:pt x="10341" y="3051"/>
                  <a:pt x="10108" y="3115"/>
                  <a:pt x="9845" y="3115"/>
                </a:cubicBezTo>
                <a:cubicBezTo>
                  <a:pt x="9567" y="3115"/>
                  <a:pt x="9319" y="3050"/>
                  <a:pt x="9102" y="2920"/>
                </a:cubicBezTo>
                <a:cubicBezTo>
                  <a:pt x="8885" y="2789"/>
                  <a:pt x="8715" y="2605"/>
                  <a:pt x="8594" y="2366"/>
                </a:cubicBezTo>
                <a:cubicBezTo>
                  <a:pt x="8473" y="2127"/>
                  <a:pt x="8412" y="1853"/>
                  <a:pt x="8412" y="1544"/>
                </a:cubicBezTo>
                <a:cubicBezTo>
                  <a:pt x="8412" y="1237"/>
                  <a:pt x="8473" y="967"/>
                  <a:pt x="8596" y="733"/>
                </a:cubicBezTo>
                <a:cubicBezTo>
                  <a:pt x="8719" y="500"/>
                  <a:pt x="8891" y="319"/>
                  <a:pt x="9113" y="191"/>
                </a:cubicBezTo>
                <a:cubicBezTo>
                  <a:pt x="9336" y="63"/>
                  <a:pt x="9591" y="0"/>
                  <a:pt x="9880" y="0"/>
                </a:cubicBezTo>
                <a:close/>
              </a:path>
            </a:pathLst>
          </a:custGeom>
          <a:noFill/>
          <a:ln w="19050" cap="flat">
            <a:gradFill>
              <a:gsLst>
                <a:gs pos="0">
                  <a:srgbClr val="FFFFFF">
                    <a:alpha val="11765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200">
              <a:latin typeface="MiSans Bold" panose="00000800000000000000" charset="-122"/>
              <a:sym typeface="MiSans Bold" panose="00000800000000000000" charset="-122"/>
            </a:endParaRPr>
          </a:p>
        </p:txBody>
      </p:sp>
      <p:pic>
        <p:nvPicPr>
          <p:cNvPr id="15" name="图片 14" descr="C:/Users/ADMIN/AppData/Local/Temp/fig2wpp/@png2x-2574&amp;2537.png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r:link="rId6"/>
          <a:srcRect b="11680"/>
          <a:stretch>
            <a:fillRect/>
          </a:stretch>
        </p:blipFill>
        <p:spPr>
          <a:xfrm>
            <a:off x="4173855" y="-292100"/>
            <a:ext cx="3486150" cy="1574800"/>
          </a:xfrm>
          <a:prstGeom prst="rect">
            <a:avLst/>
          </a:prstGeom>
          <a:effectLst>
            <a:outerShdw blurRad="279400" dist="50800" dir="2640000" algn="t" rotWithShape="0">
              <a:schemeClr val="accent1">
                <a:lumMod val="50000"/>
                <a:alpha val="56000"/>
              </a:schemeClr>
            </a:outerShdw>
          </a:effectLst>
        </p:spPr>
      </p:pic>
      <p:sp>
        <p:nvSpPr>
          <p:cNvPr id="7" name="标题 6"/>
          <p:cNvSpPr>
            <a:spLocks noGrp="1"/>
          </p:cNvSpPr>
          <p:nvPr>
            <p:ph type="ctrTitle"/>
            <p:custDataLst>
              <p:tags r:id="rId7"/>
            </p:custDataLst>
          </p:nvPr>
        </p:nvSpPr>
        <p:spPr>
          <a:xfrm>
            <a:off x="968375" y="1428750"/>
            <a:ext cx="10514965" cy="695325"/>
          </a:xfrm>
        </p:spPr>
        <p:txBody>
          <a:bodyPr wrap="square" anchor="b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sym typeface="MiSans Bold" panose="0000080000000000000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6" Type="http://schemas.openxmlformats.org/officeDocument/2006/relationships/theme" Target="../theme/theme1.xml"/><Relationship Id="rId35" Type="http://schemas.openxmlformats.org/officeDocument/2006/relationships/tags" Target="../tags/tag28.xml"/><Relationship Id="rId34" Type="http://schemas.openxmlformats.org/officeDocument/2006/relationships/tags" Target="../tags/tag27.xml"/><Relationship Id="rId33" Type="http://schemas.openxmlformats.org/officeDocument/2006/relationships/tags" Target="../tags/tag26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slideLayout" Target="../slideLayouts/slideLayout3.xml"/><Relationship Id="rId29" Type="http://schemas.openxmlformats.org/officeDocument/2006/relationships/image" Target="NULL" TargetMode="External"/><Relationship Id="rId28" Type="http://schemas.openxmlformats.org/officeDocument/2006/relationships/image" Target="../media/image5.png"/><Relationship Id="rId27" Type="http://schemas.openxmlformats.org/officeDocument/2006/relationships/tags" Target="../tags/tag22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DMIN/AppData/Local/Temp/fig2wpp/@png2x_bg-2558&amp;1235.png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 r:link="rId2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3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2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Sans Bold" panose="00000800000000000000" charset="-122"/>
                <a:sym typeface="MiSans Bold" panose="00000800000000000000" charset="-122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3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MiSans Bold" panose="00000800000000000000" charset="-122"/>
              <a:sym typeface="MiSans Bold" panose="000008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1"/>
          </a:solidFill>
          <a:latin typeface="MiSans Bold" panose="00000800000000000000" charset="-122"/>
          <a:ea typeface="+mj-ea"/>
          <a:cs typeface="+mj-cs"/>
          <a:sym typeface="MiSans Bold" panose="0000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  <a:sym typeface="MiSans Bold" panose="00000800000000000000" charset="-122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Sans Bold" panose="00000800000000000000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.png"/><Relationship Id="rId2" Type="http://schemas.openxmlformats.org/officeDocument/2006/relationships/tags" Target="../tags/tag29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tags" Target="../tags/tag58.xml"/><Relationship Id="rId3" Type="http://schemas.openxmlformats.org/officeDocument/2006/relationships/image" Target="../media/image15.pn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1.xml"/><Relationship Id="rId3" Type="http://schemas.openxmlformats.org/officeDocument/2006/relationships/image" Target="../media/image16.png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4.xml"/><Relationship Id="rId3" Type="http://schemas.openxmlformats.org/officeDocument/2006/relationships/image" Target="../media/image17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7.xml"/><Relationship Id="rId3" Type="http://schemas.openxmlformats.org/officeDocument/2006/relationships/image" Target="../media/image18.png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70.xml"/><Relationship Id="rId3" Type="http://schemas.openxmlformats.org/officeDocument/2006/relationships/image" Target="../media/image19.pn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openxmlformats.org/officeDocument/2006/relationships/tags" Target="../tags/tag74.xml"/><Relationship Id="rId4" Type="http://schemas.openxmlformats.org/officeDocument/2006/relationships/image" Target="../media/image20.jpeg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80.xml"/><Relationship Id="rId6" Type="http://schemas.openxmlformats.org/officeDocument/2006/relationships/image" Target="../media/image21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3.xml"/><Relationship Id="rId3" Type="http://schemas.openxmlformats.org/officeDocument/2006/relationships/image" Target="../media/image22.png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86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9.xml"/><Relationship Id="rId3" Type="http://schemas.openxmlformats.org/officeDocument/2006/relationships/image" Target="../media/image25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32.xml"/><Relationship Id="rId3" Type="http://schemas.openxmlformats.org/officeDocument/2006/relationships/image" Target="../media/image7.pn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2.xml"/><Relationship Id="rId3" Type="http://schemas.openxmlformats.org/officeDocument/2006/relationships/image" Target="../media/image26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5.xml"/><Relationship Id="rId3" Type="http://schemas.openxmlformats.org/officeDocument/2006/relationships/image" Target="../media/image26.pn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8.xml"/><Relationship Id="rId3" Type="http://schemas.openxmlformats.org/officeDocument/2006/relationships/image" Target="../media/image26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1.xml"/><Relationship Id="rId3" Type="http://schemas.openxmlformats.org/officeDocument/2006/relationships/image" Target="../media/image27.pn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04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7.xml"/><Relationship Id="rId3" Type="http://schemas.openxmlformats.org/officeDocument/2006/relationships/image" Target="../media/image30.jpeg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10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14.xml"/><Relationship Id="rId4" Type="http://schemas.openxmlformats.org/officeDocument/2006/relationships/image" Target="../media/image19.png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118.xml"/><Relationship Id="rId4" Type="http://schemas.openxmlformats.org/officeDocument/2006/relationships/image" Target="../media/image33.pn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tags" Target="../tags/tag4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6.xml"/><Relationship Id="rId5" Type="http://schemas.openxmlformats.org/officeDocument/2006/relationships/image" Target="../media/image10.png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tags" Target="../tags/tag49.xml"/><Relationship Id="rId3" Type="http://schemas.openxmlformats.org/officeDocument/2006/relationships/image" Target="../media/image11.png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image" Target="../media/image14.png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727527" y="6309360"/>
            <a:ext cx="4224020" cy="4800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929640" y="2512907"/>
            <a:ext cx="104317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项目四</a:t>
            </a:r>
            <a:r>
              <a:rPr lang="en-US" altLang="zh-CN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64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充电系统的检修</a:t>
            </a:r>
            <a:endParaRPr lang="zh-CN" altLang="en-US" sz="64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047153" y="4248917"/>
            <a:ext cx="6098091" cy="29717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335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Maintenance of Charging System for Project Four</a:t>
            </a:r>
            <a:endParaRPr lang="en-US" altLang="zh-CN" sz="1335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3928725"/>
            <a:ext cx="12192000" cy="72008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280" y="548640"/>
            <a:ext cx="2377440" cy="176360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9513993" y="6289887"/>
            <a:ext cx="2650913" cy="5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135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2135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07" y="165100"/>
            <a:ext cx="696807" cy="768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直流快充电路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15" name="图片 2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45" y="1157605"/>
            <a:ext cx="9819005" cy="49053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快充过程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475" y="1662430"/>
            <a:ext cx="4692650" cy="4875530"/>
          </a:xfrm>
          <a:prstGeom prst="rect">
            <a:avLst/>
          </a:prstGeom>
        </p:spPr>
        <p:txBody>
          <a:bodyPr vert="horz" wrap="square" lIns="0" tIns="67310" rIns="0" bIns="0" rtlCol="0">
            <a:noAutofit/>
          </a:bodyPr>
          <a:p>
            <a:pPr marL="84455">
              <a:lnSpc>
                <a:spcPct val="100000"/>
              </a:lnSpc>
              <a:spcBef>
                <a:spcPts val="530"/>
              </a:spcBef>
            </a:pPr>
            <a:r>
              <a:rPr sz="1400" b="1" spc="10" dirty="0">
                <a:latin typeface="微软雅黑" panose="020B0503020204020204" charset="-122"/>
                <a:cs typeface="微软雅黑" panose="020B0503020204020204" charset="-122"/>
              </a:rPr>
              <a:t>快充模式充电条件要求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17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充电线连接确认信号正常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BMS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供电电源正常（12V）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充电唤醒信号输出正常（12V）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5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充电桩、</a:t>
            </a:r>
            <a:r>
              <a:rPr sz="1400" spc="-25" dirty="0">
                <a:latin typeface="微软雅黑" panose="020B0503020204020204" charset="-122"/>
                <a:cs typeface="微软雅黑" panose="020B0503020204020204" charset="-122"/>
              </a:rPr>
              <a:t>VCU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400" spc="-10" dirty="0">
                <a:latin typeface="微软雅黑" panose="020B0503020204020204" charset="-122"/>
                <a:cs typeface="微软雅黑" panose="020B0503020204020204" charset="-122"/>
              </a:rPr>
              <a:t>BMS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之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间通讯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正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常</a:t>
            </a:r>
            <a:endParaRPr sz="1400" dirty="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5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主继电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器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闭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合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、发送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电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流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强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度需求）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动力电池电芯温度＞5℃/</a:t>
            </a:r>
            <a:r>
              <a:rPr sz="1400" spc="-6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＜45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℃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单体电池最高电压与最低电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压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差</a:t>
            </a: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＜0.3V（300mv）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单体电池最高温度与最低温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度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差</a:t>
            </a: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＜15</a:t>
            </a:r>
            <a:r>
              <a:rPr sz="1400" spc="-6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℃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绝缘性能＞</a:t>
            </a:r>
            <a:r>
              <a:rPr sz="1400" spc="-30" dirty="0"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20M</a:t>
            </a:r>
            <a:r>
              <a:rPr sz="1400" dirty="0">
                <a:latin typeface="Arial" panose="020B0604020202020204"/>
                <a:cs typeface="Arial" panose="020B0604020202020204"/>
              </a:rPr>
              <a:t>Ω</a:t>
            </a:r>
            <a:endParaRPr sz="1400">
              <a:latin typeface="Arial" panose="020B0604020202020204"/>
              <a:cs typeface="Arial" panose="020B0604020202020204"/>
            </a:endParaRPr>
          </a:p>
          <a:p>
            <a:pPr marL="295275" indent="-21145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29591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实际单体最高电压不大于额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定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单体</a:t>
            </a:r>
            <a:r>
              <a:rPr sz="1400" spc="-15" dirty="0">
                <a:latin typeface="微软雅黑" panose="020B0503020204020204" charset="-122"/>
                <a:cs typeface="微软雅黑" panose="020B0503020204020204" charset="-122"/>
              </a:rPr>
              <a:t>电</a:t>
            </a: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压</a:t>
            </a:r>
            <a:r>
              <a:rPr sz="1400" spc="-5" dirty="0">
                <a:latin typeface="微软雅黑" panose="020B0503020204020204" charset="-122"/>
                <a:cs typeface="微软雅黑" panose="020B0503020204020204" charset="-122"/>
              </a:rPr>
              <a:t>0.4V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445135" indent="-361315">
              <a:lnSpc>
                <a:spcPct val="100000"/>
              </a:lnSpc>
              <a:spcBef>
                <a:spcPts val="1200"/>
              </a:spcBef>
              <a:buSzPct val="95000"/>
              <a:buAutoNum type="arabicPeriod"/>
              <a:tabLst>
                <a:tab pos="445770" algn="l"/>
              </a:tabLst>
            </a:pPr>
            <a:r>
              <a:rPr sz="1400" dirty="0">
                <a:latin typeface="微软雅黑" panose="020B0503020204020204" charset="-122"/>
                <a:cs typeface="微软雅黑" panose="020B0503020204020204" charset="-122"/>
              </a:rPr>
              <a:t>高、低压电路连接正常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（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远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程开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关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关闭</a:t>
            </a:r>
            <a:r>
              <a:rPr sz="1400" spc="-15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状</a:t>
            </a:r>
            <a:r>
              <a:rPr sz="1400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态）</a:t>
            </a:r>
            <a:endParaRPr sz="1400" dirty="0">
              <a:solidFill>
                <a:srgbClr val="FF000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54e955790b090b9866591817ba49b031_312db9cd50e2524de5187e4f_pn=54&amp;o=jpg_6&amp;md5sum=e0950a9385f6a68afac06e8de97b7ee5&amp;sign=9990bdca81&amp;png=6063085-6124982&amp;jpg=17281207-17449917"/>
          <p:cNvPicPr>
            <a:picLocks noChangeAspect="1"/>
          </p:cNvPicPr>
          <p:nvPr/>
        </p:nvPicPr>
        <p:blipFill>
          <a:blip r:embed="rId3">
            <a:lum bright="-12000" contrast="12000"/>
          </a:blip>
          <a:srcRect l="1618" t="15139" r="5625" b="6491"/>
          <a:stretch>
            <a:fillRect/>
          </a:stretch>
        </p:blipFill>
        <p:spPr>
          <a:xfrm>
            <a:off x="5365750" y="1776095"/>
            <a:ext cx="6445250" cy="464883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custDataLst>
      <p:tags r:id="rId4"/>
    </p:custData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快充</a:t>
            </a:r>
            <a:r>
              <a:rPr lang="en-US" altLang="zh-CN" dirty="0" err="1">
                <a:solidFill>
                  <a:schemeClr val="dk1"/>
                </a:solidFill>
                <a:sym typeface="微软雅黑" panose="020B0503020204020204" charset="-122"/>
              </a:rPr>
              <a:t>CAN</a:t>
            </a: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网络通信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16" name="图片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910" y="2123440"/>
            <a:ext cx="7219315" cy="39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966470" y="1079500"/>
            <a:ext cx="9550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        </a:t>
            </a:r>
            <a:r>
              <a:rPr lang="zh-CN" altLang="en-US" dirty="0"/>
              <a:t>电动汽车快充系统的</a:t>
            </a:r>
            <a:r>
              <a:rPr lang="en-US" altLang="zh-CN" dirty="0"/>
              <a:t>CAN</a:t>
            </a:r>
            <a:r>
              <a:rPr lang="zh-CN" altLang="en-US" dirty="0"/>
              <a:t>总线系统称为快充</a:t>
            </a:r>
            <a:r>
              <a:rPr lang="en-US" altLang="zh-CN" dirty="0"/>
              <a:t>CAN</a:t>
            </a:r>
            <a:r>
              <a:rPr lang="zh-CN" altLang="en-US" dirty="0"/>
              <a:t>。快充</a:t>
            </a:r>
            <a:r>
              <a:rPr lang="en-US" altLang="zh-CN" dirty="0"/>
              <a:t>CAN</a:t>
            </a:r>
            <a:r>
              <a:rPr lang="zh-CN" altLang="en-US" dirty="0"/>
              <a:t>电路由数据采集终端、蓄电池管理系统、直流电桩和诊断接口组成，如图所示。在快充时完成三个部件的数据传输，</a:t>
            </a:r>
            <a:r>
              <a:rPr lang="en-US" altLang="zh-CN" dirty="0"/>
              <a:t>RMS</a:t>
            </a:r>
            <a:r>
              <a:rPr lang="zh-CN" altLang="en-US" dirty="0"/>
              <a:t>数据采集终端只提供检测数据。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直流快充系统的实际应用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29" name="object 28"/>
          <p:cNvSpPr txBox="1"/>
          <p:nvPr/>
        </p:nvSpPr>
        <p:spPr>
          <a:xfrm>
            <a:off x="588645" y="1296035"/>
            <a:ext cx="11146155" cy="103505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秦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直流充电系统的高压直流电从直流充电口直接输送到充配电总成，在充配电总成中装有直流正极充电接触器和直流负极充电接触器，并设有充电接触器烧结检测装置，用于检测直流正极充电接触器和直流负极充电接触器是否烧连，秦</a:t>
            </a:r>
            <a:r>
              <a:rPr lang="en-US" altLang="zh-CN" sz="2000" spc="-5" dirty="0">
                <a:latin typeface="微软雅黑" panose="020B0503020204020204" charset="-122"/>
                <a:cs typeface="微软雅黑" panose="020B0503020204020204" charset="-122"/>
              </a:rPr>
              <a:t>EV</a:t>
            </a:r>
            <a:r>
              <a:rPr lang="zh-CN" altLang="en-US" sz="2000" spc="-5" dirty="0">
                <a:latin typeface="微软雅黑" panose="020B0503020204020204" charset="-122"/>
                <a:cs typeface="微软雅黑" panose="020B0503020204020204" charset="-122"/>
              </a:rPr>
              <a:t>充配电总成直流接触器结构如图所示。</a:t>
            </a:r>
            <a:endParaRPr lang="zh-CN" altLang="en-US" sz="2000" spc="-5" dirty="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41875" y="65862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zh-CN" altLang="en-US" dirty="0"/>
          </a:p>
        </p:txBody>
      </p:sp>
      <p:pic>
        <p:nvPicPr>
          <p:cNvPr id="217" name="图片 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0" y="2533650"/>
            <a:ext cx="6807200" cy="394779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48387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直流快充系统的实际应用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18" name="图片 2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825" y="1796415"/>
            <a:ext cx="9779000" cy="42183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任务实施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041400" y="1198880"/>
            <a:ext cx="2047875" cy="50603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实施电动汽车高压维修时，一定要遵守电动汽车维修的高压防护规范，设置车辆标识和安全工作区、按要求佩戴高压防护用具、严格遵守高压操作流程。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3759200" y="1306195"/>
            <a:ext cx="7571105" cy="4953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3"/>
            </p:custDataLst>
          </p:nvPr>
        </p:nvGrpSpPr>
        <p:grpSpPr>
          <a:xfrm>
            <a:off x="9820231" y="2111153"/>
            <a:ext cx="171066" cy="45366"/>
            <a:chOff x="1440" y="2160"/>
            <a:chExt cx="362" cy="96"/>
          </a:xfrm>
        </p:grpSpPr>
        <p:cxnSp>
          <p:nvCxnSpPr>
            <p:cNvPr id="16" name="直接连接符 15"/>
            <p:cNvCxnSpPr/>
            <p:nvPr>
              <p:custDataLst>
                <p:tags r:id="rId4"/>
              </p:custDataLst>
            </p:nvPr>
          </p:nvCxnSpPr>
          <p:spPr>
            <a:xfrm>
              <a:off x="1440" y="2160"/>
              <a:ext cx="36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5"/>
              </p:custDataLst>
            </p:nvPr>
          </p:nvCxnSpPr>
          <p:spPr>
            <a:xfrm>
              <a:off x="1440" y="2256"/>
              <a:ext cx="223" cy="0"/>
            </a:xfrm>
            <a:prstGeom prst="line">
              <a:avLst/>
            </a:prstGeom>
            <a:ln w="19050" cap="rnd">
              <a:solidFill>
                <a:schemeClr val="lt2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457200" y="2967990"/>
            <a:ext cx="4482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1</a:t>
            </a:r>
            <a:r>
              <a:rPr lang="zh-CN" altLang="en-US" dirty="0"/>
              <a:t>）检查充电线外观有无裂纹、破损等情况。</a:t>
            </a:r>
            <a:endParaRPr lang="zh-CN" altLang="en-US" dirty="0"/>
          </a:p>
          <a:p>
            <a:pPr algn="l"/>
            <a:r>
              <a:rPr lang="en-US" altLang="zh-CN" dirty="0"/>
              <a:t>2</a:t>
            </a:r>
            <a:r>
              <a:rPr lang="zh-CN" altLang="en-US" dirty="0"/>
              <a:t>）检查充电插头有无裂纹、破损等情况。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6"/>
          <a:stretch>
            <a:fillRect/>
          </a:stretch>
        </p:blipFill>
        <p:spPr>
          <a:xfrm>
            <a:off x="5133975" y="1993583"/>
            <a:ext cx="6096000" cy="3762374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7832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3</a:t>
            </a:r>
            <a:r>
              <a:rPr lang="zh-CN" altLang="en-US" dirty="0"/>
              <a:t>）使用万用表测量快充枪</a:t>
            </a:r>
            <a:r>
              <a:rPr lang="en-US" altLang="zh-CN" dirty="0"/>
              <a:t>CC2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之间的电阻值，应为</a:t>
            </a:r>
            <a:r>
              <a:rPr lang="en-US" altLang="zh-CN" dirty="0"/>
              <a:t>1000Ω</a:t>
            </a:r>
            <a:r>
              <a:rPr lang="zh-CN" altLang="en-US" dirty="0"/>
              <a:t>左右</a:t>
            </a:r>
            <a:endParaRPr lang="zh-CN" altLang="en-US" dirty="0"/>
          </a:p>
        </p:txBody>
      </p:sp>
      <p:pic>
        <p:nvPicPr>
          <p:cNvPr id="221" name="图片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485" y="1699895"/>
            <a:ext cx="6056630" cy="44545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106419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4</a:t>
            </a:r>
            <a:r>
              <a:rPr lang="zh-CN" altLang="en-US" dirty="0"/>
              <a:t>）使用万用表测量快充枪</a:t>
            </a:r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之间的电阻值，应为</a:t>
            </a:r>
            <a:r>
              <a:rPr lang="en-US" altLang="zh-CN" dirty="0"/>
              <a:t>1000Ω</a:t>
            </a:r>
            <a:r>
              <a:rPr lang="zh-CN" altLang="en-US" dirty="0"/>
              <a:t>左右，如图</a:t>
            </a:r>
            <a:r>
              <a:rPr lang="en-US" altLang="zh-CN" dirty="0"/>
              <a:t>4-34</a:t>
            </a:r>
            <a:r>
              <a:rPr lang="zh-CN" altLang="en-US" dirty="0"/>
              <a:t>所示。否则，</a:t>
            </a:r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之间的电阻或线路损坏；然后按下快充枪开关，万用表应显示为无穷大，如图</a:t>
            </a:r>
            <a:r>
              <a:rPr lang="en-US" altLang="zh-CN" dirty="0"/>
              <a:t>4-35</a:t>
            </a:r>
            <a:r>
              <a:rPr lang="zh-CN" altLang="en-US" dirty="0"/>
              <a:t>所示。闭合开关后，恢复正常电阻值，否则快充枪开关损坏。</a:t>
            </a:r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6511449" y="2363312"/>
            <a:ext cx="4677092" cy="35436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11449" y="5906929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4-35 CC1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之间的阻值（按下开关）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1138079" y="2496662"/>
            <a:ext cx="4505642" cy="327691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38079" y="5773579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4-34 CC1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和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之间的阻值（未按开关） 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10641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5</a:t>
            </a:r>
            <a:r>
              <a:rPr lang="zh-CN" altLang="en-US" dirty="0"/>
              <a:t>）使用万用表测量</a:t>
            </a:r>
            <a:r>
              <a:rPr lang="en-US" altLang="zh-CN" dirty="0"/>
              <a:t>S+</a:t>
            </a:r>
            <a:r>
              <a:rPr lang="zh-CN" altLang="en-US" dirty="0"/>
              <a:t>和</a:t>
            </a:r>
            <a:r>
              <a:rPr lang="en-US" altLang="zh-CN" dirty="0"/>
              <a:t>S-</a:t>
            </a:r>
            <a:r>
              <a:rPr lang="zh-CN" altLang="en-US" dirty="0"/>
              <a:t>之间的阻值，应为</a:t>
            </a:r>
            <a:r>
              <a:rPr lang="en-US" altLang="zh-CN" dirty="0"/>
              <a:t>120Ω</a:t>
            </a:r>
            <a:r>
              <a:rPr lang="zh-CN" altLang="en-US" dirty="0"/>
              <a:t>左右，否则，说明快充枪或快充桩内快充</a:t>
            </a:r>
            <a:r>
              <a:rPr lang="en-US" altLang="zh-CN" dirty="0"/>
              <a:t>CAN</a:t>
            </a:r>
            <a:r>
              <a:rPr lang="zh-CN" altLang="en-US" dirty="0"/>
              <a:t>网络故障</a:t>
            </a:r>
            <a:endParaRPr lang="zh-CN" altLang="en-US" dirty="0"/>
          </a:p>
        </p:txBody>
      </p:sp>
      <p:pic>
        <p:nvPicPr>
          <p:cNvPr id="224" name="图片 2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205" y="1753870"/>
            <a:ext cx="6925945" cy="41179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>
            <p:custDataLst>
              <p:tags r:id="rId1"/>
            </p:custDataLst>
          </p:nvPr>
        </p:nvCxnSpPr>
        <p:spPr>
          <a:xfrm>
            <a:off x="457204" y="304802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512573" y="609576"/>
            <a:ext cx="11166853" cy="594364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5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5" y="997585"/>
            <a:ext cx="11156950" cy="44500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2184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快充口检查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90320" y="1569085"/>
            <a:ext cx="7883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阻值检测</a:t>
            </a:r>
            <a:endParaRPr lang="zh-CN" altLang="en-US" dirty="0"/>
          </a:p>
          <a:p>
            <a:pPr algn="l"/>
            <a:r>
              <a:rPr lang="zh-CN" altLang="en-US" dirty="0"/>
              <a:t>使用万用表测量</a:t>
            </a:r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之间的电阻，应为</a:t>
            </a:r>
            <a:r>
              <a:rPr lang="en-US" altLang="zh-CN" dirty="0"/>
              <a:t>1000Ω</a:t>
            </a:r>
            <a:r>
              <a:rPr lang="zh-CN" altLang="en-US" dirty="0"/>
              <a:t>左右</a:t>
            </a:r>
            <a:endParaRPr lang="zh-CN" altLang="en-US" dirty="0"/>
          </a:p>
        </p:txBody>
      </p:sp>
      <p:pic>
        <p:nvPicPr>
          <p:cNvPr id="225" name="图片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5" y="2546350"/>
            <a:ext cx="5497830" cy="30651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2184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快充口检查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90320" y="1569085"/>
            <a:ext cx="7883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阻值检测</a:t>
            </a:r>
            <a:endParaRPr lang="zh-CN" altLang="en-US" dirty="0"/>
          </a:p>
          <a:p>
            <a:pPr algn="l"/>
            <a:r>
              <a:rPr lang="zh-CN" altLang="en-US" dirty="0"/>
              <a:t>使用万用表测量</a:t>
            </a:r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之间的电阻，应为</a:t>
            </a:r>
            <a:r>
              <a:rPr lang="en-US" altLang="zh-CN" dirty="0"/>
              <a:t>1000Ω</a:t>
            </a:r>
            <a:r>
              <a:rPr lang="zh-CN" altLang="en-US" dirty="0"/>
              <a:t>左右</a:t>
            </a:r>
            <a:endParaRPr lang="zh-CN" altLang="en-US" dirty="0"/>
          </a:p>
        </p:txBody>
      </p:sp>
      <p:pic>
        <p:nvPicPr>
          <p:cNvPr id="225" name="图片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5" y="2546350"/>
            <a:ext cx="5497830" cy="30651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2184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快充口检查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90320" y="1569085"/>
            <a:ext cx="7883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阻值检测</a:t>
            </a:r>
            <a:endParaRPr lang="zh-CN" altLang="en-US" dirty="0"/>
          </a:p>
          <a:p>
            <a:pPr algn="l"/>
            <a:r>
              <a:rPr lang="zh-CN" altLang="en-US" dirty="0"/>
              <a:t>使用万用表测量</a:t>
            </a:r>
            <a:r>
              <a:rPr lang="en-US" altLang="zh-CN" dirty="0"/>
              <a:t>CC1</a:t>
            </a:r>
            <a:r>
              <a:rPr lang="zh-CN" altLang="en-US" dirty="0"/>
              <a:t>与</a:t>
            </a:r>
            <a:r>
              <a:rPr lang="en-US" altLang="zh-CN" dirty="0"/>
              <a:t>PE</a:t>
            </a:r>
            <a:r>
              <a:rPr lang="zh-CN" altLang="en-US" dirty="0"/>
              <a:t>之间的电阻，应为</a:t>
            </a:r>
            <a:r>
              <a:rPr lang="en-US" altLang="zh-CN" dirty="0"/>
              <a:t>1000Ω</a:t>
            </a:r>
            <a:r>
              <a:rPr lang="zh-CN" altLang="en-US" dirty="0"/>
              <a:t>左右</a:t>
            </a:r>
            <a:endParaRPr lang="zh-CN" altLang="en-US" dirty="0"/>
          </a:p>
        </p:txBody>
      </p:sp>
      <p:pic>
        <p:nvPicPr>
          <p:cNvPr id="225" name="图片 2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5" y="2546350"/>
            <a:ext cx="5497830" cy="306514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2184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快充口检查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90320" y="1569085"/>
            <a:ext cx="78835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dirty="0"/>
              <a:t>CAN</a:t>
            </a:r>
            <a:r>
              <a:rPr lang="zh-CN" altLang="en-US" dirty="0"/>
              <a:t>线检测</a:t>
            </a:r>
            <a:endParaRPr lang="zh-CN" altLang="en-US" dirty="0"/>
          </a:p>
          <a:p>
            <a:pPr algn="l"/>
            <a:r>
              <a:rPr lang="zh-CN" altLang="en-US" dirty="0"/>
              <a:t>检查快充</a:t>
            </a:r>
            <a:r>
              <a:rPr lang="en-US" altLang="zh-CN" dirty="0"/>
              <a:t>CAN</a:t>
            </a:r>
            <a:r>
              <a:rPr lang="zh-CN" altLang="en-US" dirty="0"/>
              <a:t>网络终端电阻，使用万用表测量</a:t>
            </a:r>
            <a:r>
              <a:rPr lang="en-US" altLang="zh-CN" dirty="0"/>
              <a:t>S+</a:t>
            </a:r>
            <a:r>
              <a:rPr lang="zh-CN" altLang="en-US" dirty="0"/>
              <a:t>与</a:t>
            </a:r>
            <a:r>
              <a:rPr lang="en-US" altLang="zh-CN" dirty="0"/>
              <a:t>S-</a:t>
            </a:r>
            <a:r>
              <a:rPr lang="zh-CN" altLang="en-US" dirty="0"/>
              <a:t>，其电阻值应为</a:t>
            </a:r>
            <a:r>
              <a:rPr lang="en-US" altLang="zh-CN" dirty="0"/>
              <a:t>120Ω</a:t>
            </a:r>
            <a:endParaRPr lang="en-US" altLang="zh-CN" dirty="0"/>
          </a:p>
        </p:txBody>
      </p:sp>
      <p:pic>
        <p:nvPicPr>
          <p:cNvPr id="226" name="图片 2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620" y="2306320"/>
            <a:ext cx="6967220" cy="40182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4"/>
    </p:custData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2184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快充口绝缘检测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290320" y="1569085"/>
            <a:ext cx="9759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使用绝缘万用表检测快充口</a:t>
            </a:r>
            <a:r>
              <a:rPr lang="en-US" altLang="zh-CN" dirty="0"/>
              <a:t>DC+  </a:t>
            </a:r>
            <a:r>
              <a:rPr lang="en-US" altLang="zh-CN" dirty="0">
                <a:sym typeface="+mn-ea"/>
              </a:rPr>
              <a:t>DC- </a:t>
            </a:r>
            <a:r>
              <a:rPr lang="zh-CN" altLang="en-US" dirty="0"/>
              <a:t>端子与车身之间的绝缘电阻，绝缘电阻应大于</a:t>
            </a:r>
            <a:r>
              <a:rPr lang="en-US" altLang="zh-CN" dirty="0"/>
              <a:t>25MΩ</a:t>
            </a:r>
            <a:endParaRPr lang="en-US" altLang="zh-CN" dirty="0"/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1057434" y="2421414"/>
            <a:ext cx="5039042" cy="28292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57434" y="5250656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4-39 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测量快充口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DC+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绝缘电阻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272054" y="2441099"/>
            <a:ext cx="5096192" cy="281019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72054" y="5251291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4-40 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测量快充口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DC-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绝缘电阻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3269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充电接触继电器的检测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049655" y="1454785"/>
            <a:ext cx="103022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以下以秦</a:t>
            </a:r>
            <a:r>
              <a:rPr lang="en-US" altLang="zh-CN" dirty="0"/>
              <a:t>EV</a:t>
            </a:r>
            <a:r>
              <a:rPr lang="zh-CN" altLang="en-US" dirty="0"/>
              <a:t>为例介绍充电接触继电器的检测方法。</a:t>
            </a:r>
            <a:endParaRPr lang="zh-CN" altLang="en-US" dirty="0"/>
          </a:p>
          <a:p>
            <a:pPr algn="l"/>
            <a:r>
              <a:rPr lang="zh-CN" altLang="en-US" dirty="0"/>
              <a:t>使用跳线在保证</a:t>
            </a:r>
            <a:r>
              <a:rPr lang="en-US" altLang="zh-CN" dirty="0"/>
              <a:t>BMC</a:t>
            </a:r>
            <a:r>
              <a:rPr lang="zh-CN" altLang="en-US" dirty="0"/>
              <a:t>的</a:t>
            </a:r>
            <a:r>
              <a:rPr lang="en-US" altLang="zh-CN" dirty="0"/>
              <a:t>BK45</a:t>
            </a:r>
            <a:r>
              <a:rPr lang="zh-CN" altLang="en-US" dirty="0"/>
              <a:t>（</a:t>
            </a:r>
            <a:r>
              <a:rPr lang="en-US" altLang="zh-CN" dirty="0"/>
              <a:t>A</a:t>
            </a:r>
            <a:r>
              <a:rPr lang="zh-CN" altLang="en-US" dirty="0"/>
              <a:t>）插头连接的情况下给其</a:t>
            </a:r>
            <a:r>
              <a:rPr lang="en-US" altLang="zh-CN" dirty="0"/>
              <a:t>15</a:t>
            </a:r>
            <a:r>
              <a:rPr lang="zh-CN" altLang="en-US" dirty="0"/>
              <a:t>号端子</a:t>
            </a:r>
            <a:r>
              <a:rPr lang="en-US" altLang="zh-CN" dirty="0"/>
              <a:t>12V</a:t>
            </a:r>
            <a:r>
              <a:rPr lang="zh-CN" altLang="en-US" dirty="0"/>
              <a:t>电源，将</a:t>
            </a:r>
            <a:r>
              <a:rPr lang="en-US" altLang="zh-CN" dirty="0"/>
              <a:t>33</a:t>
            </a:r>
            <a:r>
              <a:rPr lang="zh-CN" altLang="en-US" dirty="0"/>
              <a:t>、</a:t>
            </a:r>
            <a:r>
              <a:rPr lang="en-US" altLang="zh-CN" dirty="0"/>
              <a:t>10</a:t>
            </a:r>
            <a:r>
              <a:rPr lang="zh-CN" altLang="en-US" dirty="0"/>
              <a:t>号端子接地，此时，直流充电接触继电器吸合</a:t>
            </a:r>
            <a:endParaRPr lang="zh-CN" altLang="en-US" dirty="0"/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2152650" y="2640965"/>
            <a:ext cx="8096250" cy="27901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66975" y="5497830"/>
            <a:ext cx="6953250" cy="528320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4-41 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直流充电接触器通电试验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76328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直流快充系统检测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775" y="1108710"/>
            <a:ext cx="4670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直流充电接触继电器烧结检测装置的检测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804545" y="1569085"/>
            <a:ext cx="102457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以下以秦</a:t>
            </a:r>
            <a:r>
              <a:rPr lang="en-US" altLang="zh-CN" dirty="0"/>
              <a:t>EV</a:t>
            </a:r>
            <a:r>
              <a:rPr lang="zh-CN" altLang="en-US" dirty="0"/>
              <a:t>为例讲解充电接触器烧结检测装置为例，检测其未烧连状态的电压和模拟烧连状态的电压。</a:t>
            </a:r>
            <a:endParaRPr lang="zh-CN" altLang="en-US" dirty="0"/>
          </a:p>
        </p:txBody>
      </p:sp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1285716" y="2870359"/>
            <a:ext cx="4038917" cy="251491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57116" y="5384641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4-42 BK45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）插头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7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号端子测量（未烧连状态）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4"/>
          <a:stretch>
            <a:fillRect/>
          </a:stretch>
        </p:blipFill>
        <p:spPr>
          <a:xfrm>
            <a:off x="7011511" y="2450942"/>
            <a:ext cx="4038917" cy="293401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448266" y="5455444"/>
            <a:ext cx="5080000" cy="386080"/>
          </a:xfrm>
          <a:prstGeom prst="rect">
            <a:avLst/>
          </a:prstGeom>
        </p:spPr>
        <p:txBody>
          <a:bodyPr>
            <a:spAutoFit/>
          </a:bodyPr>
          <a:p>
            <a:pPr marL="0" indent="0" algn="ctr" defTabSz="266700" font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图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4-43 BK45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B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）插头</a:t>
            </a:r>
            <a:r>
              <a:rPr lang="en-US" altLang="zh-CN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7</a:t>
            </a:r>
            <a:r>
              <a:rPr lang="zh-CN" altLang="en-US" sz="160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</a:rPr>
              <a:t>号端子测量（模拟烧连状态）</a:t>
            </a:r>
            <a:endParaRPr lang="zh-CN" altLang="en-US" sz="160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故障诊断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不能直流充电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1285" y="1612900"/>
            <a:ext cx="504507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由于直流充电桩是第三方设备，因此在检查此类不充电的故障时，采取不直流充电时对汽车装备的检测。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）充电柜故障检测，由于直流充电柜是非车辆设备，因此可以采用更换充电柜的方式进行判断。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）检测充电口是否有磨损现象。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与直流充电枪连接线路的检测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: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检查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A-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线与车架阻值应小于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1Ω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A+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线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号端子阻值应小于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1Ω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；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CC2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号端子阻值应小于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1Ω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）通讯线的检测：测量直流充电口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S+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S-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的电压应为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2.5V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左右，否则检查直流充电口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S+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号端子阻值应小于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1Ω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；测量直流充电口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S-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号端子阻值应小于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1Ω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。若线路正常，则为电池管理器（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）故障。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）检测充配电总成充电接触继电器。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若以上都正常，则为电池管理器（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）故障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18" name="图片 2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675" y="2281555"/>
            <a:ext cx="5835650" cy="25171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1"/>
            </p:custDataLst>
          </p:nvPr>
        </p:nvCxnSpPr>
        <p:spPr>
          <a:xfrm>
            <a:off x="457204" y="1371611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b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故障诊断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3" name="副标题"/>
          <p:cNvSpPr txBox="1"/>
          <p:nvPr>
            <p:custDataLst>
              <p:tags r:id="rId3"/>
            </p:custDataLst>
          </p:nvPr>
        </p:nvSpPr>
        <p:spPr>
          <a:xfrm>
            <a:off x="457204" y="762007"/>
            <a:ext cx="11277690" cy="457204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txBody>
          <a:bodyPr lIns="0" tIns="0" rIns="0" bIns="0">
            <a:normAutofit/>
          </a:bodyPr>
          <a:lstStyle>
            <a:defPPr>
              <a:defRPr lang="zh-CN"/>
            </a:defPPr>
            <a:lvl1pPr fontAlgn="auto">
              <a:lnSpc>
                <a:spcPct val="120000"/>
              </a:lnSpc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直流充电接触器烧结故障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1285" y="1612900"/>
            <a:ext cx="504507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）打开点火开关。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测量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）插头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7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号端子若为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0V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，则为正极和负极直流充电接触器触点烧连故障。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拆开充配电总成，按图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4-44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所示检测充配电总成正极和负极直流充电接触器触点电阻，应不通，如果不通，证明充配电总成烧结传感器故障。如果有相通，证明充配电总成正极和负极直流充电接触器触点异常相连。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）拔掉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）插头，再次测量直流充电接触器相通的触点，如果不相通，则为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BMC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故障；如果依然相通，则测量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BK45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（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A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33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号（直流正极充电接触器烧连）或</a:t>
            </a:r>
            <a:r>
              <a:rPr lang="en-US" altLang="zh-CN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10</a:t>
            </a:r>
            <a:r>
              <a:rPr lang="zh-CN" altLang="en-US" sz="12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号端子（直流负极充电接触器烧连）与车架或接地线阻值，若相通，则检修线路，若不通，为该直流充电接触器触点烧连，应予以更换。</a:t>
            </a:r>
            <a:endParaRPr lang="zh-CN" altLang="en-US" sz="12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55" name="图片 2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235" y="2049780"/>
            <a:ext cx="5751830" cy="29686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5"/>
    </p:custData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12" name="图片 16" descr="C:/Users/ADMIN/AppData/Local/Temp/fig2wpp/@svg_logo-2574&amp;2496.sv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/>
          <a:stretch>
            <a:fillRect/>
          </a:stretch>
        </p:blipFill>
        <p:spPr>
          <a:xfrm>
            <a:off x="4685348" y="5626100"/>
            <a:ext cx="2820670" cy="694690"/>
          </a:xfrm>
          <a:prstGeom prst="rect">
            <a:avLst/>
          </a:prstGeom>
        </p:spPr>
      </p:pic>
      <p:pic>
        <p:nvPicPr>
          <p:cNvPr id="13" name="图片 18" descr="C:/Users/ADMIN/AppData/Local/Temp/fig2wpp/@svg_book-2599&amp;365.sv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/>
          <a:stretch>
            <a:fillRect/>
          </a:stretch>
        </p:blipFill>
        <p:spPr>
          <a:xfrm>
            <a:off x="4888865" y="5854700"/>
            <a:ext cx="282575" cy="2279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sz="4400"/>
              <a:t>目录</a:t>
            </a:r>
            <a:endParaRPr lang="zh-CN" altLang="en-US" sz="4400"/>
          </a:p>
        </p:txBody>
      </p:sp>
      <p:sp>
        <p:nvSpPr>
          <p:cNvPr id="225" name="文本框 224"/>
          <p:cNvSpPr txBox="1"/>
          <p:nvPr>
            <p:custDataLst>
              <p:tags r:id="rId1"/>
            </p:custDataLst>
          </p:nvPr>
        </p:nvSpPr>
        <p:spPr>
          <a:xfrm>
            <a:off x="413385" y="2364740"/>
            <a:ext cx="3239770" cy="444500"/>
          </a:xfrm>
          <a:prstGeom prst="rect">
            <a:avLst/>
          </a:prstGeom>
          <a:noFill/>
        </p:spPr>
        <p:txBody>
          <a:bodyPr wrap="square" rtlCol="0"/>
          <a:p>
            <a:pPr algn="ctr">
              <a:lnSpc>
                <a:spcPct val="150000"/>
              </a:lnSpc>
              <a:spcAft>
                <a:spcPts val="2000"/>
              </a:spcAft>
            </a:pP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任务一</a:t>
            </a:r>
            <a:r>
              <a:rPr lang="en-US" altLang="zh-CN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  </a:t>
            </a:r>
            <a:r>
              <a:rPr lang="zh-CN" altLang="en-US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交流慢充系统的检修</a:t>
            </a:r>
            <a:endParaRPr lang="zh-CN" altLang="en-US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9875" y="2471420"/>
            <a:ext cx="33172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任务二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直流快充系统的检修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41970" y="2470150"/>
            <a:ext cx="33972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任务三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DC/DC</a:t>
            </a: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变换器的检修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4875" y="356298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2.交流慢充电路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4875" y="3268345"/>
            <a:ext cx="20948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交流慢充部件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3385" y="2922270"/>
            <a:ext cx="222123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3385" y="4390390"/>
            <a:ext cx="27101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04875" y="4895850"/>
            <a:ext cx="180086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1.交流慢充系统的检测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04875" y="5252720"/>
            <a:ext cx="18014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.慢充口检查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79875" y="2922270"/>
            <a:ext cx="19989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一</a:t>
            </a:r>
            <a:r>
              <a:rPr lang="en-US" altLang="zh-CN" sz="1600" dirty="0">
                <a:solidFill>
                  <a:schemeClr val="tx1"/>
                </a:solidFill>
                <a:latin typeface="+mn-ea"/>
                <a:cs typeface="+mn-ea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+mn-ea"/>
                <a:cs typeface="+mn-ea"/>
              </a:rPr>
              <a:t>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079875" y="4359910"/>
            <a:ext cx="13385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434840" y="3263265"/>
            <a:ext cx="150177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快充部件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4434840" y="3627120"/>
            <a:ext cx="150114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直流快充电路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511675" y="4895850"/>
            <a:ext cx="162560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11675" y="5207000"/>
            <a:ext cx="172021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快充口检查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428990" y="3281045"/>
            <a:ext cx="1711325" cy="283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电动汽车的低压电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428990" y="3643630"/>
            <a:ext cx="1254760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2.DC/DC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变换器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141970" y="2922270"/>
            <a:ext cx="2541270" cy="414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/>
            <a:r>
              <a:rPr lang="zh-CN" altLang="en-US" sz="1600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一、技术原理</a:t>
            </a:r>
            <a:endParaRPr lang="zh-CN" altLang="en-US" sz="1600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428990" y="3947795"/>
            <a:ext cx="3110230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1200" spc="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新能源汽车低压电源系统的实际应用</a:t>
            </a:r>
            <a:endParaRPr lang="zh-CN" altLang="en-US" sz="1200" spc="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141970" y="4344035"/>
            <a:ext cx="1597660" cy="316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二、任务实施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428990" y="4792345"/>
            <a:ext cx="2138045" cy="233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1.DC/DC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变换器性能测量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428990" y="5636895"/>
            <a:ext cx="1537970" cy="2914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辅助蓄电池亏电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428990" y="5193665"/>
            <a:ext cx="1717675" cy="2749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2.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全车无低压电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04875" y="385762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.交流慢充过程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4875" y="4152265"/>
            <a:ext cx="208661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zh-CN" alt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.交流慢充系统的实际应用</a:t>
            </a:r>
            <a:endParaRPr lang="zh-CN" alt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4875" y="5609590"/>
            <a:ext cx="18014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zh-CN" alt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.故障诊断</a:t>
            </a:r>
            <a:endParaRPr lang="zh-CN" alt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4840" y="4028440"/>
            <a:ext cx="150050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直流快充过程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21985" y="3263265"/>
            <a:ext cx="176911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快充唤醒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21985" y="362712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</a:t>
            </a: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CAN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网络通信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21985" y="4028440"/>
            <a:ext cx="200596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直流快充系统的实际应用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11675" y="5518150"/>
            <a:ext cx="2121535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充电接触继电器的检测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11675" y="5829300"/>
            <a:ext cx="312166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直流充电接触继电器烧结检测装置的检测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11675" y="6140450"/>
            <a:ext cx="3121660" cy="27559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2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故障诊断</a:t>
            </a:r>
            <a:endParaRPr lang="zh-CN" altLang="en-US" sz="12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-635"/>
            <a:ext cx="12191365" cy="1939290"/>
          </a:xfrm>
          <a:prstGeom prst="rect">
            <a:avLst/>
          </a:prstGeom>
          <a:solidFill>
            <a:srgbClr val="1F2E79"/>
          </a:solidFill>
          <a:ln>
            <a:solidFill>
              <a:srgbClr val="1F2E79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 anchor="t" anchorCtr="0">
            <a:normAutofit/>
          </a:bodyPr>
          <a:lstStyle/>
          <a:p>
            <a:pPr algn="ctr"/>
            <a:r>
              <a:rPr lang="zh-CN" altLang="en-US" sz="4000"/>
              <a:t>任务二</a:t>
            </a:r>
            <a:r>
              <a:rPr lang="" altLang="en-US" sz="4000"/>
              <a:t>  </a:t>
            </a:r>
            <a:r>
              <a:rPr lang="zh-CN" altLang="en-US" sz="4000"/>
              <a:t>直流快充系统的检修</a:t>
            </a:r>
            <a:endParaRPr lang="zh-CN" altLang="en-US" sz="4000"/>
          </a:p>
        </p:txBody>
      </p:sp>
      <p:sp>
        <p:nvSpPr>
          <p:cNvPr id="24" name="矩形 23"/>
          <p:cNvSpPr/>
          <p:nvPr>
            <p:custDataLst>
              <p:tags r:id="rId2"/>
            </p:custDataLst>
          </p:nvPr>
        </p:nvSpPr>
        <p:spPr>
          <a:xfrm>
            <a:off x="10177643" y="4133544"/>
            <a:ext cx="17780" cy="2178000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84020" y="3841750"/>
            <a:ext cx="3950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一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技术原理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78575" y="3795395"/>
            <a:ext cx="27101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任务实施</a:t>
            </a: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95985" y="4790440"/>
            <a:ext cx="1953260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直流快充部件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95985" y="5154295"/>
            <a:ext cx="1951990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直流快充电路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5985" y="5555615"/>
            <a:ext cx="195135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直流快充过程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08300" y="4781550"/>
            <a:ext cx="230060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快充唤醒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08300" y="5145405"/>
            <a:ext cx="260921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</a:t>
            </a: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CAN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网络通信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908300" y="5555615"/>
            <a:ext cx="260921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直流快充系统的实际应用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263130" y="4505960"/>
            <a:ext cx="240982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直流快充系统检测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263130" y="4817110"/>
            <a:ext cx="2550160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快充口检查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263130" y="5128260"/>
            <a:ext cx="3144520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充电接触继电器的检测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263130" y="5439410"/>
            <a:ext cx="462724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直流充电接触继电器烧结检测装置的检测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263130" y="5750560"/>
            <a:ext cx="4627245" cy="3371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5.</a:t>
            </a:r>
            <a:r>
              <a:rPr lang="zh-CN" altLang="en-US" sz="1600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故障诊断</a:t>
            </a:r>
            <a:endParaRPr lang="zh-CN" altLang="en-US" sz="1600" dirty="0">
              <a:ln w="6350">
                <a:noFill/>
              </a:ln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95960" y="360000"/>
            <a:ext cx="10800000" cy="720000"/>
          </a:xfrm>
        </p:spPr>
        <p:txBody>
          <a:bodyPr/>
          <a:p>
            <a:r>
              <a:rPr lang="zh-CN" altLang="en-US"/>
              <a:t>学习目标</a:t>
            </a:r>
            <a:endParaRPr lang="zh-CN" altLang="en-US"/>
          </a:p>
        </p:txBody>
      </p:sp>
      <p:sp>
        <p:nvSpPr>
          <p:cNvPr id="5" name="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40130" y="1308734"/>
            <a:ext cx="3585600" cy="426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知识目标</a:t>
            </a:r>
            <a:endParaRPr lang="zh-CN" altLang="en-US" sz="2000" dirty="0"/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1424940" y="1805940"/>
            <a:ext cx="3393440" cy="11772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直流快充系统的结构组成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直流快充充电口端子的定义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直流快充充电过程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355715" y="1379220"/>
            <a:ext cx="4120515" cy="4267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MiSans Bold" panose="00000800000000000000" charset="-122"/>
                <a:ea typeface="+mj-ea"/>
                <a:cs typeface="+mj-cs"/>
                <a:sym typeface="MiSans Bold" panose="00000800000000000000" charset="-122"/>
              </a:defRPr>
            </a:lvl1pPr>
          </a:lstStyle>
          <a:p>
            <a:r>
              <a:rPr lang="zh-CN" altLang="en-US" sz="2000" dirty="0"/>
              <a:t>能力目标</a:t>
            </a:r>
            <a:endParaRPr lang="zh-CN" altLang="en-US" sz="2000" dirty="0"/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356350" y="1884045"/>
            <a:ext cx="4927600" cy="12579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直流快充充电线与充电枪的检查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直流快充充电口的检测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lvl="0"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●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直流快充充电故障的检测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104890" y="1169670"/>
            <a:ext cx="60960" cy="5093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50" y="3646170"/>
            <a:ext cx="4846955" cy="20440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635" y="3220085"/>
            <a:ext cx="3816985" cy="304101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dirty="0" err="1">
                <a:solidFill>
                  <a:schemeClr val="dk1"/>
                </a:solidFill>
                <a:sym typeface="微软雅黑" panose="020B0503020204020204" charset="-122"/>
              </a:rPr>
              <a:t>技术原理</a:t>
            </a:r>
            <a:endParaRPr lang="zh-CN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3"/>
            </p:custDataLst>
          </p:nvPr>
        </p:nvSpPr>
        <p:spPr>
          <a:xfrm>
            <a:off x="1168400" y="1200785"/>
            <a:ext cx="9145270" cy="8756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800"/>
              </a:spcAft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直流快充是在汽车外部将</a:t>
            </a: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380V</a:t>
            </a: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交流市电转化成直流电，直接引入到电动汽车的动力蓄电池充电的一种方式。快充过程中需要采用高电压、大电流，一般充电时间在</a:t>
            </a: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0.5</a:t>
            </a: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～</a:t>
            </a: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1h</a:t>
            </a: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就能完成基本充满的目标。</a:t>
            </a: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815471" y="5557967"/>
            <a:ext cx="10161008" cy="25402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15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540" y="2143760"/>
            <a:ext cx="8533130" cy="35166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直流快充部件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pic>
        <p:nvPicPr>
          <p:cNvPr id="211" name="图片 2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713" y="1145858"/>
            <a:ext cx="4714875" cy="543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07975" y="2240915"/>
            <a:ext cx="4689475" cy="19380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由于快充充电功率大对应的元器件体积与价格都会增大，配备在车辆上会造成成本大幅上升并且整</a:t>
            </a:r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车布置困难由于快充充电时间短、设备周转率较高，目前快充充电桩集成了充电机的作用，直接将高压直流电通过快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充接口连接到车辆。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2620" y="1316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直流充电桩</a:t>
            </a:r>
            <a:endParaRPr lang="zh-CN" altLang="en-US" dirty="0"/>
          </a:p>
        </p:txBody>
      </p:sp>
    </p:spTree>
    <p:custDataLst>
      <p:tags r:id="rId4"/>
    </p:custData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 err="1">
                <a:solidFill>
                  <a:schemeClr val="dk1"/>
                </a:solidFill>
                <a:sym typeface="微软雅黑" panose="020B0503020204020204" charset="-122"/>
              </a:rPr>
              <a:t>直流快充部件</a:t>
            </a:r>
            <a:endParaRPr lang="zh-CN" altLang="en-US" dirty="0" err="1">
              <a:solidFill>
                <a:schemeClr val="dk1"/>
              </a:solidFill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2620" y="13169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/>
              <a:t>直流充电枪</a:t>
            </a:r>
            <a:endParaRPr lang="zh-CN" altLang="en-US" dirty="0"/>
          </a:p>
        </p:txBody>
      </p:sp>
      <p:pic>
        <p:nvPicPr>
          <p:cNvPr id="212" name="图片 2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1850390"/>
            <a:ext cx="4185920" cy="280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图片 2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" y="4728845"/>
            <a:ext cx="4206240" cy="18199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5994400" y="1316673"/>
            <a:ext cx="5080000" cy="4523105"/>
          </a:xfrm>
          <a:prstGeom prst="rect">
            <a:avLst/>
          </a:prstGeom>
        </p:spPr>
        <p:txBody>
          <a:bodyPr>
            <a:spAutoFit/>
          </a:bodyPr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rPr>
              <a:t>快充口端子含义如下：</a:t>
            </a:r>
            <a:endParaRPr lang="zh-CN" altLang="en-US" sz="1600">
              <a:solidFill>
                <a:srgbClr val="00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DC+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DC-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：直流电源正负极，用于向高压电池输送直流电。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PE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：设备接地线，用于车辆外壳和充电桩接地连接。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S+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S-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CAN-H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CAN-L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，用于车辆和充电桩通讯。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CC1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：充电确认线，用于充电桩一侧确认。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CC2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：充电确认线，用于车辆一侧确认。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2667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A+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A-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：低压辅助电源线，在直流充电时，车辆点火开关没有打开，此时充电桩给车辆提供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14V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电源，使与充电相关的电气元件工作。目前控制方式是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A+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A-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向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BMS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VCU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输送触发信号，</a:t>
            </a:r>
            <a:r>
              <a:rPr lang="en-US" altLang="zh-CN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BMS</a:t>
            </a:r>
            <a:r>
              <a:rPr lang="zh-CN" altLang="en-US" sz="16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通过总线唤醒相关模块工作。</a:t>
            </a:r>
            <a:endParaRPr lang="zh-CN" altLang="en-US" sz="16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>
            <a:off x="457204" y="914407"/>
            <a:ext cx="11277690" cy="127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6"/>
          <p:cNvSpPr txBox="1"/>
          <p:nvPr>
            <p:custDataLst>
              <p:tags r:id="rId2"/>
            </p:custDataLst>
          </p:nvPr>
        </p:nvSpPr>
        <p:spPr>
          <a:xfrm>
            <a:off x="457204" y="152401"/>
            <a:ext cx="11277690" cy="60960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84455">
              <a:lnSpc>
                <a:spcPct val="100000"/>
              </a:lnSpc>
              <a:spcBef>
                <a:spcPts val="530"/>
              </a:spcBef>
            </a:pPr>
            <a:r>
              <a:rPr spc="15" dirty="0">
                <a:solidFill>
                  <a:schemeClr val="tx1"/>
                </a:solidFill>
                <a:sym typeface="+mn-ea"/>
              </a:rPr>
              <a:t>快充模式系统结构原理图</a:t>
            </a:r>
            <a:endParaRPr lang="zh-CN" altLang="en-US" spc="15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1012190" y="1212850"/>
            <a:ext cx="9852660" cy="5261610"/>
            <a:chOff x="5064" y="2444"/>
            <a:chExt cx="9847" cy="715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8" y="8915"/>
              <a:ext cx="787" cy="551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6549" y="8962"/>
              <a:ext cx="761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仪表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" name="object 9"/>
            <p:cNvSpPr txBox="1"/>
            <p:nvPr/>
          </p:nvSpPr>
          <p:spPr>
            <a:xfrm>
              <a:off x="7797" y="8691"/>
              <a:ext cx="1000" cy="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latin typeface="宋体" panose="02010600030101010101" pitchFamily="2" charset="-122"/>
                  <a:cs typeface="宋体" panose="02010600030101010101" pitchFamily="2" charset="-122"/>
                </a:rPr>
                <a:t>充电指示</a:t>
              </a:r>
              <a:endParaRPr sz="12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7778" y="9121"/>
              <a:ext cx="1000" cy="2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dirty="0">
                  <a:latin typeface="宋体" panose="02010600030101010101" pitchFamily="2" charset="-122"/>
                  <a:cs typeface="宋体" panose="02010600030101010101" pitchFamily="2" charset="-122"/>
                </a:rPr>
                <a:t>充电唤醒</a:t>
              </a:r>
              <a:endParaRPr sz="12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0259" y="6602"/>
              <a:ext cx="1166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dirty="0">
                  <a:latin typeface="宋体" panose="02010600030101010101" pitchFamily="2" charset="-122"/>
                  <a:cs typeface="宋体" panose="02010600030101010101" pitchFamily="2" charset="-122"/>
                </a:rPr>
                <a:t>充电唤醒</a:t>
              </a:r>
              <a:endParaRPr sz="14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12" name="object 12"/>
            <p:cNvGrpSpPr/>
            <p:nvPr/>
          </p:nvGrpSpPr>
          <p:grpSpPr>
            <a:xfrm>
              <a:off x="5510" y="8794"/>
              <a:ext cx="7953" cy="809"/>
              <a:chOff x="1974913" y="5584481"/>
              <a:chExt cx="5050155" cy="513715"/>
            </a:xfrm>
          </p:grpSpPr>
          <p:sp>
            <p:nvSpPr>
              <p:cNvPr id="13" name="object 13"/>
              <p:cNvSpPr/>
              <p:nvPr/>
            </p:nvSpPr>
            <p:spPr>
              <a:xfrm>
                <a:off x="1979676" y="5619216"/>
                <a:ext cx="1296670" cy="432434"/>
              </a:xfrm>
              <a:custGeom>
                <a:avLst/>
                <a:gdLst/>
                <a:ahLst/>
                <a:cxnLst/>
                <a:rect l="l" t="t" r="r" b="b"/>
                <a:pathLst>
                  <a:path w="1296670" h="432435">
                    <a:moveTo>
                      <a:pt x="0" y="432054"/>
                    </a:moveTo>
                    <a:lnTo>
                      <a:pt x="1296162" y="432054"/>
                    </a:lnTo>
                    <a:lnTo>
                      <a:pt x="1296162" y="0"/>
                    </a:lnTo>
                    <a:lnTo>
                      <a:pt x="0" y="0"/>
                    </a:lnTo>
                    <a:lnTo>
                      <a:pt x="0" y="432054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14" name="object 14"/>
              <p:cNvSpPr/>
              <p:nvPr/>
            </p:nvSpPr>
            <p:spPr>
              <a:xfrm>
                <a:off x="3275838" y="5733249"/>
                <a:ext cx="7924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92479">
                    <a:moveTo>
                      <a:pt x="0" y="0"/>
                    </a:moveTo>
                    <a:lnTo>
                      <a:pt x="792099" y="0"/>
                    </a:lnTo>
                  </a:path>
                </a:pathLst>
              </a:custGeom>
              <a:ln w="9525">
                <a:solidFill>
                  <a:srgbClr val="FFC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15" name="object 15"/>
              <p:cNvSpPr/>
              <p:nvPr/>
            </p:nvSpPr>
            <p:spPr>
              <a:xfrm>
                <a:off x="4067936" y="5589244"/>
                <a:ext cx="2952750" cy="504190"/>
              </a:xfrm>
              <a:custGeom>
                <a:avLst/>
                <a:gdLst/>
                <a:ahLst/>
                <a:cxnLst/>
                <a:rect l="l" t="t" r="r" b="b"/>
                <a:pathLst>
                  <a:path w="2952750" h="504189">
                    <a:moveTo>
                      <a:pt x="0" y="504050"/>
                    </a:moveTo>
                    <a:lnTo>
                      <a:pt x="2952368" y="504050"/>
                    </a:lnTo>
                    <a:lnTo>
                      <a:pt x="2952368" y="0"/>
                    </a:lnTo>
                    <a:lnTo>
                      <a:pt x="0" y="0"/>
                    </a:lnTo>
                    <a:lnTo>
                      <a:pt x="0" y="504050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</p:grpSp>
        <p:sp>
          <p:nvSpPr>
            <p:cNvPr id="16" name="object 16"/>
            <p:cNvSpPr txBox="1"/>
            <p:nvPr/>
          </p:nvSpPr>
          <p:spPr>
            <a:xfrm>
              <a:off x="9787" y="8962"/>
              <a:ext cx="1840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整车控制器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7" name="object 17"/>
            <p:cNvSpPr txBox="1"/>
            <p:nvPr/>
          </p:nvSpPr>
          <p:spPr>
            <a:xfrm>
              <a:off x="7218" y="3461"/>
              <a:ext cx="401" cy="9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 marR="5080">
                <a:lnSpc>
                  <a:spcPct val="129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快 充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7218" y="5907"/>
              <a:ext cx="401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接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7218" y="6567"/>
              <a:ext cx="401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口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064" y="2905"/>
              <a:ext cx="2793" cy="5557"/>
            </a:xfrm>
            <a:custGeom>
              <a:avLst/>
              <a:gdLst/>
              <a:ahLst/>
              <a:cxnLst/>
              <a:rect l="l" t="t" r="r" b="b"/>
              <a:pathLst>
                <a:path w="1773554" h="3528695">
                  <a:moveTo>
                    <a:pt x="1197102" y="3528441"/>
                  </a:moveTo>
                  <a:lnTo>
                    <a:pt x="1773161" y="3528441"/>
                  </a:lnTo>
                  <a:lnTo>
                    <a:pt x="1773161" y="0"/>
                  </a:lnTo>
                  <a:lnTo>
                    <a:pt x="1197102" y="0"/>
                  </a:lnTo>
                  <a:lnTo>
                    <a:pt x="1197102" y="3528441"/>
                  </a:lnTo>
                  <a:close/>
                </a:path>
                <a:path w="1773554" h="3528695">
                  <a:moveTo>
                    <a:pt x="0" y="3528441"/>
                  </a:moveTo>
                  <a:lnTo>
                    <a:pt x="463181" y="3528441"/>
                  </a:lnTo>
                  <a:lnTo>
                    <a:pt x="463181" y="0"/>
                  </a:lnTo>
                  <a:lnTo>
                    <a:pt x="0" y="0"/>
                  </a:lnTo>
                  <a:lnTo>
                    <a:pt x="0" y="352844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21" name="object 21"/>
            <p:cNvSpPr txBox="1"/>
            <p:nvPr/>
          </p:nvSpPr>
          <p:spPr>
            <a:xfrm>
              <a:off x="5224" y="4396"/>
              <a:ext cx="400" cy="9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 marR="5080">
                <a:lnSpc>
                  <a:spcPct val="13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快 充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5224" y="5741"/>
              <a:ext cx="400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桩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23" name="object 23"/>
            <p:cNvGrpSpPr/>
            <p:nvPr/>
          </p:nvGrpSpPr>
          <p:grpSpPr>
            <a:xfrm>
              <a:off x="5773" y="2444"/>
              <a:ext cx="4402" cy="3417"/>
              <a:chOff x="2142108" y="1552003"/>
              <a:chExt cx="2795270" cy="2169795"/>
            </a:xfrm>
          </p:grpSpPr>
          <p:sp>
            <p:nvSpPr>
              <p:cNvPr id="24" name="object 24"/>
              <p:cNvSpPr/>
              <p:nvPr/>
            </p:nvSpPr>
            <p:spPr>
              <a:xfrm>
                <a:off x="2154808" y="3356991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25" name="object 25"/>
              <p:cNvSpPr/>
              <p:nvPr/>
            </p:nvSpPr>
            <p:spPr>
              <a:xfrm>
                <a:off x="2154808" y="3717036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FF0066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26" name="object 26"/>
              <p:cNvSpPr/>
              <p:nvPr/>
            </p:nvSpPr>
            <p:spPr>
              <a:xfrm>
                <a:off x="2154808" y="2288921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27" name="object 27"/>
              <p:cNvSpPr/>
              <p:nvPr/>
            </p:nvSpPr>
            <p:spPr>
              <a:xfrm>
                <a:off x="2154808" y="1988820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28" name="object 28"/>
              <p:cNvSpPr/>
              <p:nvPr/>
            </p:nvSpPr>
            <p:spPr>
              <a:xfrm>
                <a:off x="4355973" y="1556766"/>
                <a:ext cx="576580" cy="1296670"/>
              </a:xfrm>
              <a:custGeom>
                <a:avLst/>
                <a:gdLst/>
                <a:ahLst/>
                <a:cxnLst/>
                <a:rect l="l" t="t" r="r" b="b"/>
                <a:pathLst>
                  <a:path w="576579" h="1296670">
                    <a:moveTo>
                      <a:pt x="0" y="1296162"/>
                    </a:moveTo>
                    <a:lnTo>
                      <a:pt x="576059" y="1296162"/>
                    </a:lnTo>
                    <a:lnTo>
                      <a:pt x="576059" y="0"/>
                    </a:lnTo>
                    <a:lnTo>
                      <a:pt x="0" y="0"/>
                    </a:lnTo>
                    <a:lnTo>
                      <a:pt x="0" y="1296162"/>
                    </a:lnTo>
                    <a:close/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</p:grpSp>
        <p:sp>
          <p:nvSpPr>
            <p:cNvPr id="29" name="object 29"/>
            <p:cNvSpPr txBox="1"/>
            <p:nvPr/>
          </p:nvSpPr>
          <p:spPr>
            <a:xfrm>
              <a:off x="9515" y="2567"/>
              <a:ext cx="400" cy="1649"/>
            </a:xfrm>
            <a:prstGeom prst="rect">
              <a:avLst/>
            </a:prstGeom>
          </p:spPr>
          <p:txBody>
            <a:bodyPr vert="horz" wrap="square" lIns="0" tIns="58419" rIns="0" bIns="0" rtlCol="0">
              <a:spAutoFit/>
            </a:bodyPr>
            <a:p>
              <a:pPr marL="12700" marR="5080" algn="just">
                <a:lnSpc>
                  <a:spcPts val="1800"/>
                </a:lnSpc>
                <a:spcBef>
                  <a:spcPts val="46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高 压 控 制 盒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1641" y="2792"/>
              <a:ext cx="908" cy="5444"/>
            </a:xfrm>
            <a:custGeom>
              <a:avLst/>
              <a:gdLst/>
              <a:ahLst/>
              <a:cxnLst/>
              <a:rect l="l" t="t" r="r" b="b"/>
              <a:pathLst>
                <a:path w="576579" h="3456940">
                  <a:moveTo>
                    <a:pt x="0" y="3456432"/>
                  </a:moveTo>
                  <a:lnTo>
                    <a:pt x="576059" y="3456432"/>
                  </a:lnTo>
                  <a:lnTo>
                    <a:pt x="576059" y="0"/>
                  </a:lnTo>
                  <a:lnTo>
                    <a:pt x="0" y="0"/>
                  </a:lnTo>
                  <a:lnTo>
                    <a:pt x="0" y="345643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31" name="object 31"/>
            <p:cNvSpPr txBox="1"/>
            <p:nvPr/>
          </p:nvSpPr>
          <p:spPr>
            <a:xfrm>
              <a:off x="11893" y="3928"/>
              <a:ext cx="400" cy="1335"/>
            </a:xfrm>
            <a:prstGeom prst="rect">
              <a:avLst/>
            </a:prstGeom>
          </p:spPr>
          <p:txBody>
            <a:bodyPr vert="horz" wrap="square" lIns="0" tIns="58419" rIns="0" bIns="0" rtlCol="0">
              <a:spAutoFit/>
            </a:bodyPr>
            <a:p>
              <a:pPr marL="12700" marR="5080" algn="just">
                <a:lnSpc>
                  <a:spcPts val="1800"/>
                </a:lnSpc>
                <a:spcBef>
                  <a:spcPts val="46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动 力 电 池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32" name="object 32"/>
            <p:cNvGrpSpPr/>
            <p:nvPr/>
          </p:nvGrpSpPr>
          <p:grpSpPr>
            <a:xfrm>
              <a:off x="5801" y="3132"/>
              <a:ext cx="5841" cy="6302"/>
              <a:chOff x="2159889" y="1988820"/>
              <a:chExt cx="3708781" cy="4001770"/>
            </a:xfrm>
          </p:grpSpPr>
          <p:sp>
            <p:nvSpPr>
              <p:cNvPr id="33" name="object 33"/>
              <p:cNvSpPr/>
              <p:nvPr/>
            </p:nvSpPr>
            <p:spPr>
              <a:xfrm>
                <a:off x="3461893" y="2276856"/>
                <a:ext cx="894080" cy="12065"/>
              </a:xfrm>
              <a:custGeom>
                <a:avLst/>
                <a:gdLst/>
                <a:ahLst/>
                <a:cxnLst/>
                <a:rect l="l" t="t" r="r" b="b"/>
                <a:pathLst>
                  <a:path w="894079" h="12064">
                    <a:moveTo>
                      <a:pt x="0" y="12064"/>
                    </a:moveTo>
                    <a:lnTo>
                      <a:pt x="894080" y="0"/>
                    </a:lnTo>
                  </a:path>
                </a:pathLst>
              </a:custGeom>
              <a:ln w="25399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4" name="object 34"/>
              <p:cNvSpPr/>
              <p:nvPr/>
            </p:nvSpPr>
            <p:spPr>
              <a:xfrm>
                <a:off x="3461893" y="1988820"/>
                <a:ext cx="8940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94079">
                    <a:moveTo>
                      <a:pt x="0" y="0"/>
                    </a:moveTo>
                    <a:lnTo>
                      <a:pt x="894080" y="0"/>
                    </a:ln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5" name="object 35"/>
              <p:cNvSpPr/>
              <p:nvPr/>
            </p:nvSpPr>
            <p:spPr>
              <a:xfrm>
                <a:off x="4932045" y="2276856"/>
                <a:ext cx="936625" cy="12065"/>
              </a:xfrm>
              <a:custGeom>
                <a:avLst/>
                <a:gdLst/>
                <a:ahLst/>
                <a:cxnLst/>
                <a:rect l="l" t="t" r="r" b="b"/>
                <a:pathLst>
                  <a:path w="936625" h="12064">
                    <a:moveTo>
                      <a:pt x="0" y="12064"/>
                    </a:moveTo>
                    <a:lnTo>
                      <a:pt x="936116" y="0"/>
                    </a:ln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6" name="object 36"/>
              <p:cNvSpPr/>
              <p:nvPr/>
            </p:nvSpPr>
            <p:spPr>
              <a:xfrm>
                <a:off x="4932045" y="1988820"/>
                <a:ext cx="9366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36625">
                    <a:moveTo>
                      <a:pt x="0" y="0"/>
                    </a:moveTo>
                    <a:lnTo>
                      <a:pt x="936116" y="0"/>
                    </a:lnTo>
                  </a:path>
                </a:pathLst>
              </a:custGeom>
              <a:ln w="25400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7" name="object 37"/>
              <p:cNvSpPr/>
              <p:nvPr/>
            </p:nvSpPr>
            <p:spPr>
              <a:xfrm>
                <a:off x="2165731" y="2996946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CC0099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8" name="object 38"/>
              <p:cNvSpPr/>
              <p:nvPr/>
            </p:nvSpPr>
            <p:spPr>
              <a:xfrm>
                <a:off x="2159889" y="4077080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39" name="object 39"/>
              <p:cNvSpPr/>
              <p:nvPr/>
            </p:nvSpPr>
            <p:spPr>
              <a:xfrm>
                <a:off x="2162302" y="4437126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0" name="object 40"/>
              <p:cNvSpPr/>
              <p:nvPr/>
            </p:nvSpPr>
            <p:spPr>
              <a:xfrm>
                <a:off x="2164842" y="4797171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1" name="object 41"/>
              <p:cNvSpPr/>
              <p:nvPr/>
            </p:nvSpPr>
            <p:spPr>
              <a:xfrm>
                <a:off x="2165731" y="5157216"/>
                <a:ext cx="72390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23900">
                    <a:moveTo>
                      <a:pt x="0" y="0"/>
                    </a:moveTo>
                    <a:lnTo>
                      <a:pt x="723646" y="0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2" name="object 42"/>
              <p:cNvSpPr/>
              <p:nvPr/>
            </p:nvSpPr>
            <p:spPr>
              <a:xfrm>
                <a:off x="3476879" y="2996946"/>
                <a:ext cx="23768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76804">
                    <a:moveTo>
                      <a:pt x="0" y="0"/>
                    </a:moveTo>
                    <a:lnTo>
                      <a:pt x="2376297" y="0"/>
                    </a:lnTo>
                  </a:path>
                </a:pathLst>
              </a:custGeom>
              <a:ln w="9525">
                <a:solidFill>
                  <a:srgbClr val="CC0099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3" name="object 43"/>
              <p:cNvSpPr/>
              <p:nvPr/>
            </p:nvSpPr>
            <p:spPr>
              <a:xfrm>
                <a:off x="3479419" y="3356991"/>
                <a:ext cx="5886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588645">
                    <a:moveTo>
                      <a:pt x="0" y="0"/>
                    </a:moveTo>
                    <a:lnTo>
                      <a:pt x="588518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4" name="object 44"/>
              <p:cNvSpPr/>
              <p:nvPr/>
            </p:nvSpPr>
            <p:spPr>
              <a:xfrm>
                <a:off x="3476879" y="3717036"/>
                <a:ext cx="2311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1139">
                    <a:moveTo>
                      <a:pt x="0" y="0"/>
                    </a:moveTo>
                    <a:lnTo>
                      <a:pt x="231013" y="0"/>
                    </a:lnTo>
                  </a:path>
                </a:pathLst>
              </a:custGeom>
              <a:ln w="9525">
                <a:solidFill>
                  <a:srgbClr val="FF0066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5" name="object 45"/>
              <p:cNvSpPr/>
              <p:nvPr/>
            </p:nvSpPr>
            <p:spPr>
              <a:xfrm>
                <a:off x="3476879" y="4077080"/>
                <a:ext cx="5194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19429">
                    <a:moveTo>
                      <a:pt x="0" y="0"/>
                    </a:moveTo>
                    <a:lnTo>
                      <a:pt x="519048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6" name="object 46"/>
              <p:cNvSpPr/>
              <p:nvPr/>
            </p:nvSpPr>
            <p:spPr>
              <a:xfrm>
                <a:off x="3476879" y="4449191"/>
                <a:ext cx="23768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76804">
                    <a:moveTo>
                      <a:pt x="0" y="0"/>
                    </a:moveTo>
                    <a:lnTo>
                      <a:pt x="2376297" y="0"/>
                    </a:lnTo>
                  </a:path>
                </a:pathLst>
              </a:custGeom>
              <a:ln w="952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8" name="object 48"/>
              <p:cNvSpPr/>
              <p:nvPr/>
            </p:nvSpPr>
            <p:spPr>
              <a:xfrm>
                <a:off x="4067937" y="3212973"/>
                <a:ext cx="0" cy="288290"/>
              </a:xfrm>
              <a:custGeom>
                <a:avLst/>
                <a:gdLst/>
                <a:ahLst/>
                <a:cxnLst/>
                <a:rect l="l" t="t" r="r" b="b"/>
                <a:pathLst>
                  <a:path h="288289">
                    <a:moveTo>
                      <a:pt x="0" y="0"/>
                    </a:moveTo>
                    <a:lnTo>
                      <a:pt x="0" y="288036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49" name="object 49"/>
              <p:cNvSpPr/>
              <p:nvPr/>
            </p:nvSpPr>
            <p:spPr>
              <a:xfrm>
                <a:off x="4139946" y="3255010"/>
                <a:ext cx="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h="216535">
                    <a:moveTo>
                      <a:pt x="0" y="0"/>
                    </a:moveTo>
                    <a:lnTo>
                      <a:pt x="0" y="216027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0" name="object 50"/>
              <p:cNvSpPr/>
              <p:nvPr/>
            </p:nvSpPr>
            <p:spPr>
              <a:xfrm>
                <a:off x="4211955" y="3297047"/>
                <a:ext cx="0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h="144145">
                    <a:moveTo>
                      <a:pt x="0" y="0"/>
                    </a:moveTo>
                    <a:lnTo>
                      <a:pt x="0" y="144018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1" name="object 51"/>
              <p:cNvSpPr/>
              <p:nvPr/>
            </p:nvSpPr>
            <p:spPr>
              <a:xfrm>
                <a:off x="3707892" y="3501009"/>
                <a:ext cx="4572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216535">
                    <a:moveTo>
                      <a:pt x="0" y="216026"/>
                    </a:moveTo>
                    <a:lnTo>
                      <a:pt x="45720" y="216026"/>
                    </a:lnTo>
                    <a:lnTo>
                      <a:pt x="45720" y="0"/>
                    </a:lnTo>
                    <a:lnTo>
                      <a:pt x="0" y="0"/>
                    </a:lnTo>
                    <a:lnTo>
                      <a:pt x="0" y="216026"/>
                    </a:lnTo>
                    <a:close/>
                  </a:path>
                </a:pathLst>
              </a:custGeom>
              <a:ln w="9525">
                <a:solidFill>
                  <a:srgbClr val="FF0066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2" name="object 52"/>
              <p:cNvSpPr/>
              <p:nvPr/>
            </p:nvSpPr>
            <p:spPr>
              <a:xfrm>
                <a:off x="3737864" y="3354070"/>
                <a:ext cx="0" cy="144145"/>
              </a:xfrm>
              <a:custGeom>
                <a:avLst/>
                <a:gdLst/>
                <a:ahLst/>
                <a:cxnLst/>
                <a:rect l="l" t="t" r="r" b="b"/>
                <a:pathLst>
                  <a:path h="144145">
                    <a:moveTo>
                      <a:pt x="0" y="0"/>
                    </a:moveTo>
                    <a:lnTo>
                      <a:pt x="0" y="144018"/>
                    </a:lnTo>
                  </a:path>
                </a:pathLst>
              </a:custGeom>
              <a:ln w="9525">
                <a:solidFill>
                  <a:srgbClr val="FF0066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3" name="object 53"/>
              <p:cNvSpPr/>
              <p:nvPr/>
            </p:nvSpPr>
            <p:spPr>
              <a:xfrm>
                <a:off x="2915793" y="2996946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CC0099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4" name="object 54"/>
              <p:cNvSpPr/>
              <p:nvPr/>
            </p:nvSpPr>
            <p:spPr>
              <a:xfrm>
                <a:off x="2915793" y="3356991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000000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5" name="object 55"/>
              <p:cNvSpPr/>
              <p:nvPr/>
            </p:nvSpPr>
            <p:spPr>
              <a:xfrm>
                <a:off x="2915793" y="3717036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FF0066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6" name="object 56"/>
              <p:cNvSpPr/>
              <p:nvPr/>
            </p:nvSpPr>
            <p:spPr>
              <a:xfrm>
                <a:off x="3995928" y="3356991"/>
                <a:ext cx="0" cy="720090"/>
              </a:xfrm>
              <a:custGeom>
                <a:avLst/>
                <a:gdLst/>
                <a:ahLst/>
                <a:cxnLst/>
                <a:rect l="l" t="t" r="r" b="b"/>
                <a:pathLst>
                  <a:path h="720089">
                    <a:moveTo>
                      <a:pt x="0" y="720090"/>
                    </a:moveTo>
                    <a:lnTo>
                      <a:pt x="0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7" name="object 57"/>
              <p:cNvSpPr/>
              <p:nvPr/>
            </p:nvSpPr>
            <p:spPr>
              <a:xfrm>
                <a:off x="3491865" y="4797171"/>
                <a:ext cx="23768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76804">
                    <a:moveTo>
                      <a:pt x="0" y="0"/>
                    </a:moveTo>
                    <a:lnTo>
                      <a:pt x="2376297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8" name="object 58"/>
              <p:cNvSpPr/>
              <p:nvPr/>
            </p:nvSpPr>
            <p:spPr>
              <a:xfrm>
                <a:off x="3476879" y="5157216"/>
                <a:ext cx="23768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376804">
                    <a:moveTo>
                      <a:pt x="0" y="0"/>
                    </a:moveTo>
                    <a:lnTo>
                      <a:pt x="2376297" y="0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59" name="object 59"/>
              <p:cNvSpPr/>
              <p:nvPr/>
            </p:nvSpPr>
            <p:spPr>
              <a:xfrm>
                <a:off x="2915793" y="4077080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000000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0" name="object 60"/>
              <p:cNvSpPr/>
              <p:nvPr/>
            </p:nvSpPr>
            <p:spPr>
              <a:xfrm>
                <a:off x="2915793" y="4437126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FF0000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1" name="object 61"/>
              <p:cNvSpPr/>
              <p:nvPr/>
            </p:nvSpPr>
            <p:spPr>
              <a:xfrm>
                <a:off x="2915793" y="4797171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FFFF00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2" name="object 62"/>
              <p:cNvSpPr/>
              <p:nvPr/>
            </p:nvSpPr>
            <p:spPr>
              <a:xfrm>
                <a:off x="2915793" y="5157216"/>
                <a:ext cx="5765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76579">
                    <a:moveTo>
                      <a:pt x="0" y="0"/>
                    </a:moveTo>
                    <a:lnTo>
                      <a:pt x="576072" y="0"/>
                    </a:lnTo>
                  </a:path>
                </a:pathLst>
              </a:custGeom>
              <a:ln w="9525">
                <a:solidFill>
                  <a:srgbClr val="66FF66"/>
                </a:solidFill>
                <a:prstDash val="sysDash"/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3" name="object 63"/>
              <p:cNvSpPr/>
              <p:nvPr/>
            </p:nvSpPr>
            <p:spPr>
              <a:xfrm>
                <a:off x="4376293" y="2852927"/>
                <a:ext cx="391795" cy="2736850"/>
              </a:xfrm>
              <a:custGeom>
                <a:avLst/>
                <a:gdLst/>
                <a:ahLst/>
                <a:cxnLst/>
                <a:rect l="l" t="t" r="r" b="b"/>
                <a:pathLst>
                  <a:path w="391795" h="2736850">
                    <a:moveTo>
                      <a:pt x="103378" y="88646"/>
                    </a:moveTo>
                    <a:lnTo>
                      <a:pt x="59016" y="12573"/>
                    </a:lnTo>
                    <a:lnTo>
                      <a:pt x="51689" y="0"/>
                    </a:lnTo>
                    <a:lnTo>
                      <a:pt x="0" y="88646"/>
                    </a:lnTo>
                    <a:lnTo>
                      <a:pt x="1016" y="92456"/>
                    </a:lnTo>
                    <a:lnTo>
                      <a:pt x="7112" y="96012"/>
                    </a:lnTo>
                    <a:lnTo>
                      <a:pt x="10922" y="94996"/>
                    </a:lnTo>
                    <a:lnTo>
                      <a:pt x="45339" y="36004"/>
                    </a:lnTo>
                    <a:lnTo>
                      <a:pt x="45339" y="2736316"/>
                    </a:lnTo>
                    <a:lnTo>
                      <a:pt x="58039" y="2736316"/>
                    </a:lnTo>
                    <a:lnTo>
                      <a:pt x="58039" y="36004"/>
                    </a:lnTo>
                    <a:lnTo>
                      <a:pt x="92456" y="94996"/>
                    </a:lnTo>
                    <a:lnTo>
                      <a:pt x="96266" y="96012"/>
                    </a:lnTo>
                    <a:lnTo>
                      <a:pt x="102362" y="92456"/>
                    </a:lnTo>
                    <a:lnTo>
                      <a:pt x="103378" y="88646"/>
                    </a:lnTo>
                    <a:close/>
                  </a:path>
                  <a:path w="391795" h="2736850">
                    <a:moveTo>
                      <a:pt x="391414" y="88646"/>
                    </a:moveTo>
                    <a:lnTo>
                      <a:pt x="347052" y="12573"/>
                    </a:lnTo>
                    <a:lnTo>
                      <a:pt x="339725" y="0"/>
                    </a:lnTo>
                    <a:lnTo>
                      <a:pt x="288036" y="88646"/>
                    </a:lnTo>
                    <a:lnTo>
                      <a:pt x="289052" y="92456"/>
                    </a:lnTo>
                    <a:lnTo>
                      <a:pt x="295148" y="96012"/>
                    </a:lnTo>
                    <a:lnTo>
                      <a:pt x="298958" y="94996"/>
                    </a:lnTo>
                    <a:lnTo>
                      <a:pt x="333375" y="36004"/>
                    </a:lnTo>
                    <a:lnTo>
                      <a:pt x="333375" y="2736316"/>
                    </a:lnTo>
                    <a:lnTo>
                      <a:pt x="346075" y="2736316"/>
                    </a:lnTo>
                    <a:lnTo>
                      <a:pt x="346075" y="36004"/>
                    </a:lnTo>
                    <a:lnTo>
                      <a:pt x="380492" y="94996"/>
                    </a:lnTo>
                    <a:lnTo>
                      <a:pt x="384302" y="96012"/>
                    </a:lnTo>
                    <a:lnTo>
                      <a:pt x="390398" y="92456"/>
                    </a:lnTo>
                    <a:lnTo>
                      <a:pt x="391414" y="8864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p/>
            </p:txBody>
          </p:sp>
          <p:sp>
            <p:nvSpPr>
              <p:cNvPr id="64" name="object 64"/>
              <p:cNvSpPr/>
              <p:nvPr/>
            </p:nvSpPr>
            <p:spPr>
              <a:xfrm>
                <a:off x="4932045" y="4452112"/>
                <a:ext cx="0" cy="1152525"/>
              </a:xfrm>
              <a:custGeom>
                <a:avLst/>
                <a:gdLst/>
                <a:ahLst/>
                <a:cxnLst/>
                <a:rect l="l" t="t" r="r" b="b"/>
                <a:pathLst>
                  <a:path h="1152525">
                    <a:moveTo>
                      <a:pt x="0" y="0"/>
                    </a:moveTo>
                    <a:lnTo>
                      <a:pt x="0" y="1152118"/>
                    </a:lnTo>
                  </a:path>
                </a:pathLst>
              </a:custGeom>
              <a:ln w="952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5" name="object 65"/>
              <p:cNvSpPr/>
              <p:nvPr/>
            </p:nvSpPr>
            <p:spPr>
              <a:xfrm>
                <a:off x="5292090" y="4797171"/>
                <a:ext cx="0" cy="792480"/>
              </a:xfrm>
              <a:custGeom>
                <a:avLst/>
                <a:gdLst/>
                <a:ahLst/>
                <a:cxnLst/>
                <a:rect l="l" t="t" r="r" b="b"/>
                <a:pathLst>
                  <a:path h="792479">
                    <a:moveTo>
                      <a:pt x="0" y="0"/>
                    </a:moveTo>
                    <a:lnTo>
                      <a:pt x="0" y="792073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6" name="object 66"/>
              <p:cNvSpPr/>
              <p:nvPr/>
            </p:nvSpPr>
            <p:spPr>
              <a:xfrm>
                <a:off x="5508117" y="5157216"/>
                <a:ext cx="0" cy="432434"/>
              </a:xfrm>
              <a:custGeom>
                <a:avLst/>
                <a:gdLst/>
                <a:ahLst/>
                <a:cxnLst/>
                <a:rect l="l" t="t" r="r" b="b"/>
                <a:pathLst>
                  <a:path h="432435">
                    <a:moveTo>
                      <a:pt x="0" y="0"/>
                    </a:moveTo>
                    <a:lnTo>
                      <a:pt x="0" y="432028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67" name="object 67"/>
              <p:cNvSpPr/>
              <p:nvPr/>
            </p:nvSpPr>
            <p:spPr>
              <a:xfrm>
                <a:off x="3293364" y="5990590"/>
                <a:ext cx="7924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792479">
                    <a:moveTo>
                      <a:pt x="0" y="0"/>
                    </a:moveTo>
                    <a:lnTo>
                      <a:pt x="792099" y="0"/>
                    </a:lnTo>
                  </a:path>
                </a:pathLst>
              </a:custGeom>
              <a:ln w="952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p/>
            </p:txBody>
          </p:sp>
        </p:grpSp>
        <p:sp>
          <p:nvSpPr>
            <p:cNvPr id="68" name="object 68"/>
            <p:cNvSpPr txBox="1"/>
            <p:nvPr/>
          </p:nvSpPr>
          <p:spPr>
            <a:xfrm>
              <a:off x="5869" y="4310"/>
              <a:ext cx="557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Arial" panose="020B0604020202020204"/>
                  <a:cs typeface="Arial" panose="020B0604020202020204"/>
                </a:rPr>
                <a:t>cc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2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69" name="object 69"/>
            <p:cNvSpPr txBox="1"/>
            <p:nvPr/>
          </p:nvSpPr>
          <p:spPr>
            <a:xfrm>
              <a:off x="5869" y="5429"/>
              <a:ext cx="557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800" dirty="0">
                  <a:latin typeface="Arial" panose="020B0604020202020204"/>
                  <a:cs typeface="Arial" panose="020B0604020202020204"/>
                </a:rPr>
                <a:t>cc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1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0" name="object 70"/>
            <p:cNvSpPr txBox="1"/>
            <p:nvPr/>
          </p:nvSpPr>
          <p:spPr>
            <a:xfrm>
              <a:off x="5869" y="4959"/>
              <a:ext cx="415" cy="311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5"/>
                </a:spcBef>
              </a:pPr>
              <a:r>
                <a:rPr sz="1400" spc="-5" dirty="0">
                  <a:latin typeface="Arial" panose="020B0604020202020204"/>
                  <a:cs typeface="Arial" panose="020B0604020202020204"/>
                </a:rPr>
                <a:t>PE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1" name="object 71"/>
            <p:cNvSpPr txBox="1"/>
            <p:nvPr/>
          </p:nvSpPr>
          <p:spPr>
            <a:xfrm>
              <a:off x="5916" y="6011"/>
              <a:ext cx="348" cy="3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dirty="0">
                  <a:latin typeface="Arial" panose="020B0604020202020204"/>
                  <a:cs typeface="Arial" panose="020B0604020202020204"/>
                </a:rPr>
                <a:t>A</a:t>
              </a:r>
              <a:r>
                <a:rPr sz="1800" dirty="0">
                  <a:latin typeface="Arial" panose="020B0604020202020204"/>
                  <a:cs typeface="Arial" panose="020B0604020202020204"/>
                </a:rPr>
                <a:t>-</a:t>
              </a:r>
              <a:endParaRPr sz="18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2" name="object 72"/>
            <p:cNvSpPr txBox="1"/>
            <p:nvPr/>
          </p:nvSpPr>
          <p:spPr>
            <a:xfrm>
              <a:off x="5893" y="6602"/>
              <a:ext cx="392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5" dirty="0">
                  <a:latin typeface="Arial" panose="020B0604020202020204"/>
                  <a:cs typeface="Arial" panose="020B0604020202020204"/>
                </a:rPr>
                <a:t>A+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3" name="object 73"/>
            <p:cNvSpPr txBox="1"/>
            <p:nvPr/>
          </p:nvSpPr>
          <p:spPr>
            <a:xfrm>
              <a:off x="5935" y="7771"/>
              <a:ext cx="787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latin typeface="Arial" panose="020B0604020202020204"/>
                  <a:cs typeface="Arial" panose="020B0604020202020204"/>
                </a:rPr>
                <a:t>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A</a:t>
              </a:r>
              <a:r>
                <a:rPr sz="1400" spc="-10" dirty="0">
                  <a:latin typeface="Arial" panose="020B0604020202020204"/>
                  <a:cs typeface="Arial" panose="020B0604020202020204"/>
                </a:rPr>
                <a:t>N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L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4" name="object 74"/>
            <p:cNvSpPr txBox="1"/>
            <p:nvPr/>
          </p:nvSpPr>
          <p:spPr>
            <a:xfrm>
              <a:off x="5931" y="7188"/>
              <a:ext cx="834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latin typeface="Arial" panose="020B0604020202020204"/>
                  <a:cs typeface="Arial" panose="020B0604020202020204"/>
                </a:rPr>
                <a:t>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A</a:t>
              </a:r>
              <a:r>
                <a:rPr sz="1400" spc="-10" dirty="0">
                  <a:latin typeface="Arial" panose="020B0604020202020204"/>
                  <a:cs typeface="Arial" panose="020B0604020202020204"/>
                </a:rPr>
                <a:t>N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H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14267" y="6307"/>
              <a:ext cx="644" cy="2705"/>
            </a:xfrm>
            <a:custGeom>
              <a:avLst/>
              <a:gdLst/>
              <a:ahLst/>
              <a:cxnLst/>
              <a:rect l="l" t="t" r="r" b="b"/>
              <a:pathLst>
                <a:path w="408940" h="1717675">
                  <a:moveTo>
                    <a:pt x="0" y="1717674"/>
                  </a:moveTo>
                  <a:lnTo>
                    <a:pt x="408609" y="1717674"/>
                  </a:lnTo>
                  <a:lnTo>
                    <a:pt x="408609" y="0"/>
                  </a:lnTo>
                  <a:lnTo>
                    <a:pt x="0" y="0"/>
                  </a:lnTo>
                  <a:lnTo>
                    <a:pt x="0" y="1717674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p/>
          </p:txBody>
        </p:sp>
        <p:sp>
          <p:nvSpPr>
            <p:cNvPr id="76" name="object 76"/>
            <p:cNvSpPr txBox="1"/>
            <p:nvPr/>
          </p:nvSpPr>
          <p:spPr>
            <a:xfrm>
              <a:off x="14411" y="6537"/>
              <a:ext cx="400" cy="1963"/>
            </a:xfrm>
            <a:prstGeom prst="rect">
              <a:avLst/>
            </a:prstGeom>
          </p:spPr>
          <p:txBody>
            <a:bodyPr vert="horz" wrap="square" lIns="0" tIns="58419" rIns="0" bIns="0" rtlCol="0">
              <a:spAutoFit/>
            </a:bodyPr>
            <a:p>
              <a:pPr marL="12700" marR="5080" algn="just">
                <a:lnSpc>
                  <a:spcPts val="1800"/>
                </a:lnSpc>
                <a:spcBef>
                  <a:spcPts val="460"/>
                </a:spcBef>
              </a:pPr>
              <a:r>
                <a:rPr sz="1800" dirty="0">
                  <a:latin typeface="宋体" panose="02010600030101010101" pitchFamily="2" charset="-122"/>
                  <a:cs typeface="宋体" panose="02010600030101010101" pitchFamily="2" charset="-122"/>
                </a:rPr>
                <a:t>数 据 采 集 终 端</a:t>
              </a:r>
              <a:endParaRPr sz="1800"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77" name="object 77"/>
            <p:cNvGrpSpPr/>
            <p:nvPr/>
          </p:nvGrpSpPr>
          <p:grpSpPr>
            <a:xfrm>
              <a:off x="10167" y="6753"/>
              <a:ext cx="4110" cy="2057"/>
              <a:chOff x="4932045" y="4288345"/>
              <a:chExt cx="2609850" cy="1306195"/>
            </a:xfrm>
          </p:grpSpPr>
          <p:sp>
            <p:nvSpPr>
              <p:cNvPr id="78" name="object 78"/>
              <p:cNvSpPr/>
              <p:nvPr/>
            </p:nvSpPr>
            <p:spPr>
              <a:xfrm>
                <a:off x="5508117" y="5544312"/>
                <a:ext cx="20167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016759">
                    <a:moveTo>
                      <a:pt x="0" y="0"/>
                    </a:moveTo>
                    <a:lnTo>
                      <a:pt x="2016252" y="0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79" name="object 79"/>
              <p:cNvSpPr/>
              <p:nvPr/>
            </p:nvSpPr>
            <p:spPr>
              <a:xfrm>
                <a:off x="5292090" y="5448173"/>
                <a:ext cx="2232660" cy="0"/>
              </a:xfrm>
              <a:custGeom>
                <a:avLst/>
                <a:gdLst/>
                <a:ahLst/>
                <a:cxnLst/>
                <a:rect l="l" t="t" r="r" b="b"/>
                <a:pathLst>
                  <a:path w="2232659">
                    <a:moveTo>
                      <a:pt x="0" y="0"/>
                    </a:moveTo>
                    <a:lnTo>
                      <a:pt x="2232279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80" name="object 80"/>
              <p:cNvSpPr/>
              <p:nvPr/>
            </p:nvSpPr>
            <p:spPr>
              <a:xfrm>
                <a:off x="4932045" y="5316220"/>
                <a:ext cx="25927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592704">
                    <a:moveTo>
                      <a:pt x="0" y="0"/>
                    </a:moveTo>
                    <a:lnTo>
                      <a:pt x="2592324" y="0"/>
                    </a:lnTo>
                  </a:path>
                </a:pathLst>
              </a:custGeom>
              <a:ln w="9525">
                <a:solidFill>
                  <a:srgbClr val="FF00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81" name="object 81"/>
              <p:cNvSpPr/>
              <p:nvPr/>
            </p:nvSpPr>
            <p:spPr>
              <a:xfrm>
                <a:off x="6444234" y="4293108"/>
                <a:ext cx="1080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80134">
                    <a:moveTo>
                      <a:pt x="0" y="0"/>
                    </a:moveTo>
                    <a:lnTo>
                      <a:pt x="1080135" y="0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82" name="object 82"/>
              <p:cNvSpPr/>
              <p:nvPr/>
            </p:nvSpPr>
            <p:spPr>
              <a:xfrm>
                <a:off x="6461760" y="4797171"/>
                <a:ext cx="1080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80134">
                    <a:moveTo>
                      <a:pt x="0" y="0"/>
                    </a:moveTo>
                    <a:lnTo>
                      <a:pt x="1080008" y="0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83" name="object 83"/>
              <p:cNvSpPr/>
              <p:nvPr/>
            </p:nvSpPr>
            <p:spPr>
              <a:xfrm>
                <a:off x="6588252" y="4293108"/>
                <a:ext cx="0" cy="1296670"/>
              </a:xfrm>
              <a:custGeom>
                <a:avLst/>
                <a:gdLst/>
                <a:ahLst/>
                <a:cxnLst/>
                <a:rect l="l" t="t" r="r" b="b"/>
                <a:pathLst>
                  <a:path h="1296670">
                    <a:moveTo>
                      <a:pt x="0" y="0"/>
                    </a:moveTo>
                    <a:lnTo>
                      <a:pt x="0" y="1296136"/>
                    </a:lnTo>
                  </a:path>
                </a:pathLst>
              </a:custGeom>
              <a:ln w="9525">
                <a:solidFill>
                  <a:srgbClr val="FFFF00"/>
                </a:solidFill>
              </a:ln>
            </p:spPr>
            <p:txBody>
              <a:bodyPr wrap="square" lIns="0" tIns="0" rIns="0" bIns="0" rtlCol="0"/>
              <a:p/>
            </p:txBody>
          </p:sp>
          <p:sp>
            <p:nvSpPr>
              <p:cNvPr id="84" name="object 84"/>
              <p:cNvSpPr/>
              <p:nvPr/>
            </p:nvSpPr>
            <p:spPr>
              <a:xfrm>
                <a:off x="6804279" y="4797171"/>
                <a:ext cx="8890" cy="79248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92479">
                    <a:moveTo>
                      <a:pt x="0" y="0"/>
                    </a:moveTo>
                    <a:lnTo>
                      <a:pt x="8382" y="792073"/>
                    </a:lnTo>
                  </a:path>
                </a:pathLst>
              </a:custGeom>
              <a:ln w="9525">
                <a:solidFill>
                  <a:srgbClr val="00AFEF"/>
                </a:solidFill>
              </a:ln>
            </p:spPr>
            <p:txBody>
              <a:bodyPr wrap="square" lIns="0" tIns="0" rIns="0" bIns="0" rtlCol="0"/>
              <a:p/>
            </p:txBody>
          </p:sp>
        </p:grpSp>
        <p:sp>
          <p:nvSpPr>
            <p:cNvPr id="85" name="object 85"/>
            <p:cNvSpPr txBox="1"/>
            <p:nvPr/>
          </p:nvSpPr>
          <p:spPr>
            <a:xfrm>
              <a:off x="13355" y="6351"/>
              <a:ext cx="834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latin typeface="Arial" panose="020B0604020202020204"/>
                  <a:cs typeface="Arial" panose="020B0604020202020204"/>
                </a:rPr>
                <a:t>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A</a:t>
              </a:r>
              <a:r>
                <a:rPr sz="1400" spc="-10" dirty="0">
                  <a:latin typeface="Arial" panose="020B0604020202020204"/>
                  <a:cs typeface="Arial" panose="020B0604020202020204"/>
                </a:rPr>
                <a:t>N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H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86" name="object 86"/>
            <p:cNvSpPr txBox="1"/>
            <p:nvPr/>
          </p:nvSpPr>
          <p:spPr>
            <a:xfrm>
              <a:off x="13355" y="7145"/>
              <a:ext cx="787" cy="31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400" spc="-10" dirty="0">
                  <a:latin typeface="Arial" panose="020B0604020202020204"/>
                  <a:cs typeface="Arial" panose="020B0604020202020204"/>
                </a:rPr>
                <a:t>C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A</a:t>
              </a:r>
              <a:r>
                <a:rPr sz="1400" spc="-10" dirty="0">
                  <a:latin typeface="Arial" panose="020B0604020202020204"/>
                  <a:cs typeface="Arial" panose="020B0604020202020204"/>
                </a:rPr>
                <a:t>N</a:t>
              </a:r>
              <a:r>
                <a:rPr sz="1400" dirty="0">
                  <a:latin typeface="Arial" panose="020B0604020202020204"/>
                  <a:cs typeface="Arial" panose="020B0604020202020204"/>
                </a:rPr>
                <a:t>L</a:t>
              </a:r>
              <a:endParaRPr sz="1400">
                <a:latin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47" name="object 48"/>
          <p:cNvSpPr/>
          <p:nvPr/>
        </p:nvSpPr>
        <p:spPr>
          <a:xfrm flipH="1">
            <a:off x="2840990" y="2891155"/>
            <a:ext cx="76200" cy="417195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0"/>
                </a:moveTo>
                <a:lnTo>
                  <a:pt x="0" y="288036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p/>
        </p:txBody>
      </p:sp>
    </p:spTree>
    <p:custDataLst>
      <p:tags r:id="rId4"/>
    </p:custDataLst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1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07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10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14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b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b"/>
  <p:tag name="KSO_WM_UNIT_INDEX" val="1"/>
  <p:tag name="KSO_WM_UNIT_BLOCK" val="0"/>
  <p:tag name="KSO_WM_UNIT_SM_LIMIT_TYPE" val="2"/>
  <p:tag name="KSO_WM_UNIT_DEC_AREA_ID" val="590ceab586f14f20999948c865f9646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VALUE" val="49"/>
  <p:tag name="KSO_WM_UNIT_PRESET_TEXT" val="单击此处添加文本具体内容，简明扼要的阐述您的观点。"/>
  <p:tag name="KSO_WM_UNIT_TEXT_FILL_FORE_SCHEMECOLOR_INDEX_BRIGHTNESS" val="0"/>
  <p:tag name="KSO_WM_UNIT_TEXT_FILL_FORE_SCHEMECOLOR_INDEX" val="13"/>
  <p:tag name="KSO_WM_UNIT_TEXT_FILL_TYPE" val="1"/>
  <p:tag name="WM_BEAUTIFY_ZORDER_FLAG_TAG" val="3"/>
</p:tagLst>
</file>

<file path=ppt/tags/tag11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4_9*a*1"/>
  <p:tag name="KSO_WM_TEMPLATE_CATEGORY" val="custom"/>
  <p:tag name="KSO_WM_TEMPLATE_INDEX" val="20233354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  <p:tag name="KSO_WM_UNIT_PRESET_TEXT" val="感谢指正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3354_9*i*1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33354_9*i*2"/>
  <p:tag name="KSO_WM_TEMPLATE_CATEGORY" val="custom"/>
  <p:tag name="KSO_WM_TEMPLATE_INDEX" val="20233354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SLIDE_ID" val="custom20233354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286"/>
  <p:tag name="KSO_WM_SLIDE_TYPE" val="endPage"/>
  <p:tag name="KSO_WM_SLIDE_SUBTYPE" val="pureTxt"/>
  <p:tag name="KSO_WM_SLIDE_LAYOUT" val="a_f"/>
  <p:tag name="KSO_WM_SLIDE_LAYOUT_CNT" val="1_1"/>
</p:tagLst>
</file>

<file path=ppt/tags/tag123.xml><?xml version="1.0" encoding="utf-8"?>
<p:tagLst xmlns:p="http://schemas.openxmlformats.org/presentationml/2006/main">
  <p:tag name="commondata" val="eyJoZGlkIjoiOWRjZTk5MGI3MTZhNzBiNDQ2ZjYxOWNmYmIwN2RkYTg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14.xml><?xml version="1.0" encoding="utf-8"?>
<p:tagLst xmlns:p="http://schemas.openxmlformats.org/presentationml/2006/main">
  <p:tag name="KSO_WM_UNIT_PLACING_PICTURE_USER_VIEWPORT" val="{&quot;height&quot;:908,&quot;width&quot;:823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PLACING_PICTURE_USER_VIEWPORT" val="{&quot;height&quot;:609,&quot;width&quot;:550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  <p:tag name="KSO_WM_TEMPLATE_CATEGORY" val="custom"/>
  <p:tag name="KSO_WM_TEMPLATE_INDEX" val="2023335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35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4"/>
  <p:tag name="KSO_WM_TEMPLATE_THUMBS_INDEX" val="1、9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3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3"/>
  <p:tag name="KSO_WM_UNIT_DEC_AREA_ID" val="8a3794c4b6e349188cfeedf5b6c3c579"/>
  <p:tag name="KSO_WM_UNIT_DECORATE_INFO" val="{&quot;ReferentInfo&quot;:{&quot;Id&quot;:&quot;d1a394a27fb4426d839dac8d39cf9a61&quot;,&quot;X&quot;:{&quot;Pos&quot;:1},&quot;Y&quot;:{&quot;Pos&quot;:0}},&quot;DecorateInfoX&quot;:{&quot;Pos&quot;:1,&quot;IsAbs&quot;:true},&quot;DecorateInfoY&quot;:{&quot;Pos&quot;:1,&quot;IsAbs&quot;:true},&quot;DecorateInfoW&quot;:{&quot;IsAbs&quot;:fals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7631_1*i*1"/>
  <p:tag name="KSO_WM_TEMPLATE_CATEGORY" val="diagram"/>
  <p:tag name="KSO_WM_TEMPLATE_INDEX" val="2020763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ebe800bc8e040a59aa8179dc2e33b4a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475f84925f914a8086e09eda1d0c6e7c&quot;,&quot;X&quot;:{&quot;Pos&quot;:1},&quot;Y&quot;:{&quot;Pos&quot;:1}},&quot;whChangeMode&quot;:0}"/>
  <p:tag name="KSO_WM_CHIP_GROUPID" val="5ee9de389390e3092d79781b"/>
  <p:tag name="KSO_WM_CHIP_XID" val="5ee9de389390e3092d79781c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38"/>
  <p:tag name="KSO_WM_TEMPLATE_ASSEMBLE_XID" val="60656e6e4054ed1e2fb7f89b"/>
  <p:tag name="KSO_WM_TEMPLATE_ASSEMBLE_GROUPID" val="60656e6e4054ed1e2fb7f89b"/>
  <p:tag name="WM_BEAUTIFY_ZORDER_FLAG_TAG" val="2"/>
</p:tagLst>
</file>

<file path=ppt/tags/tag32.xml><?xml version="1.0" encoding="utf-8"?>
<p:tagLst xmlns:p="http://schemas.openxmlformats.org/presentationml/2006/main">
  <p:tag name="KSO_WM_SLIDE_ID" val="diagram20220058_3"/>
  <p:tag name="KSO_WM_TEMPLATE_SUBCATEGORY" val="25"/>
  <p:tag name="KSO_WM_TEMPLATE_MASTER_TYPE" val="0"/>
  <p:tag name="KSO_WM_TEMPLATE_COLOR_TYPE" val="0"/>
  <p:tag name="KSO_WM_SLIDE_ITEM_CNT" val="0"/>
  <p:tag name="KSO_WM_SLIDE_INDEX" val="3"/>
  <p:tag name="KSO_WM_TAG_VERSION" val="1.0"/>
  <p:tag name="KSO_WM_BEAUTIFY_FLAG" val="#wm#"/>
  <p:tag name="KSO_WM_TEMPLATE_CATEGORY" val="diagram"/>
  <p:tag name="KSO_WM_TEMPLATE_INDEX" val="20220058"/>
  <p:tag name="KSO_WM_SLIDE_TYPE" val="text"/>
  <p:tag name="KSO_WM_SLIDE_SUBTYPE" val="picTxt"/>
  <p:tag name="KSO_WM_SLIDE_LAYOUTTYPE" val="topbottom"/>
  <p:tag name="KSO_WM_SLIDE_SIZE" val="888*492"/>
  <p:tag name="KSO_WM_SLIDE_POSITION" val="36*24"/>
  <p:tag name="KSO_WM_SLIDE_LAYOUT" val="d"/>
  <p:tag name="KSO_WM_SLIDE_LAYOUT_CNT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8&quot;,&quot;margin&quot;:{&quot;bottom&quot;:0.847000002861023,&quot;left&quot;:1.2699999809265137,&quot;right&quot;:1.2699999809265137,&quot;top&quot;:1.6929999589920044}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6915_6*l_h_f*1_1_1"/>
  <p:tag name="KSO_WM_TEMPLATE_CATEGORY" val="custom"/>
  <p:tag name="KSO_WM_TEMPLATE_INDEX" val="20206915"/>
  <p:tag name="KSO_WM_UNIT_LAYERLEVEL" val="1_1_1"/>
  <p:tag name="KSO_WM_TAG_VERSION" val="1.0"/>
  <p:tag name="KSO_WM_UNIT_PRESET_TEXT" val="请言简意赅的阐述您的观点。"/>
  <p:tag name="KSO_WM_UNIT_TEXT_FILL_FORE_SCHEMECOLOR_INDEX_BRIGHTNESS" val="0.25"/>
  <p:tag name="KSO_WM_UNIT_TEXT_FILL_FORE_SCHEMECOLOR_INDEX" val="13"/>
  <p:tag name="KSO_WM_UNIT_TEXT_FILL_TYPE" val="1"/>
  <p:tag name="KSO_WM_DIAGRAM_VIRTUALLY_FRAME" val="{&quot;height&quot;:394.3426771653543,&quot;left&quot;:273.6499212598425,&quot;top&quot;:110.05732283464567,&quot;width&quot;:583.0681102362207}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2990_9*a*1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PRESET_TEXT" val="点击输入标题内容"/>
  <p:tag name="KSO_WM_UNIT_TEXT_FILL_FORE_SCHEMECOLOR_INDEX_BRIGHTNESS" val="0.15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20202990_9*i*2"/>
  <p:tag name="KSO_WM_TEMPLATE_CATEGORY" val="custom"/>
  <p:tag name="KSO_WM_TEMPLATE_INDEX" val="20202990"/>
  <p:tag name="KSO_WM_UNIT_LAYERLEVEL" val="1"/>
  <p:tag name="KSO_WM_TAG_VERSION" val="1.0"/>
  <p:tag name="KSO_WM_BEAUTIFY_FLAG" val="#wm#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6.xml><?xml version="1.0" encoding="utf-8"?>
<p:tagLst xmlns:p="http://schemas.openxmlformats.org/presentationml/2006/main">
  <p:tag name="KSO_WM_SLIDE_ID" val="custom20202990_9"/>
  <p:tag name="KSO_WM_TEMPLATE_SUBCATEGORY" val="17"/>
  <p:tag name="KSO_WM_TEMPLATE_MASTER_TYPE" val="1"/>
  <p:tag name="KSO_WM_TEMPLATE_COLOR_TYPE" val="1"/>
  <p:tag name="KSO_WM_SLIDE_TYPE" val="sectionTitle"/>
  <p:tag name="KSO_WM_SLIDE_SUBTYPE" val="pureTxt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02990"/>
  <p:tag name="KSO_WM_SLIDE_LAYOUT" val="a_b_e"/>
  <p:tag name="KSO_WM_SLIDE_LAYOUT_CNT" val="1_1_1"/>
</p:tagLst>
</file>

<file path=ppt/tags/tag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14"/>
  <p:tag name="KSO_WM_DIAGRAM_VERSION" val="3"/>
  <p:tag name="KSO_WM_DIAGRAM_COLOR_TRICK" val="1"/>
  <p:tag name="KSO_WM_DIAGRAM_COLOR_TEXT_CAN_REMOVE" val="n"/>
  <p:tag name="KSO_WM_TEMPLATE_INDEX" val="20231753"/>
  <p:tag name="KSO_WM_UNIT_ID" val="custom20231753_1*a*1"/>
  <p:tag name="KSO_WM_UNIT_TEXT_FILL_FORE_SCHEMECOLOR_INDEX" val="13"/>
  <p:tag name="KSO_WM_UNIT_TEXT_FILL_TYPE" val="1"/>
  <p:tag name="KSO_WM_UNIT_USESOURCEFORMAT_APPLY" val="0"/>
  <p:tag name="KSO_WM_UNIT_PRESET_TEXT" val="单击此处添加标题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86_1*l_h_f*1_1_1"/>
  <p:tag name="KSO_WM_TEMPLATE_CATEGORY" val="diagram"/>
  <p:tag name="KSO_WM_TEMPLATE_INDEX" val="20231986"/>
  <p:tag name="KSO_WM_UNIT_LAYERLEVEL" val="1_1_1"/>
  <p:tag name="KSO_WM_TAG_VERSION" val="3.0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3"/>
  <p:tag name="KSO_WM_DIAGRAM_MIN_ITEMCNT" val="1"/>
  <p:tag name="KSO_WM_DIAGRAM_VIRTUALLY_FRAME" val="{&quot;height&quot;:319.70000000000005,&quot;left&quot;:112.19369468388595,&quot;top&quot;:124.52503937007873,&quot;width&quot;:267.20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，文字是您思想的提炼，请尽量言简意赅的阐述。单击此处输入你的项正文，文字是您思想的提炼，请尽量言简意赅的阐述。单击此处输入你的项正文，文字是您思想的提炼，请尽量言简意赅的阐述观点。单击此处输入你的项正文内容。"/>
  <p:tag name="KSO_WM_UNIT_USESOURCEFORMAT_APPLY" val="0"/>
</p:tagLst>
</file>

<file path=ppt/tags/tag41.xml><?xml version="1.0" encoding="utf-8"?>
<p:tagLst xmlns:p="http://schemas.openxmlformats.org/presentationml/2006/main">
  <p:tag name="KSO_WM_TEMPLATE_CATEGORY" val="custom"/>
  <p:tag name="KSO_WM_TEMPLATE_INDEX" val="20233354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4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地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0860_1*f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38"/>
  <p:tag name="KSO_WM_UNIT_SHOW_EDIT_AREA_INDICATION" val="1"/>
  <p:tag name="KSO_WM_CHIP_GROUPID" val="5e6b05596848fb12bee65ac8"/>
  <p:tag name="KSO_WM_CHIP_XID" val="5e6b05596848fb12bee65aca"/>
  <p:tag name="KSO_WM_UNIT_DEC_AREA_ID" val="302feb7e0a824c2b8ad76b9b27b4a864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707e5ebbce141ef82d327ffb618e11b"/>
  <p:tag name="KSO_WM_UNIT_TEXT_FILL_FORE_SCHEMECOLOR_INDEX_BRIGHTNESS" val="0.25"/>
  <p:tag name="KSO_WM_UNIT_TEXT_FILL_FORE_SCHEMECOLOR_INDEX" val="13"/>
  <p:tag name="KSO_WM_UNIT_TEXT_FILL_TYPE" val="1"/>
  <p:tag name="KSO_WM_TEMPLATE_ASSEMBLE_XID" val="639af84f0c9383becde69508"/>
  <p:tag name="KSO_WM_TEMPLATE_ASSEMBLE_GROUPID" val="639af84f0c9383becde69508"/>
  <p:tag name="WM_BEAUTIFY_ZORDER_FLAG_TAG" val="4"/>
</p:tagLst>
</file>

<file path=ppt/tags/tag45.xml><?xml version="1.0" encoding="utf-8"?>
<p:tagLst xmlns:p="http://schemas.openxmlformats.org/presentationml/2006/main">
  <p:tag name="KSO_WM_UNIT_BLOCK" val="0"/>
  <p:tag name="KSO_WM_UNIT_HIGHLIGHT" val="0"/>
  <p:tag name="KSO_WM_UNIT_COMPATIBLE" val="1"/>
  <p:tag name="KSO_WM_UNIT_DIAGRAM_ISNUMVISUAL" val="0"/>
  <p:tag name="KSO_WM_UNIT_DIAGRAM_ISREFERUNIT" val="0"/>
  <p:tag name="KSO_WM_UNIT_TYPE" val="i"/>
  <p:tag name="KSO_WM_UNIT_INDEX" val="1"/>
  <p:tag name="KSO_WM_UNIT_ID" val="diagram20210860_1*i*1"/>
  <p:tag name="KSO_WM_TEMPLATE_CATEGORY" val="diagram"/>
  <p:tag name="KSO_WM_TEMPLATE_INDEX" val="20210860"/>
  <p:tag name="KSO_WM_UNIT_LAYERLEVEL" val="1"/>
  <p:tag name="KSO_WM_TAG_VERSION" val="1.0"/>
  <p:tag name="KSO_WM_BEAUTIFY_FLAG" val="#wm#"/>
  <p:tag name="KSO_WM_UNIT_SM_LIMIT_TYPE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d3da675d28be45e3a78bba7abfbd4aa7&quot;,&quot;X&quot;:{&quot;Pos&quot;:1},&quot;Y&quot;:{&quot;Pos&quot;:2}},&quot;whChangeMode&quot;:0}"/>
  <p:tag name="KSO_WM_UNIT_DEC_AREA_ID" val="ef32e52aea08493eaaf9dd96398c2e97"/>
  <p:tag name="KSO_WM_CHIP_GROUPID" val="5e9d770adc741d3f2d9ea583"/>
  <p:tag name="KSO_WM_CHIP_XID" val="5e997d21dade925159b52625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88"/>
  <p:tag name="KSO_WM_TEMPLATE_ASSEMBLE_XID" val="639af84f0c9383becde69508"/>
  <p:tag name="KSO_WM_TEMPLATE_ASSEMBLE_GROUPID" val="639af84f0c9383becde69508"/>
  <p:tag name="WM_BEAUTIFY_ZORDER_FLAG_TAG" val="5"/>
</p:tagLst>
</file>

<file path=ppt/tags/tag4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49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2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5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57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58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1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20},&quot;minSize&quot;:{&quot;size1&quot;:11.2},&quot;normalSize&quot;:{&quot;size1&quot;:11.2},&quot;subLayout&quot;:[{&quot;id&quot;:&quot;2024-05-22T14:17:29&quot;,&quot;margin&quot;:{&quot;bottom&quot;:0.025999998673796654,&quot;left&quot;:1.2699999809265137,&quot;right&quot;:1.2699999809265137,&quot;top&quot;:0.4230000376701355}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7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29&quot;,&quot;maxSize&quot;:{&quot;size1&quot;:31.1},&quot;minSize&quot;:{&quot;size1&quot;:17.8},&quot;normalSize&quot;:{&quot;size1&quot;:17.8},&quot;subLayout&quot;:[{&quot;id&quot;:&quot;2024-05-22T14:17:29&quot;,&quot;maxSize&quot;:{&quot;size1&quot;:100},&quot;minSize&quot;:{&quot;size1&quot;:61.7},&quot;normalSize&quot;:{&quot;size1&quot;:61.7},&quot;subLayout&quot;:[{&quot;id&quot;:&quot;2024-05-22T14:17:29&quot;,&quot;margin&quot;:{&quot;bottom&quot;:0,&quot;left&quot;:1.2699999809265137,&quot;right&quot;:1.2699999809265137,&quot;top&quot;:0.4230000376701355},&quot;type&quot;:0},{&quot;id&quot;:&quot;2024-05-22T14:17:29&quot;,&quot;margin&quot;:{&quot;bottom&quot;:0.025999998673796654,&quot;left&quot;:1.2699999809265137,&quot;right&quot;:1.2699999809265137,&quot;top&quot;:0.025999998673796654},&quot;type&quot;:0}],&quot;type&quot;:0},{&quot;id&quot;:&quot;2024-05-22T14:17:29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20058_1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7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20},&quot;minSize&quot;:{&quot;size1&quot;:11.2},&quot;normalSize&quot;:{&quot;size1&quot;:11.2},&quot;subLayout&quot;:[{&quot;id&quot;:&quot;2024-05-22T14:17:30&quot;,&quot;margin&quot;:{&quot;bottom&quot;:0.025999998673796654,&quot;left&quot;:1.2699999809265137,&quot;right&quot;:1.2699999809265137,&quot;top&quot;:0.4230000376701355}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3581_1*i*2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1f83280a6fb48f49c2d8aa41bc8a8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0fca747e3ea6e292926b"/>
  <p:tag name="KSO_WM_CHIP_XID" val="5f700fca747e3ea6e292926c"/>
  <p:tag name="KSO_WM_TEMPLATE_ASSEMBLE_XID" val="6130c4e18b5cc6c91112a5a1"/>
  <p:tag name="KSO_WM_TEMPLATE_ASSEMBLE_GROUPID" val="6130c4e18b5cc6c91112a5a1"/>
  <p:tag name="WM_BEAUTIFY_ZORDER_FLAG_TAG" val="5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3581_1*i*3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3581_1*i*4"/>
  <p:tag name="KSO_WM_TEMPLATE_CATEGORY" val="diagram"/>
  <p:tag name="KSO_WM_TEMPLATE_INDEX" val="20213581"/>
  <p:tag name="KSO_WM_UNIT_LAYERLEVEL" val="1"/>
  <p:tag name="KSO_WM_TAG_VERSION" val="1.0"/>
  <p:tag name="KSO_WM_BEAUTIFY_FLAG" val="#wm#"/>
  <p:tag name="KSO_WM_UNIT_SM_LIMIT_TYPE" val="2"/>
  <p:tag name="KSO_WM_CHIP_GROUPID" val="5f700fca747e3ea6e292926b"/>
  <p:tag name="KSO_WM_CHIP_XID" val="5f700fca747e3ea6e292926c"/>
  <p:tag name="KSO_WM_UNIT_LINE_FORE_SCHEMECOLOR_INDEX_BRIGHTNESS" val="-0.15"/>
  <p:tag name="KSO_WM_UNIT_LINE_FORE_SCHEMECOLOR_INDEX" val="16"/>
  <p:tag name="KSO_WM_UNIT_LINE_FILL_TYPE" val="2"/>
  <p:tag name="KSO_WM_TEMPLATE_ASSEMBLE_XID" val="6130c4e18b5cc6c91112a5a1"/>
  <p:tag name="KSO_WM_TEMPLATE_ASSEMBLE_GROUPID" val="6130c4e18b5cc6c91112a5a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3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6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9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2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5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线型上下导航版"/>
  <p:tag name="KSO_WM_UNIT_NOCLEAR" val="0"/>
  <p:tag name="KSO_WM_UNIT_VALUE" val="27"/>
  <p:tag name="KSO_WM_UNIT_TYPE" val="a"/>
  <p:tag name="KSO_WM_UNIT_INDEX" val="1"/>
  <p:tag name="KSO_WM_UNIT_BLOCK" val="0"/>
  <p:tag name="KSO_WM_UNIT_SM_LIMIT_TYPE" val="2"/>
  <p:tag name="KSO_WM_UNIT_DEC_AREA_ID" val="22f7d0e2fc6540148a36099908562f0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8.xml><?xml version="1.0" encoding="utf-8"?>
<p:tagLst xmlns:p="http://schemas.openxmlformats.org/presentationml/2006/main">
  <p:tag name="KSO_WM_SLIDE_ID" val="diagram20220058_2"/>
  <p:tag name="KSO_WM_TEMPLATE_SUBCATEGORY" val="25"/>
  <p:tag name="KSO_WM_TEMPLATE_MASTER_TYPE" val="0"/>
  <p:tag name="KSO_WM_TEMPLATE_COLOR_TYPE" val="0"/>
  <p:tag name="KSO_WM_SLIDE_ITEM_CNT" val="0"/>
  <p:tag name="KSO_WM_SLIDE_INDEX" val="2"/>
  <p:tag name="KSO_WM_TAG_VERSION" val="1.0"/>
  <p:tag name="KSO_WM_BEAUTIFY_FLAG" val="#wm#"/>
  <p:tag name="KSO_WM_TEMPLATE_CATEGORY" val="diagram"/>
  <p:tag name="KSO_WM_TEMPLATE_INDEX" val="20220058"/>
  <p:tag name="KSO_WM_SLIDE_LAYOUT" val="a_b_d"/>
  <p:tag name="KSO_WM_SLIDE_LAYOUT_CNT" val="1_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RATIO" val="1.777778"/>
  <p:tag name="KSO_WM_SLIDE_BACKGROUND" val="[&quot;general&quot;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5-22T14:17:30&quot;,&quot;maxSize&quot;:{&quot;size1&quot;:31.1},&quot;minSize&quot;:{&quot;size1&quot;:17.8},&quot;normalSize&quot;:{&quot;size1&quot;:17.8},&quot;subLayout&quot;:[{&quot;id&quot;:&quot;2024-05-22T14:17:30&quot;,&quot;maxSize&quot;:{&quot;size1&quot;:100},&quot;minSize&quot;:{&quot;size1&quot;:61.7},&quot;normalSize&quot;:{&quot;size1&quot;:61.7},&quot;subLayout&quot;:[{&quot;id&quot;:&quot;2024-05-22T14:17:30&quot;,&quot;margin&quot;:{&quot;bottom&quot;:0,&quot;left&quot;:1.2699999809265137,&quot;right&quot;:1.2699999809265137,&quot;top&quot;:0.4230000376701355},&quot;type&quot;:0},{&quot;id&quot;:&quot;2024-05-22T14:17:30&quot;,&quot;margin&quot;:{&quot;bottom&quot;:0.025999998673796654,&quot;left&quot;:1.2699999809265137,&quot;right&quot;:1.2699999809265137,&quot;top&quot;:0.025999998673796654},&quot;type&quot;:0}],&quot;type&quot;:0},{&quot;id&quot;:&quot;2024-05-22T14:17:30&quot;,&quot;margin&quot;:{&quot;bottom&quot;:0.847000002861023,&quot;left&quot;:1.2699999809265137,&quot;right&quot;:1.2699999809265137,&quot;top&quot;:1.2699999809265137},&quot;type&quot;:0}],&quot;type&quot;:0}"/>
  <p:tag name="KSO_WM_SLIDE_BACKGROUND_TYPE" val="general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0058_2*i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0"/>
  <p:tag name="KSO_WM_UNIT_DEC_AREA_ID" val="d9af724aacd940ba88587c69c6737586"/>
  <p:tag name="KSO_WM_UNIT_DECORATE_INFO" val="{&quot;ReferentInfo&quot;:{&quot;Id&quot;:&quot;22f7d0e2fc6540148a36099908562f0b;590ceab586f14f20999948c865f9646b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LINE_FORE_SCHEMECOLOR_INDEX_BRIGHTNESS" val="0"/>
  <p:tag name="KSO_WM_UNIT_LINE_FORE_SCHEMECOLOR_INDEX" val="5"/>
  <p:tag name="KSO_WM_UNIT_LINE_FILL_TYPE" val="2"/>
  <p:tag name="WM_BEAUTIFY_ZORDER_FLAG_TAG" val="1"/>
</p:tagLst>
</file>

<file path=ppt/theme/theme1.xml><?xml version="1.0" encoding="utf-8"?>
<a:theme xmlns:a="http://schemas.openxmlformats.org/drawingml/2006/main" name="1_Office 主题​​">
  <a:themeElements>
    <a:clrScheme name="自定义 126">
      <a:dk1>
        <a:srgbClr val="000000"/>
      </a:dk1>
      <a:lt1>
        <a:srgbClr val="FFFFFF"/>
      </a:lt1>
      <a:dk2>
        <a:srgbClr val="081119"/>
      </a:dk2>
      <a:lt2>
        <a:srgbClr val="FFFFFF"/>
      </a:lt2>
      <a:accent1>
        <a:srgbClr val="4F65D2"/>
      </a:accent1>
      <a:accent2>
        <a:srgbClr val="4F8BD2"/>
      </a:accent2>
      <a:accent3>
        <a:srgbClr val="735EC8"/>
      </a:accent3>
      <a:accent4>
        <a:srgbClr val="62A7BC"/>
      </a:accent4>
      <a:accent5>
        <a:srgbClr val="7C5BB2"/>
      </a:accent5>
      <a:accent6>
        <a:srgbClr val="6A7EC4"/>
      </a:accent6>
      <a:hlink>
        <a:srgbClr val="658BD5"/>
      </a:hlink>
      <a:folHlink>
        <a:srgbClr val="A16AA5"/>
      </a:folHlink>
    </a:clrScheme>
    <a:fontScheme name="自定义 68">
      <a:majorFont>
        <a:latin typeface="MiSans Bold"/>
        <a:ea typeface="微软雅黑"/>
        <a:cs typeface=""/>
      </a:majorFont>
      <a:minorFont>
        <a:latin typeface="MiSans 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3253</Words>
  <Application>WPS 演示</Application>
  <PresentationFormat>宽屏</PresentationFormat>
  <Paragraphs>316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6" baseType="lpstr">
      <vt:lpstr>Arial</vt:lpstr>
      <vt:lpstr>宋体</vt:lpstr>
      <vt:lpstr>Wingdings</vt:lpstr>
      <vt:lpstr>MiSans Bold</vt:lpstr>
      <vt:lpstr>Bahnschrift Condensed</vt:lpstr>
      <vt:lpstr>微软雅黑</vt:lpstr>
      <vt:lpstr>Wingdings</vt:lpstr>
      <vt:lpstr>Segoe UI</vt:lpstr>
      <vt:lpstr>Arial Unicode MS</vt:lpstr>
      <vt:lpstr>Arial</vt:lpstr>
      <vt:lpstr>Times New Roman</vt:lpstr>
      <vt:lpstr>黑体</vt:lpstr>
      <vt:lpstr>ATC-65b95b8b*+TIME</vt:lpstr>
      <vt:lpstr>Segoe Print</vt:lpstr>
      <vt:lpstr>Calibri</vt:lpstr>
      <vt:lpstr>Calibri</vt:lpstr>
      <vt:lpstr>1_Office 主题​​</vt:lpstr>
      <vt:lpstr>PowerPoint 演示文稿</vt:lpstr>
      <vt:lpstr>PowerPoint 演示文稿</vt:lpstr>
      <vt:lpstr>目录</vt:lpstr>
      <vt:lpstr>任务一  交流慢充系统的检修</vt:lpstr>
      <vt:lpstr>学习目标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宋叔叔～～～</cp:lastModifiedBy>
  <cp:revision>7</cp:revision>
  <dcterms:created xsi:type="dcterms:W3CDTF">2024-05-22T06:18:00Z</dcterms:created>
  <dcterms:modified xsi:type="dcterms:W3CDTF">2024-12-17T03:08:33Z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/>
  </property>
</Properties>
</file>