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6" r:id="rId41"/>
  </p:sldIdLst>
  <p:sldSz cx="9144000" cy="571881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6" Type="http://schemas.openxmlformats.org/officeDocument/2006/relationships/tableStyles" Target="tableStyles.xml"/><Relationship Id="rId45" Type="http://schemas.openxmlformats.org/officeDocument/2006/relationships/viewProps" Target="viewProps.xml"/><Relationship Id="rId44" Type="http://schemas.openxmlformats.org/officeDocument/2006/relationships/presProps" Target="presProps.xml"/><Relationship Id="rId43" Type="http://schemas.openxmlformats.org/officeDocument/2006/relationships/handoutMaster" Target="handoutMasters/handoutMaster1.xml"/><Relationship Id="rId42" Type="http://schemas.openxmlformats.org/officeDocument/2006/relationships/notesMaster" Target="notesMasters/notesMaster1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61765" y="1143000"/>
            <a:ext cx="493447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8.jpeg"/><Relationship Id="rId2" Type="http://schemas.openxmlformats.org/officeDocument/2006/relationships/hyperlink" Target="%E7%A9%BA%E8%B0%83flash/%E5%86%B0%E5%9D%97%E6%BA%B6%E5%8C%96-%E6%BD%9C%E7%83%AD.swf" TargetMode="External"/><Relationship Id="rId1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3.png"/><Relationship Id="rId1" Type="http://schemas.openxmlformats.org/officeDocument/2006/relationships/image" Target="../media/image2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5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8.png"/><Relationship Id="rId1" Type="http://schemas.openxmlformats.org/officeDocument/2006/relationships/image" Target="../media/image27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7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7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7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9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9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0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1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image" Target="../media/image3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6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8.jpeg"/><Relationship Id="rId1" Type="http://schemas.openxmlformats.org/officeDocument/2006/relationships/image" Target="../media/image37.jpe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9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0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3.jpeg"/><Relationship Id="rId1" Type="http://schemas.openxmlformats.org/officeDocument/2006/relationships/hyperlink" Target="%E7%A9%BA%E8%B0%83flash/%E6%B1%BD%E5%8C%96-%E5%8E%8B%E5%8A%9B%E6%B8%A9%E5%BA%A6.sw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5.jpeg"/><Relationship Id="rId1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14300" y="1346200"/>
            <a:ext cx="8922681" cy="3584235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103039" y="1347713"/>
            <a:ext cx="8938259" cy="136778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703320" algn="l" rtl="0" eaLnBrk="0">
              <a:lnSpc>
                <a:spcPct val="91000"/>
              </a:lnSpc>
            </a:pPr>
            <a:r>
              <a:rPr sz="3600" b="1" kern="0" spc="-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电动空调系统认知</a:t>
            </a:r>
            <a:endParaRPr sz="3600" b="1" kern="0" spc="-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" name="group 2"/>
          <p:cNvGrpSpPr/>
          <p:nvPr/>
        </p:nvGrpSpPr>
        <p:grpSpPr>
          <a:xfrm rot="21600000">
            <a:off x="90338" y="902965"/>
            <a:ext cx="2444457" cy="2170311"/>
            <a:chOff x="0" y="0"/>
            <a:chExt cx="2444457" cy="2170311"/>
          </a:xfrm>
        </p:grpSpPr>
        <p:grpSp>
          <p:nvGrpSpPr>
            <p:cNvPr id="5" name="group 4"/>
            <p:cNvGrpSpPr/>
            <p:nvPr/>
          </p:nvGrpSpPr>
          <p:grpSpPr>
            <a:xfrm rot="21600000">
              <a:off x="12700" y="12700"/>
              <a:ext cx="2431757" cy="2149035"/>
              <a:chOff x="0" y="0"/>
              <a:chExt cx="2431757" cy="2149035"/>
            </a:xfrm>
          </p:grpSpPr>
          <p:sp>
            <p:nvSpPr>
              <p:cNvPr id="6" name="path 6"/>
              <p:cNvSpPr/>
              <p:nvPr/>
            </p:nvSpPr>
            <p:spPr>
              <a:xfrm>
                <a:off x="0" y="0"/>
                <a:ext cx="2419745" cy="2144911"/>
              </a:xfrm>
              <a:custGeom>
                <a:avLst/>
                <a:gdLst/>
                <a:ahLst/>
                <a:cxnLst/>
                <a:rect l="0" t="0" r="0" b="0"/>
                <a:pathLst>
                  <a:path w="3810" h="3377">
                    <a:moveTo>
                      <a:pt x="0" y="0"/>
                    </a:moveTo>
                    <a:lnTo>
                      <a:pt x="2654" y="9"/>
                    </a:lnTo>
                    <a:lnTo>
                      <a:pt x="3810" y="3377"/>
                    </a:lnTo>
                    <a:lnTo>
                      <a:pt x="0" y="33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EBC23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" name="path 8"/>
              <p:cNvSpPr/>
              <p:nvPr/>
            </p:nvSpPr>
            <p:spPr>
              <a:xfrm>
                <a:off x="1673569" y="1918"/>
                <a:ext cx="758188" cy="2147116"/>
              </a:xfrm>
              <a:custGeom>
                <a:avLst/>
                <a:gdLst/>
                <a:ahLst/>
                <a:cxnLst/>
                <a:rect l="0" t="0" r="0" b="0"/>
                <a:pathLst>
                  <a:path w="1193" h="3381">
                    <a:moveTo>
                      <a:pt x="18" y="6"/>
                    </a:moveTo>
                    <a:lnTo>
                      <a:pt x="1175" y="3374"/>
                    </a:lnTo>
                  </a:path>
                </a:pathLst>
              </a:custGeom>
              <a:noFill/>
              <a:ln w="25400" cap="flat">
                <a:solidFill>
                  <a:srgbClr val="ED7D31"/>
                </a:solidFill>
                <a:prstDash val="solid"/>
                <a:round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0" name="path 10"/>
            <p:cNvSpPr/>
            <p:nvPr/>
          </p:nvSpPr>
          <p:spPr>
            <a:xfrm>
              <a:off x="0" y="0"/>
              <a:ext cx="2432445" cy="2170311"/>
            </a:xfrm>
            <a:custGeom>
              <a:avLst/>
              <a:gdLst/>
              <a:ahLst/>
              <a:cxnLst/>
              <a:rect l="0" t="0" r="0" b="0"/>
              <a:pathLst>
                <a:path w="3830" h="3417">
                  <a:moveTo>
                    <a:pt x="20" y="20"/>
                  </a:moveTo>
                  <a:lnTo>
                    <a:pt x="2674" y="29"/>
                  </a:lnTo>
                  <a:moveTo>
                    <a:pt x="3830" y="3397"/>
                  </a:moveTo>
                  <a:lnTo>
                    <a:pt x="20" y="3397"/>
                  </a:lnTo>
                  <a:lnTo>
                    <a:pt x="20" y="20"/>
                  </a:lnTo>
                </a:path>
              </a:pathLst>
            </a:custGeom>
            <a:noFill/>
            <a:ln w="25400" cap="flat">
              <a:solidFill>
                <a:srgbClr val="ED7D31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2" name="textbox 12"/>
            <p:cNvSpPr/>
            <p:nvPr/>
          </p:nvSpPr>
          <p:spPr>
            <a:xfrm>
              <a:off x="112200" y="854884"/>
              <a:ext cx="1239519" cy="46672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96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ct val="90000"/>
                </a:lnSpc>
              </a:pPr>
              <a:r>
                <a:rPr sz="3200" b="1" kern="0" spc="-20" dirty="0">
                  <a:solidFill>
                    <a:schemeClr val="tx1">
                      <a:alpha val="10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任务一</a:t>
              </a:r>
              <a:endParaRPr sz="3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extbox 252"/>
          <p:cNvSpPr/>
          <p:nvPr/>
        </p:nvSpPr>
        <p:spPr>
          <a:xfrm>
            <a:off x="-12700" y="1339225"/>
            <a:ext cx="9169400" cy="43795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716280" indent="372745" algn="l" rtl="0" eaLnBrk="0">
              <a:lnSpc>
                <a:spcPct val="95000"/>
              </a:lnSpc>
              <a:spcBef>
                <a:spcPts val="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水的沸点和饱和压力曲线如图所示，水在一个标准大气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压力下沸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点为100℃</a:t>
            </a:r>
            <a:r>
              <a:rPr sz="2000" kern="0" spc="2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,在0.5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bar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压力下沸点为80℃</a:t>
            </a:r>
            <a:r>
              <a:rPr sz="20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3000"/>
              </a:lnSpc>
              <a:spcBef>
                <a:spcPts val="0"/>
              </a:spcBef>
              <a:tabLst>
                <a:tab pos="8837930" algn="l"/>
              </a:tabLst>
            </a:pP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	</a:t>
            </a:r>
            <a:r>
              <a:rPr sz="1600" kern="0" spc="-8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10</a:t>
            </a: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  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254" name="picture 2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790700" y="1930400"/>
            <a:ext cx="6046470" cy="3451859"/>
          </a:xfrm>
          <a:prstGeom prst="rect">
            <a:avLst/>
          </a:prstGeom>
        </p:spPr>
      </p:pic>
      <p:sp>
        <p:nvSpPr>
          <p:cNvPr id="256" name="textbox 256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4" name="group 3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60" name="path 26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62" name="path 26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64" name="textbox 264"/>
          <p:cNvSpPr/>
          <p:nvPr/>
        </p:nvSpPr>
        <p:spPr>
          <a:xfrm>
            <a:off x="593089" y="855979"/>
            <a:ext cx="1101725" cy="39877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0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030" algn="l" rtl="0" eaLnBrk="0">
              <a:lnSpc>
                <a:spcPct val="90000"/>
              </a:lnSpc>
              <a:spcBef>
                <a:spcPts val="0"/>
              </a:spcBef>
            </a:pPr>
            <a:r>
              <a:rPr sz="2000" b="1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1）蒸发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6" name="textbox 266"/>
          <p:cNvSpPr/>
          <p:nvPr/>
        </p:nvSpPr>
        <p:spPr>
          <a:xfrm>
            <a:off x="2631210" y="218871"/>
            <a:ext cx="1087119" cy="356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0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 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概述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textbox 268"/>
          <p:cNvSpPr/>
          <p:nvPr/>
        </p:nvSpPr>
        <p:spPr>
          <a:xfrm>
            <a:off x="531622" y="917458"/>
            <a:ext cx="8150225" cy="40843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b="1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饱和状态、饱和液体、饱和蒸气、过热蒸气、过冷液体、过热度</a:t>
            </a:r>
            <a:r>
              <a:rPr sz="2000" b="1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、过冷度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68910" indent="523875" algn="l" rtl="0" eaLnBrk="0">
              <a:lnSpc>
                <a:spcPct val="117000"/>
              </a:lnSpc>
              <a:spcBef>
                <a:spcPts val="84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在一定压力下，对饱和液体继续加热，饱和液体将在温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度不变的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情况下气化，最后全部气化为</a:t>
            </a:r>
            <a:r>
              <a:rPr sz="2000" kern="0" spc="-2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饱和蒸气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，此时饱和蒸气称为干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饱和蒸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气或干蒸气。如果对干饱和蒸气再继续加热，那么它的温度又逐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渐升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高，这时的蒸气称作</a:t>
            </a:r>
            <a:r>
              <a:rPr sz="2000" kern="0" spc="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过热蒸气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。通常把过热蒸气的温度与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干饱和蒸气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的温度差叫过热度。例如在压力不变情况下，把100℃的干饱和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蒸气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加热至110℃的过热蒸气，那么其过热度为1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0℃。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7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73990" indent="462280" algn="l" rtl="0" eaLnBrk="0">
              <a:lnSpc>
                <a:spcPct val="96000"/>
              </a:lnSpc>
              <a:spcBef>
                <a:spcPts val="60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同样，在一定压力下，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对饱和液体进行冷却，饱和液体的温度将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下降变成</a:t>
            </a:r>
            <a:r>
              <a:rPr sz="2000" kern="0" spc="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过冷液体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。通常把饱和液体与过冷液体的温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度差叫</a:t>
            </a:r>
            <a:r>
              <a:rPr sz="2000" kern="0" spc="-1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过冷度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71450" algn="l" rtl="0" eaLnBrk="0">
              <a:lnSpc>
                <a:spcPct val="95000"/>
              </a:lnSpc>
              <a:spcBef>
                <a:spcPts val="24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例如在压力不变情况下，把100℃的饱和液体冷却至90℃的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过冷液体，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那么其过冷度为10℃。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2" name="textbox 272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6" name="group 3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76" name="path 27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78" name="path 27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80" name="textbox 280"/>
          <p:cNvSpPr/>
          <p:nvPr/>
        </p:nvSpPr>
        <p:spPr>
          <a:xfrm>
            <a:off x="3718330" y="218871"/>
            <a:ext cx="1087119" cy="356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0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 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概述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textbox 282"/>
          <p:cNvSpPr/>
          <p:nvPr/>
        </p:nvSpPr>
        <p:spPr>
          <a:xfrm>
            <a:off x="689127" y="1281769"/>
            <a:ext cx="7752080" cy="164718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6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335" indent="409575" algn="l" rtl="0" eaLnBrk="0">
              <a:lnSpc>
                <a:spcPct val="96000"/>
              </a:lnSpc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如果对饱和蒸气进行冷却，使其温度下降到饱和温度以下，饱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和蒸发将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逐步从气态转变为液态，这一相态变化过程叫</a:t>
            </a:r>
            <a:r>
              <a:rPr sz="1800" kern="0" spc="-5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冷凝 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，所放出的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热量称冷凝热。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342900" algn="l" rtl="0" eaLnBrk="0">
              <a:lnSpc>
                <a:spcPct val="98000"/>
              </a:lnSpc>
              <a:spcBef>
                <a:spcPts val="17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一定压力下，把液体从常温加热到沸腾之前，这部分热量明显地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用来提高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了温度，它是可以直接从液体本身去测量的，这部分热量叫</a:t>
            </a:r>
            <a:r>
              <a:rPr sz="1800" kern="0" spc="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显</a:t>
            </a:r>
            <a:r>
              <a:rPr sz="1800" kern="0" spc="-1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。对饱和液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体持续加热等温气化为饱和蒸气过程中，饱和液体所吸收的热量仅改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变了相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态，不能从液体本身去测量，这部分热量称为</a:t>
            </a:r>
            <a:r>
              <a:rPr sz="1800" kern="0" spc="-1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潜热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84" name="picture 28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028700" y="2933700"/>
            <a:ext cx="3813175" cy="2380614"/>
          </a:xfrm>
          <a:prstGeom prst="rect">
            <a:avLst/>
          </a:prstGeom>
        </p:spPr>
      </p:pic>
      <p:pic>
        <p:nvPicPr>
          <p:cNvPr id="286" name="picture 286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5219700" y="2933700"/>
            <a:ext cx="3505834" cy="2379980"/>
          </a:xfrm>
          <a:prstGeom prst="rect">
            <a:avLst/>
          </a:prstGeom>
        </p:spPr>
      </p:pic>
      <p:sp>
        <p:nvSpPr>
          <p:cNvPr id="290" name="textbox 290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8" name="group 3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94" name="path 29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96" name="path 29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98" name="textbox 298"/>
          <p:cNvSpPr/>
          <p:nvPr/>
        </p:nvSpPr>
        <p:spPr>
          <a:xfrm>
            <a:off x="593089" y="855979"/>
            <a:ext cx="1101725" cy="39877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0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5410" algn="l" rtl="0" eaLnBrk="0">
              <a:lnSpc>
                <a:spcPct val="90000"/>
              </a:lnSpc>
              <a:spcBef>
                <a:spcPts val="0"/>
              </a:spcBef>
            </a:pPr>
            <a:r>
              <a:rPr sz="2000" b="1" kern="0" spc="-4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2）冷凝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0" name="textbox 300"/>
          <p:cNvSpPr/>
          <p:nvPr/>
        </p:nvSpPr>
        <p:spPr>
          <a:xfrm>
            <a:off x="3718330" y="218871"/>
            <a:ext cx="1087119" cy="356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0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 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概述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extbox 302"/>
          <p:cNvSpPr/>
          <p:nvPr/>
        </p:nvSpPr>
        <p:spPr>
          <a:xfrm>
            <a:off x="690727" y="1451523"/>
            <a:ext cx="7032625" cy="25514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881505" algn="l" rtl="0" eaLnBrk="0">
              <a:lnSpc>
                <a:spcPct val="91000"/>
              </a:lnSpc>
            </a:pPr>
            <a:r>
              <a:rPr sz="2800" b="1" kern="0" spc="-6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</a:t>
            </a:r>
            <a:r>
              <a:rPr sz="2800" b="1" kern="0" spc="3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800" b="1" kern="0" spc="-6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= 干空气</a:t>
            </a:r>
            <a:r>
              <a:rPr sz="2800" b="1" kern="0" spc="35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800" b="1" kern="0" spc="-6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+ 水</a:t>
            </a:r>
            <a:r>
              <a:rPr sz="2800" b="1" kern="0" spc="-7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蒸气</a:t>
            </a:r>
            <a:endParaRPr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5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4925" algn="l" rtl="0" eaLnBrk="0">
              <a:lnSpc>
                <a:spcPts val="2960"/>
              </a:lnSpc>
              <a:spcBef>
                <a:spcPts val="725"/>
              </a:spcBef>
              <a:tabLst>
                <a:tab pos="255270" algn="l"/>
              </a:tabLst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24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单纯的干空气在自然界是不存在的。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7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6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2225" algn="l" rtl="0" eaLnBrk="0">
              <a:lnSpc>
                <a:spcPct val="99000"/>
              </a:lnSpc>
              <a:spcBef>
                <a:spcPts val="5"/>
              </a:spcBef>
              <a:tabLst>
                <a:tab pos="255270" algn="l"/>
              </a:tabLst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湿空气中水蒸气含量的多与少，会随着季节、天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的不同而不同。水蒸气含量的多少决定了空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气干燥的 </a:t>
            </a:r>
            <a:r>
              <a:rPr sz="24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潮湿的程度，对生产</a:t>
            </a:r>
            <a:r>
              <a:rPr sz="24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和生活都有很大影响。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04" name="picture 3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725906" y="2905931"/>
            <a:ext cx="220916" cy="345376"/>
          </a:xfrm>
          <a:prstGeom prst="rect">
            <a:avLst/>
          </a:prstGeom>
        </p:spPr>
      </p:pic>
      <p:pic>
        <p:nvPicPr>
          <p:cNvPr id="306" name="picture 30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25906" y="2174411"/>
            <a:ext cx="220916" cy="345376"/>
          </a:xfrm>
          <a:prstGeom prst="rect">
            <a:avLst/>
          </a:prstGeom>
        </p:spPr>
      </p:pic>
      <p:sp>
        <p:nvSpPr>
          <p:cNvPr id="310" name="textbox 310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0" name="group 4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14" name="path 31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16" name="path 31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318" name="textbox 318"/>
          <p:cNvSpPr/>
          <p:nvPr/>
        </p:nvSpPr>
        <p:spPr>
          <a:xfrm>
            <a:off x="593089" y="855979"/>
            <a:ext cx="1101725" cy="39877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0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0490" algn="l" rtl="0" eaLnBrk="0">
              <a:lnSpc>
                <a:spcPct val="91000"/>
              </a:lnSpc>
              <a:spcBef>
                <a:spcPts val="0"/>
              </a:spcBef>
            </a:pPr>
            <a:r>
              <a:rPr sz="2000" b="1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3）空气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0" name="textbox 320"/>
          <p:cNvSpPr/>
          <p:nvPr/>
        </p:nvSpPr>
        <p:spPr>
          <a:xfrm>
            <a:off x="3718330" y="218871"/>
            <a:ext cx="1087119" cy="356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0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 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概述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textbox 324"/>
          <p:cNvSpPr/>
          <p:nvPr/>
        </p:nvSpPr>
        <p:spPr>
          <a:xfrm>
            <a:off x="-12700" y="1269365"/>
            <a:ext cx="9169400" cy="40462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78485" algn="l" rtl="0" eaLnBrk="0">
              <a:lnSpc>
                <a:spcPts val="3270"/>
              </a:lnSpc>
            </a:pPr>
            <a:r>
              <a:rPr sz="2400" b="1" kern="0" spc="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①绝对湿度</a:t>
            </a:r>
            <a:r>
              <a:rPr sz="2400" b="1" kern="0" spc="3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b="1" kern="0" spc="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[Z]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75945" algn="l" rtl="0" eaLnBrk="0">
              <a:lnSpc>
                <a:spcPct val="92000"/>
              </a:lnSpc>
              <a:spcBef>
                <a:spcPts val="115"/>
              </a:spcBef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每一立方米湿空气中所含水蒸汽的质量称为湿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空气的绝对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湿度 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78485" algn="l" rtl="0" eaLnBrk="0">
              <a:lnSpc>
                <a:spcPts val="3225"/>
              </a:lnSpc>
            </a:pPr>
            <a:r>
              <a:rPr sz="2400" b="1" kern="0" spc="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②含湿量</a:t>
            </a:r>
            <a:r>
              <a:rPr sz="2400" b="1" kern="0" spc="2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b="1" kern="0" spc="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[d]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76580" indent="-1270" algn="l" rtl="0" eaLnBrk="0">
              <a:lnSpc>
                <a:spcPct val="94000"/>
              </a:lnSpc>
              <a:spcBef>
                <a:spcPts val="120"/>
              </a:spcBef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把每千克干空气中所含有的水蒸汽质量称为含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湿量。空气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sz="24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的质量不随温度变化而变化 ，含湿量表示空气中水蒸气的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sz="24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实际含量。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78485" algn="l" rtl="0" eaLnBrk="0">
              <a:lnSpc>
                <a:spcPts val="3270"/>
              </a:lnSpc>
              <a:spcBef>
                <a:spcPts val="10"/>
              </a:spcBef>
            </a:pPr>
            <a:r>
              <a:rPr sz="2400" b="1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③相对湿度</a:t>
            </a:r>
            <a:r>
              <a:rPr sz="2400" b="1" kern="0" spc="2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b="1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</a:t>
            </a:r>
            <a:r>
              <a:rPr sz="2400" b="1" kern="0" spc="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φ</a:t>
            </a:r>
            <a:r>
              <a:rPr sz="2400" b="1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]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75945" algn="l" rtl="0" eaLnBrk="0">
              <a:lnSpc>
                <a:spcPct val="90000"/>
              </a:lnSpc>
              <a:spcBef>
                <a:spcPts val="100"/>
              </a:spcBef>
            </a:pP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相对湿度</a:t>
            </a: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φ</a:t>
            </a: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表示空气接近饱和空气的程度。</a:t>
            </a: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φ </a:t>
            </a: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= 0 ，则属于干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75945" algn="l" rtl="0" eaLnBrk="0">
              <a:lnSpc>
                <a:spcPts val="2965"/>
              </a:lnSpc>
            </a:pPr>
            <a:r>
              <a:rPr sz="24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 ；</a:t>
            </a:r>
            <a:r>
              <a:rPr sz="2400" kern="0" spc="-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φ </a:t>
            </a:r>
            <a:r>
              <a:rPr sz="24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= 100</a:t>
            </a:r>
            <a:r>
              <a:rPr sz="2400" kern="0" spc="-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% </a:t>
            </a:r>
            <a:r>
              <a:rPr sz="24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，则称为饱和空气。可见 ，</a:t>
            </a:r>
            <a:r>
              <a:rPr sz="2400" kern="0" spc="-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φ</a:t>
            </a:r>
            <a:r>
              <a:rPr sz="24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值能够比较确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576580" algn="l" rtl="0" eaLnBrk="0">
              <a:lnSpc>
                <a:spcPct val="84000"/>
              </a:lnSpc>
              <a:spcBef>
                <a:spcPts val="215"/>
              </a:spcBef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切地表示空气干燥和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潮湿的程度。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7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3000"/>
              </a:lnSpc>
              <a:spcBef>
                <a:spcPts val="5"/>
              </a:spcBef>
              <a:tabLst>
                <a:tab pos="8837930" algn="l"/>
              </a:tabLst>
            </a:pP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	</a:t>
            </a:r>
            <a:r>
              <a:rPr sz="1600" kern="0" spc="-8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14</a:t>
            </a: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  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326" name="textbox 326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2" name="group 4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30" name="path 33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32" name="path 33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334" name="textbox 334"/>
          <p:cNvSpPr/>
          <p:nvPr/>
        </p:nvSpPr>
        <p:spPr>
          <a:xfrm>
            <a:off x="3307714" y="917458"/>
            <a:ext cx="2054225" cy="3022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b="1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空气的湿度的表示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6" name="textbox 336"/>
          <p:cNvSpPr/>
          <p:nvPr/>
        </p:nvSpPr>
        <p:spPr>
          <a:xfrm>
            <a:off x="593089" y="855979"/>
            <a:ext cx="1101725" cy="39877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0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0490" algn="l" rtl="0" eaLnBrk="0">
              <a:lnSpc>
                <a:spcPct val="91000"/>
              </a:lnSpc>
              <a:spcBef>
                <a:spcPts val="0"/>
              </a:spcBef>
            </a:pPr>
            <a:r>
              <a:rPr sz="2000" b="1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3）空气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8" name="textbox 338"/>
          <p:cNvSpPr/>
          <p:nvPr/>
        </p:nvSpPr>
        <p:spPr>
          <a:xfrm>
            <a:off x="3718330" y="218871"/>
            <a:ext cx="1087119" cy="356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0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 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概述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picture 3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476500" y="2730500"/>
            <a:ext cx="4179569" cy="2987040"/>
          </a:xfrm>
          <a:prstGeom prst="rect">
            <a:avLst/>
          </a:prstGeom>
        </p:spPr>
      </p:pic>
      <p:sp>
        <p:nvSpPr>
          <p:cNvPr id="344" name="textbox 344"/>
          <p:cNvSpPr/>
          <p:nvPr/>
        </p:nvSpPr>
        <p:spPr>
          <a:xfrm>
            <a:off x="622046" y="2060331"/>
            <a:ext cx="6998969" cy="6578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377825" algn="l" rtl="0" eaLnBrk="0">
              <a:lnSpc>
                <a:spcPct val="90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为了缩小图的尺寸，适合工程应用，纵坐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标以压力的对数值 </a:t>
            </a:r>
            <a:r>
              <a:rPr sz="3000" kern="0" spc="40" baseline="50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绘制，因此</a:t>
            </a:r>
            <a:r>
              <a:rPr sz="1900" kern="0" spc="-2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600" kern="0" spc="40" dirty="0">
                <a:solidFill>
                  <a:srgbClr val="3C3C3C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p-h</a:t>
            </a:r>
            <a:r>
              <a:rPr sz="2600" kern="0" spc="220" dirty="0">
                <a:solidFill>
                  <a:srgbClr val="3C3C3C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3000" kern="0" spc="40" baseline="50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图，也称</a:t>
            </a:r>
            <a:r>
              <a:rPr sz="3000" kern="0" spc="30" baseline="50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作</a:t>
            </a:r>
            <a:r>
              <a:rPr sz="1900" kern="0" spc="2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600" kern="0" spc="0" dirty="0">
                <a:solidFill>
                  <a:srgbClr val="70707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</a:t>
            </a:r>
            <a:r>
              <a:rPr sz="2600" kern="0" spc="-510" dirty="0">
                <a:solidFill>
                  <a:srgbClr val="70707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600" kern="0" spc="0" dirty="0">
                <a:solidFill>
                  <a:srgbClr val="70707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gp</a:t>
            </a:r>
            <a:r>
              <a:rPr sz="2600" kern="0" spc="30" dirty="0">
                <a:solidFill>
                  <a:srgbClr val="70707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-h</a:t>
            </a:r>
            <a:r>
              <a:rPr sz="2600" kern="0" spc="690" dirty="0">
                <a:solidFill>
                  <a:srgbClr val="70707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3000" kern="0" spc="30" baseline="50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图</a:t>
            </a:r>
            <a:endParaRPr sz="3000" baseline="5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6" name="textbox 346"/>
          <p:cNvSpPr/>
          <p:nvPr/>
        </p:nvSpPr>
        <p:spPr>
          <a:xfrm>
            <a:off x="547624" y="1285758"/>
            <a:ext cx="6370320" cy="61468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6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50215" algn="l" rtl="0" eaLnBrk="0">
              <a:lnSpc>
                <a:spcPct val="67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工质的相态变化及其热力过程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除了可以在</a:t>
            </a:r>
            <a:r>
              <a:rPr sz="2000" kern="0" spc="1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3200" kern="0" spc="-10" dirty="0">
                <a:solidFill>
                  <a:srgbClr val="6F6F6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p-v</a:t>
            </a:r>
            <a:r>
              <a:rPr sz="3200" kern="0" spc="-330" dirty="0">
                <a:solidFill>
                  <a:srgbClr val="6F6F6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图和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示外，还可以用工质的压-焓图（</a:t>
            </a:r>
            <a:r>
              <a:rPr sz="2000" kern="0" spc="5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600" kern="0" spc="20" dirty="0">
                <a:solidFill>
                  <a:srgbClr val="2F2F2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p-h</a:t>
            </a:r>
            <a:r>
              <a:rPr sz="2600" kern="0" spc="20" dirty="0">
                <a:solidFill>
                  <a:srgbClr val="2F2F2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图）表示。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8" name="textbox 348"/>
          <p:cNvSpPr/>
          <p:nvPr/>
        </p:nvSpPr>
        <p:spPr>
          <a:xfrm>
            <a:off x="403225" y="776604"/>
            <a:ext cx="376555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334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4.制冷工质压-焓图及</a:t>
            </a: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其应用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50" name="textbox 350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4" name="group 4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54" name="path 35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56" name="path 35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358" name="textbox 358"/>
          <p:cNvSpPr/>
          <p:nvPr/>
        </p:nvSpPr>
        <p:spPr>
          <a:xfrm>
            <a:off x="7035110" y="1285504"/>
            <a:ext cx="1465580" cy="30860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4000"/>
              </a:lnSpc>
            </a:pPr>
            <a:r>
              <a:rPr sz="2200" kern="0" spc="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T—s</a:t>
            </a:r>
            <a:r>
              <a:rPr sz="2200" kern="0" spc="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图中表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60" name="textbox 360"/>
          <p:cNvSpPr/>
          <p:nvPr/>
        </p:nvSpPr>
        <p:spPr>
          <a:xfrm>
            <a:off x="3718330" y="218871"/>
            <a:ext cx="1087119" cy="356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0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 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概述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62" name="textbox 362"/>
          <p:cNvSpPr/>
          <p:nvPr/>
        </p:nvSpPr>
        <p:spPr>
          <a:xfrm>
            <a:off x="7784811" y="2118590"/>
            <a:ext cx="492759" cy="3194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0000"/>
              </a:lnSpc>
            </a:pPr>
            <a:r>
              <a:rPr sz="2400" kern="0" spc="150" dirty="0">
                <a:solidFill>
                  <a:srgbClr val="50505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lgp</a:t>
            </a:r>
            <a:endParaRPr sz="2400" dirty="0">
              <a:latin typeface="Arial" panose="020B0604020202020204"/>
              <a:ea typeface="Arial" panose="020B0604020202020204"/>
              <a:cs typeface="Arial" panose="020B060402020202020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4" name="picture 36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556000" y="1371600"/>
            <a:ext cx="5362575" cy="3832859"/>
          </a:xfrm>
          <a:prstGeom prst="rect">
            <a:avLst/>
          </a:prstGeom>
        </p:spPr>
      </p:pic>
      <p:sp>
        <p:nvSpPr>
          <p:cNvPr id="366" name="textbox 366"/>
          <p:cNvSpPr/>
          <p:nvPr/>
        </p:nvSpPr>
        <p:spPr>
          <a:xfrm>
            <a:off x="452501" y="1236101"/>
            <a:ext cx="2595245" cy="40125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6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4450" indent="95250" algn="l" rtl="0" eaLnBrk="0">
              <a:lnSpc>
                <a:spcPct val="102000"/>
              </a:lnSpc>
            </a:pPr>
            <a:r>
              <a:rPr sz="1900" b="1" kern="0" spc="-1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sz="1900" b="1" kern="0" spc="1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900" b="1" kern="0" spc="-1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 ）一点。</a:t>
            </a:r>
            <a:r>
              <a:rPr sz="1900" b="1" kern="0" spc="-4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9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临界点Tc</a:t>
            </a:r>
            <a:r>
              <a:rPr sz="19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力高于一定值时 ，饱和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体线和饱和蒸气线交汇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085" indent="93980" algn="l" rtl="0" eaLnBrk="0">
              <a:lnSpc>
                <a:spcPct val="102000"/>
              </a:lnSpc>
              <a:spcBef>
                <a:spcPts val="25"/>
              </a:spcBef>
            </a:pPr>
            <a:r>
              <a:rPr sz="1900" b="1" kern="0" spc="-8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）两线。</a:t>
            </a:r>
            <a:r>
              <a:rPr sz="19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饱和液体</a:t>
            </a:r>
            <a:r>
              <a:rPr sz="19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和饱和蒸气线x1。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085" indent="93980" algn="l" rtl="0" eaLnBrk="0">
              <a:lnSpc>
                <a:spcPct val="102000"/>
              </a:lnSpc>
              <a:spcBef>
                <a:spcPts val="25"/>
              </a:spcBef>
            </a:pPr>
            <a:r>
              <a:rPr sz="1900" b="1" kern="0" spc="-8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3 ）三区。</a:t>
            </a:r>
            <a:r>
              <a:rPr sz="19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液相区、</a:t>
            </a:r>
            <a:r>
              <a:rPr sz="19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气两相区和气相区。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085" indent="93980" algn="l" rtl="0" eaLnBrk="0">
              <a:lnSpc>
                <a:spcPct val="100000"/>
              </a:lnSpc>
              <a:spcBef>
                <a:spcPts val="0"/>
              </a:spcBef>
            </a:pPr>
            <a:r>
              <a:rPr sz="2000" b="1" kern="0" spc="-13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4）五态。</a:t>
            </a:r>
            <a:r>
              <a:rPr sz="20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过冷液体</a:t>
            </a:r>
            <a:r>
              <a:rPr sz="20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和液体、湿蒸气、饱和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气和过热蒸气。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5085" indent="93980" algn="l" rtl="0" eaLnBrk="0">
              <a:lnSpc>
                <a:spcPct val="104000"/>
              </a:lnSpc>
              <a:spcBef>
                <a:spcPts val="30"/>
              </a:spcBef>
            </a:pPr>
            <a:r>
              <a:rPr sz="1900" b="1" kern="0" spc="-8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5 ）六参数。</a:t>
            </a:r>
            <a:r>
              <a:rPr sz="19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等焓线</a:t>
            </a:r>
            <a:r>
              <a:rPr sz="19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压线、等干度线、等熵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等比容线和等温线。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70" name="picture 37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2941891" y="1321699"/>
            <a:ext cx="527558" cy="3579876"/>
          </a:xfrm>
          <a:prstGeom prst="rect">
            <a:avLst/>
          </a:prstGeom>
        </p:spPr>
      </p:pic>
      <p:sp>
        <p:nvSpPr>
          <p:cNvPr id="372" name="textbox 372"/>
          <p:cNvSpPr/>
          <p:nvPr/>
        </p:nvSpPr>
        <p:spPr>
          <a:xfrm>
            <a:off x="403225" y="776604"/>
            <a:ext cx="376555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334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4.制冷工质压-焓图及</a:t>
            </a:r>
            <a:r>
              <a:rPr sz="2000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其应用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74" name="textbox 374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6" name="group 4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78" name="path 37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80" name="path 38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382" name="textbox 382"/>
          <p:cNvSpPr/>
          <p:nvPr/>
        </p:nvSpPr>
        <p:spPr>
          <a:xfrm>
            <a:off x="3718330" y="218871"/>
            <a:ext cx="1087119" cy="356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0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 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概述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6" name="picture 38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393657" y="1269945"/>
            <a:ext cx="4693854" cy="4084483"/>
          </a:xfrm>
          <a:prstGeom prst="rect">
            <a:avLst/>
          </a:prstGeom>
        </p:spPr>
      </p:pic>
      <p:sp>
        <p:nvSpPr>
          <p:cNvPr id="388" name="textbox 388"/>
          <p:cNvSpPr/>
          <p:nvPr/>
        </p:nvSpPr>
        <p:spPr>
          <a:xfrm>
            <a:off x="485013" y="1382289"/>
            <a:ext cx="4001134" cy="36861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60705" algn="l" rtl="0" eaLnBrk="0">
              <a:lnSpc>
                <a:spcPct val="83000"/>
              </a:lnSpc>
            </a:pP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工质蒸发吸热，冷凝放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5080" algn="l" rtl="0" eaLnBrk="0">
              <a:lnSpc>
                <a:spcPct val="131000"/>
              </a:lnSpc>
              <a:spcBef>
                <a:spcPts val="25"/>
              </a:spcBef>
            </a:pP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热，汽车空调制冷循环正是</a:t>
            </a:r>
            <a:r>
              <a:rPr sz="24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创造制冷工质相态变化条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件，</a:t>
            </a: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利用制冷工质蒸发从车内空</a:t>
            </a:r>
            <a:r>
              <a:rPr sz="24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气吸收热量，利用制冷工质</a:t>
            </a:r>
            <a:r>
              <a:rPr sz="24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冷凝向车外环境空气放出热</a:t>
            </a:r>
            <a:r>
              <a:rPr sz="24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量，从而使车内保持连续舒</a:t>
            </a:r>
            <a:r>
              <a:rPr sz="24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4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适低温。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90" name="textbox 390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92" name="textbox 392"/>
          <p:cNvSpPr/>
          <p:nvPr/>
        </p:nvSpPr>
        <p:spPr>
          <a:xfrm>
            <a:off x="403225" y="776604"/>
            <a:ext cx="376555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66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1.汽车空调制冷循环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8" name="group 4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96" name="path 39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98" name="path 39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textbox 400"/>
          <p:cNvSpPr/>
          <p:nvPr/>
        </p:nvSpPr>
        <p:spPr>
          <a:xfrm>
            <a:off x="488061" y="1783279"/>
            <a:ext cx="6057265" cy="30587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24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完成压缩、冷凝、节流膨胀和蒸发四</a:t>
            </a:r>
            <a:r>
              <a:rPr sz="24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个过程。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6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82345" algn="l" rtl="0" eaLnBrk="0">
              <a:lnSpc>
                <a:spcPct val="164000"/>
              </a:lnSpc>
              <a:spcBef>
                <a:spcPts val="600"/>
              </a:spcBef>
            </a:pPr>
            <a:r>
              <a:rPr sz="2000" b="1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压缩过程</a:t>
            </a:r>
            <a:r>
              <a:rPr sz="2000" b="1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           </a:t>
            </a:r>
            <a:r>
              <a:rPr sz="2000" b="1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冷凝过程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3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3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80440" indent="3175" algn="l" rtl="0" eaLnBrk="0">
              <a:lnSpc>
                <a:spcPct val="146000"/>
              </a:lnSpc>
              <a:spcBef>
                <a:spcPts val="5"/>
              </a:spcBef>
            </a:pPr>
            <a:r>
              <a:rPr sz="2000" b="1" kern="0" spc="-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膨胀过程</a:t>
            </a:r>
            <a:r>
              <a:rPr sz="2000" b="1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                                 </a:t>
            </a:r>
            <a:r>
              <a:rPr sz="2000" b="1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蒸发过程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02" name="picture 40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733800" y="2108200"/>
            <a:ext cx="4326889" cy="3161664"/>
          </a:xfrm>
          <a:prstGeom prst="rect">
            <a:avLst/>
          </a:prstGeom>
        </p:spPr>
      </p:pic>
      <p:sp>
        <p:nvSpPr>
          <p:cNvPr id="406" name="textbox 406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08" name="textbox 408"/>
          <p:cNvSpPr/>
          <p:nvPr/>
        </p:nvSpPr>
        <p:spPr>
          <a:xfrm>
            <a:off x="1030986" y="1309620"/>
            <a:ext cx="7334884" cy="3587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4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单级蒸气压缩式制冷系统的制冷工质在制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冷系统内依次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10" name="textbox 410"/>
          <p:cNvSpPr/>
          <p:nvPr/>
        </p:nvSpPr>
        <p:spPr>
          <a:xfrm>
            <a:off x="403225" y="776604"/>
            <a:ext cx="3765550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66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1.汽车空调制冷循环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0" name="group 5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14" name="path 41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16" name="path 41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textbox 418"/>
          <p:cNvSpPr/>
          <p:nvPr/>
        </p:nvSpPr>
        <p:spPr>
          <a:xfrm>
            <a:off x="485267" y="1289470"/>
            <a:ext cx="7896225" cy="14922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61645" algn="l" rtl="0" eaLnBrk="0">
              <a:lnSpc>
                <a:spcPct val="91000"/>
              </a:lnSpc>
            </a:pP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单级蒸气压缩式制冷系统基于逆卡诺循环，又有别于逆卡诺循环。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635" algn="l" rtl="0" eaLnBrk="0">
              <a:lnSpc>
                <a:spcPct val="123000"/>
              </a:lnSpc>
              <a:spcBef>
                <a:spcPts val="505"/>
              </a:spcBef>
            </a:pP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压缩过程为</a:t>
            </a:r>
            <a:r>
              <a:rPr sz="2000" kern="0" spc="-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定熵过程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；冷凝和蒸发过程均为</a:t>
            </a:r>
            <a:r>
              <a:rPr sz="2000" kern="0" spc="-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定压过程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，离开蒸发器进入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制冷压缩机的制冷剂为蒸发压力下的饱和蒸气，开冷凝器进入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膨胀阀的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液体为冷凝压力下的饱和液体；节流过程为</a:t>
            </a:r>
            <a:r>
              <a:rPr sz="2000" kern="0" spc="-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绝热过程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，无热损失和流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20" name="picture 4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060700" y="2794000"/>
            <a:ext cx="3011169" cy="2516505"/>
          </a:xfrm>
          <a:prstGeom prst="rect">
            <a:avLst/>
          </a:prstGeom>
        </p:spPr>
      </p:pic>
      <p:sp>
        <p:nvSpPr>
          <p:cNvPr id="424" name="textbox 424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26" name="textbox 426"/>
          <p:cNvSpPr/>
          <p:nvPr/>
        </p:nvSpPr>
        <p:spPr>
          <a:xfrm>
            <a:off x="403225" y="776604"/>
            <a:ext cx="4446270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 ）单级蒸气压缩式制冷理论循</a:t>
            </a:r>
            <a:r>
              <a:rPr sz="2000" kern="0" spc="-1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2" name="group 5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30" name="path 43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32" name="path 43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434" name="textbox 434"/>
          <p:cNvSpPr/>
          <p:nvPr/>
        </p:nvSpPr>
        <p:spPr>
          <a:xfrm>
            <a:off x="497967" y="2877224"/>
            <a:ext cx="1231264" cy="2990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4000"/>
              </a:lnSpc>
            </a:pPr>
            <a:r>
              <a:rPr sz="1900" kern="0" spc="-1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阻力损失。</a:t>
            </a:r>
            <a:endParaRPr sz="1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ath 18"/>
          <p:cNvSpPr/>
          <p:nvPr/>
        </p:nvSpPr>
        <p:spPr>
          <a:xfrm>
            <a:off x="913619" y="2991152"/>
            <a:ext cx="27755" cy="170051"/>
          </a:xfrm>
          <a:custGeom>
            <a:avLst/>
            <a:gdLst/>
            <a:ahLst/>
            <a:cxnLst/>
            <a:rect l="0" t="0" r="0" b="0"/>
            <a:pathLst>
              <a:path w="43" h="267">
                <a:moveTo>
                  <a:pt x="28" y="267"/>
                </a:moveTo>
                <a:lnTo>
                  <a:pt x="14" y="0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" name="path 20"/>
          <p:cNvSpPr/>
          <p:nvPr/>
        </p:nvSpPr>
        <p:spPr>
          <a:xfrm>
            <a:off x="2384720" y="4623606"/>
            <a:ext cx="167683" cy="27754"/>
          </a:xfrm>
          <a:custGeom>
            <a:avLst/>
            <a:gdLst/>
            <a:ahLst/>
            <a:cxnLst/>
            <a:rect l="0" t="0" r="0" b="0"/>
            <a:pathLst>
              <a:path w="264" h="43">
                <a:moveTo>
                  <a:pt x="263" y="28"/>
                </a:moveTo>
                <a:lnTo>
                  <a:pt x="0" y="14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2" name="path 22"/>
          <p:cNvSpPr/>
          <p:nvPr/>
        </p:nvSpPr>
        <p:spPr>
          <a:xfrm>
            <a:off x="2551408" y="4623606"/>
            <a:ext cx="167683" cy="27754"/>
          </a:xfrm>
          <a:custGeom>
            <a:avLst/>
            <a:gdLst/>
            <a:ahLst/>
            <a:cxnLst/>
            <a:rect l="0" t="0" r="0" b="0"/>
            <a:pathLst>
              <a:path w="264" h="43">
                <a:moveTo>
                  <a:pt x="263" y="14"/>
                </a:moveTo>
                <a:lnTo>
                  <a:pt x="0" y="28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4" name="path 24"/>
          <p:cNvSpPr/>
          <p:nvPr/>
        </p:nvSpPr>
        <p:spPr>
          <a:xfrm>
            <a:off x="4069397" y="2861267"/>
            <a:ext cx="259806" cy="260777"/>
          </a:xfrm>
          <a:custGeom>
            <a:avLst/>
            <a:gdLst/>
            <a:ahLst/>
            <a:cxnLst/>
            <a:rect l="0" t="0" r="0" b="0"/>
            <a:pathLst>
              <a:path w="409" h="410">
                <a:moveTo>
                  <a:pt x="0" y="205"/>
                </a:moveTo>
                <a:cubicBezTo>
                  <a:pt x="0" y="91"/>
                  <a:pt x="91" y="0"/>
                  <a:pt x="204" y="0"/>
                </a:cubicBezTo>
                <a:lnTo>
                  <a:pt x="204" y="0"/>
                </a:lnTo>
                <a:cubicBezTo>
                  <a:pt x="317" y="0"/>
                  <a:pt x="409" y="91"/>
                  <a:pt x="409" y="205"/>
                </a:cubicBezTo>
                <a:lnTo>
                  <a:pt x="409" y="205"/>
                </a:lnTo>
                <a:cubicBezTo>
                  <a:pt x="409" y="205"/>
                  <a:pt x="409" y="205"/>
                  <a:pt x="409" y="205"/>
                </a:cubicBezTo>
                <a:lnTo>
                  <a:pt x="409" y="205"/>
                </a:lnTo>
                <a:cubicBezTo>
                  <a:pt x="409" y="318"/>
                  <a:pt x="317" y="410"/>
                  <a:pt x="204" y="410"/>
                </a:cubicBezTo>
                <a:lnTo>
                  <a:pt x="204" y="410"/>
                </a:lnTo>
                <a:cubicBezTo>
                  <a:pt x="91" y="410"/>
                  <a:pt x="0" y="318"/>
                  <a:pt x="0" y="205"/>
                </a:cubicBezTo>
                <a:lnTo>
                  <a:pt x="0" y="205"/>
                </a:lnTo>
                <a:cubicBezTo>
                  <a:pt x="0" y="205"/>
                  <a:pt x="0" y="205"/>
                  <a:pt x="0" y="205"/>
                </a:cubicBezTo>
              </a:path>
            </a:pathLst>
          </a:custGeom>
          <a:solidFill>
            <a:srgbClr val="48AD2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6" name="group 6"/>
          <p:cNvGrpSpPr/>
          <p:nvPr/>
        </p:nvGrpSpPr>
        <p:grpSpPr>
          <a:xfrm rot="21600000">
            <a:off x="3971930" y="2985066"/>
            <a:ext cx="323842" cy="176137"/>
            <a:chOff x="0" y="0"/>
            <a:chExt cx="323842" cy="176137"/>
          </a:xfrm>
        </p:grpSpPr>
        <p:sp>
          <p:nvSpPr>
            <p:cNvPr id="26" name="path 26"/>
            <p:cNvSpPr/>
            <p:nvPr/>
          </p:nvSpPr>
          <p:spPr>
            <a:xfrm>
              <a:off x="191301" y="6086"/>
              <a:ext cx="27755" cy="170051"/>
            </a:xfrm>
            <a:custGeom>
              <a:avLst/>
              <a:gdLst/>
              <a:ahLst/>
              <a:cxnLst/>
              <a:rect l="0" t="0" r="0" b="0"/>
              <a:pathLst>
                <a:path w="43" h="267">
                  <a:moveTo>
                    <a:pt x="28" y="0"/>
                  </a:moveTo>
                  <a:lnTo>
                    <a:pt x="14" y="267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8" name="path 28"/>
            <p:cNvSpPr/>
            <p:nvPr/>
          </p:nvSpPr>
          <p:spPr>
            <a:xfrm>
              <a:off x="0" y="0"/>
              <a:ext cx="16657" cy="149680"/>
            </a:xfrm>
            <a:custGeom>
              <a:avLst/>
              <a:gdLst/>
              <a:ahLst/>
              <a:cxnLst/>
              <a:rect l="0" t="0" r="0" b="0"/>
              <a:pathLst>
                <a:path w="26" h="235">
                  <a:moveTo>
                    <a:pt x="18" y="0"/>
                  </a:moveTo>
                  <a:lnTo>
                    <a:pt x="7" y="235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0" name="path 30"/>
            <p:cNvSpPr/>
            <p:nvPr/>
          </p:nvSpPr>
          <p:spPr>
            <a:xfrm>
              <a:off x="102347" y="54379"/>
              <a:ext cx="221495" cy="89491"/>
            </a:xfrm>
            <a:custGeom>
              <a:avLst/>
              <a:gdLst/>
              <a:ahLst/>
              <a:cxnLst/>
              <a:rect l="0" t="0" r="0" b="0"/>
              <a:pathLst>
                <a:path w="348" h="140">
                  <a:moveTo>
                    <a:pt x="342" y="70"/>
                  </a:moveTo>
                  <a:lnTo>
                    <a:pt x="311" y="95"/>
                  </a:lnTo>
                  <a:lnTo>
                    <a:pt x="277" y="114"/>
                  </a:lnTo>
                  <a:lnTo>
                    <a:pt x="238" y="127"/>
                  </a:lnTo>
                  <a:lnTo>
                    <a:pt x="197" y="130"/>
                  </a:lnTo>
                  <a:lnTo>
                    <a:pt x="156" y="127"/>
                  </a:lnTo>
                  <a:lnTo>
                    <a:pt x="117" y="114"/>
                  </a:lnTo>
                  <a:lnTo>
                    <a:pt x="83" y="95"/>
                  </a:lnTo>
                  <a:lnTo>
                    <a:pt x="52" y="70"/>
                  </a:lnTo>
                  <a:lnTo>
                    <a:pt x="27" y="39"/>
                  </a:lnTo>
                  <a:lnTo>
                    <a:pt x="8" y="4"/>
                  </a:lnTo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aphicFrame>
        <p:nvGraphicFramePr>
          <p:cNvPr id="32" name="table 32"/>
          <p:cNvGraphicFramePr>
            <a:graphicFrameLocks noGrp="1"/>
          </p:cNvGraphicFramePr>
          <p:nvPr/>
        </p:nvGraphicFramePr>
        <p:xfrm>
          <a:off x="744219" y="1096645"/>
          <a:ext cx="3598544" cy="3799205"/>
        </p:xfrm>
        <a:graphic>
          <a:graphicData uri="http://schemas.openxmlformats.org/drawingml/2006/table">
            <a:tbl>
              <a:tblPr/>
              <a:tblGrid>
                <a:gridCol w="1798954"/>
                <a:gridCol w="1799589"/>
              </a:tblGrid>
              <a:tr h="18840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516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4" name="textbox 34"/>
          <p:cNvSpPr/>
          <p:nvPr/>
        </p:nvSpPr>
        <p:spPr>
          <a:xfrm>
            <a:off x="3904768" y="1451395"/>
            <a:ext cx="2336164" cy="3169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algn="l" rtl="0" eaLnBrk="0">
              <a:lnSpc>
                <a:spcPct val="91000"/>
              </a:lnSpc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一、情境导入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46405" algn="l" rtl="0" eaLnBrk="0">
              <a:lnSpc>
                <a:spcPct val="90000"/>
              </a:lnSpc>
              <a:spcBef>
                <a:spcPts val="1595"/>
              </a:spcBef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二、任务布置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688975" algn="l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三、教学目标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671830" algn="l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五、任务实施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6" name="path 36"/>
          <p:cNvSpPr/>
          <p:nvPr/>
        </p:nvSpPr>
        <p:spPr>
          <a:xfrm>
            <a:off x="1104161" y="3133794"/>
            <a:ext cx="1291314" cy="1307180"/>
          </a:xfrm>
          <a:custGeom>
            <a:avLst/>
            <a:gdLst/>
            <a:ahLst/>
            <a:cxnLst/>
            <a:rect l="0" t="0" r="0" b="0"/>
            <a:pathLst>
              <a:path w="2033" h="2058">
                <a:moveTo>
                  <a:pt x="2032" y="2051"/>
                </a:moveTo>
                <a:lnTo>
                  <a:pt x="1807" y="2016"/>
                </a:lnTo>
                <a:lnTo>
                  <a:pt x="1589" y="1958"/>
                </a:lnTo>
                <a:lnTo>
                  <a:pt x="1382" y="1882"/>
                </a:lnTo>
                <a:lnTo>
                  <a:pt x="1183" y="1784"/>
                </a:lnTo>
                <a:lnTo>
                  <a:pt x="996" y="1669"/>
                </a:lnTo>
                <a:lnTo>
                  <a:pt x="822" y="1538"/>
                </a:lnTo>
                <a:lnTo>
                  <a:pt x="661" y="1389"/>
                </a:lnTo>
                <a:lnTo>
                  <a:pt x="514" y="1227"/>
                </a:lnTo>
                <a:lnTo>
                  <a:pt x="383" y="1049"/>
                </a:lnTo>
                <a:lnTo>
                  <a:pt x="269" y="861"/>
                </a:lnTo>
                <a:lnTo>
                  <a:pt x="174" y="659"/>
                </a:lnTo>
                <a:lnTo>
                  <a:pt x="98" y="448"/>
                </a:lnTo>
                <a:lnTo>
                  <a:pt x="42" y="228"/>
                </a:lnTo>
                <a:lnTo>
                  <a:pt x="7" y="1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8" name="group 8"/>
          <p:cNvGrpSpPr/>
          <p:nvPr/>
        </p:nvGrpSpPr>
        <p:grpSpPr>
          <a:xfrm rot="21600000">
            <a:off x="2542151" y="1331131"/>
            <a:ext cx="1713116" cy="1654389"/>
            <a:chOff x="0" y="0"/>
            <a:chExt cx="1713116" cy="1654389"/>
          </a:xfrm>
        </p:grpSpPr>
        <p:sp>
          <p:nvSpPr>
            <p:cNvPr id="38" name="path 38"/>
            <p:cNvSpPr/>
            <p:nvPr/>
          </p:nvSpPr>
          <p:spPr>
            <a:xfrm>
              <a:off x="9256" y="0"/>
              <a:ext cx="1630754" cy="1492860"/>
            </a:xfrm>
            <a:custGeom>
              <a:avLst/>
              <a:gdLst/>
              <a:ahLst/>
              <a:cxnLst/>
              <a:rect l="0" t="0" r="0" b="0"/>
              <a:pathLst>
                <a:path w="2568" h="2350">
                  <a:moveTo>
                    <a:pt x="0" y="14"/>
                  </a:moveTo>
                  <a:lnTo>
                    <a:pt x="263" y="28"/>
                  </a:lnTo>
                  <a:lnTo>
                    <a:pt x="518" y="67"/>
                  </a:lnTo>
                  <a:lnTo>
                    <a:pt x="764" y="131"/>
                  </a:lnTo>
                  <a:lnTo>
                    <a:pt x="999" y="218"/>
                  </a:lnTo>
                  <a:lnTo>
                    <a:pt x="1224" y="328"/>
                  </a:lnTo>
                  <a:lnTo>
                    <a:pt x="1435" y="458"/>
                  </a:lnTo>
                  <a:lnTo>
                    <a:pt x="1633" y="608"/>
                  </a:lnTo>
                  <a:lnTo>
                    <a:pt x="1815" y="776"/>
                  </a:lnTo>
                  <a:lnTo>
                    <a:pt x="1980" y="961"/>
                  </a:lnTo>
                  <a:lnTo>
                    <a:pt x="2128" y="1161"/>
                  </a:lnTo>
                  <a:lnTo>
                    <a:pt x="2257" y="1374"/>
                  </a:lnTo>
                  <a:lnTo>
                    <a:pt x="2365" y="1602"/>
                  </a:lnTo>
                  <a:lnTo>
                    <a:pt x="2452" y="1841"/>
                  </a:lnTo>
                  <a:lnTo>
                    <a:pt x="2514" y="2091"/>
                  </a:lnTo>
                  <a:lnTo>
                    <a:pt x="2553" y="2348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0" name="path 40"/>
            <p:cNvSpPr/>
            <p:nvPr/>
          </p:nvSpPr>
          <p:spPr>
            <a:xfrm>
              <a:off x="734289" y="98045"/>
              <a:ext cx="259806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2" name="path 42"/>
            <p:cNvSpPr/>
            <p:nvPr/>
          </p:nvSpPr>
          <p:spPr>
            <a:xfrm>
              <a:off x="728124" y="92087"/>
              <a:ext cx="272998" cy="273791"/>
            </a:xfrm>
            <a:custGeom>
              <a:avLst/>
              <a:gdLst/>
              <a:ahLst/>
              <a:cxnLst/>
              <a:rect l="0" t="0" r="0" b="0"/>
              <a:pathLst>
                <a:path w="429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101" y="44"/>
                  </a:lnTo>
                  <a:lnTo>
                    <a:pt x="134" y="26"/>
                  </a:lnTo>
                  <a:lnTo>
                    <a:pt x="173" y="13"/>
                  </a:lnTo>
                  <a:lnTo>
                    <a:pt x="214" y="9"/>
                  </a:lnTo>
                  <a:lnTo>
                    <a:pt x="256" y="13"/>
                  </a:lnTo>
                  <a:lnTo>
                    <a:pt x="294" y="26"/>
                  </a:lnTo>
                  <a:lnTo>
                    <a:pt x="328" y="44"/>
                  </a:lnTo>
                  <a:lnTo>
                    <a:pt x="359" y="69"/>
                  </a:lnTo>
                  <a:lnTo>
                    <a:pt x="384" y="101"/>
                  </a:lnTo>
                  <a:lnTo>
                    <a:pt x="403" y="134"/>
                  </a:lnTo>
                  <a:lnTo>
                    <a:pt x="416" y="173"/>
                  </a:lnTo>
                  <a:lnTo>
                    <a:pt x="419" y="214"/>
                  </a:lnTo>
                  <a:lnTo>
                    <a:pt x="419" y="214"/>
                  </a:lnTo>
                  <a:lnTo>
                    <a:pt x="416" y="256"/>
                  </a:lnTo>
                  <a:lnTo>
                    <a:pt x="403" y="294"/>
                  </a:lnTo>
                  <a:lnTo>
                    <a:pt x="384" y="329"/>
                  </a:lnTo>
                  <a:lnTo>
                    <a:pt x="359" y="361"/>
                  </a:lnTo>
                  <a:lnTo>
                    <a:pt x="328" y="386"/>
                  </a:lnTo>
                  <a:lnTo>
                    <a:pt x="294" y="404"/>
                  </a:lnTo>
                  <a:lnTo>
                    <a:pt x="256" y="417"/>
                  </a:lnTo>
                  <a:lnTo>
                    <a:pt x="214" y="421"/>
                  </a:lnTo>
                  <a:lnTo>
                    <a:pt x="173" y="417"/>
                  </a:lnTo>
                  <a:lnTo>
                    <a:pt x="134" y="404"/>
                  </a:lnTo>
                  <a:lnTo>
                    <a:pt x="101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4" name="path 44"/>
            <p:cNvSpPr/>
            <p:nvPr/>
          </p:nvSpPr>
          <p:spPr>
            <a:xfrm>
              <a:off x="0" y="192079"/>
              <a:ext cx="1446436" cy="1462309"/>
            </a:xfrm>
            <a:custGeom>
              <a:avLst/>
              <a:gdLst/>
              <a:ahLst/>
              <a:cxnLst/>
              <a:rect l="0" t="0" r="0" b="0"/>
              <a:pathLst>
                <a:path w="2277" h="2302">
                  <a:moveTo>
                    <a:pt x="0" y="7"/>
                  </a:moveTo>
                  <a:lnTo>
                    <a:pt x="232" y="18"/>
                  </a:lnTo>
                  <a:lnTo>
                    <a:pt x="457" y="53"/>
                  </a:lnTo>
                  <a:lnTo>
                    <a:pt x="675" y="111"/>
                  </a:lnTo>
                  <a:lnTo>
                    <a:pt x="884" y="187"/>
                  </a:lnTo>
                  <a:lnTo>
                    <a:pt x="1082" y="284"/>
                  </a:lnTo>
                  <a:lnTo>
                    <a:pt x="1269" y="399"/>
                  </a:lnTo>
                  <a:lnTo>
                    <a:pt x="1444" y="531"/>
                  </a:lnTo>
                  <a:lnTo>
                    <a:pt x="1605" y="679"/>
                  </a:lnTo>
                  <a:lnTo>
                    <a:pt x="1751" y="842"/>
                  </a:lnTo>
                  <a:lnTo>
                    <a:pt x="1882" y="1018"/>
                  </a:lnTo>
                  <a:lnTo>
                    <a:pt x="1996" y="1208"/>
                  </a:lnTo>
                  <a:lnTo>
                    <a:pt x="2091" y="1408"/>
                  </a:lnTo>
                  <a:lnTo>
                    <a:pt x="2167" y="1619"/>
                  </a:lnTo>
                  <a:lnTo>
                    <a:pt x="2224" y="1839"/>
                  </a:lnTo>
                  <a:lnTo>
                    <a:pt x="2259" y="2067"/>
                  </a:lnTo>
                  <a:lnTo>
                    <a:pt x="2270" y="2302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6" name="path 46"/>
            <p:cNvSpPr/>
            <p:nvPr/>
          </p:nvSpPr>
          <p:spPr>
            <a:xfrm>
              <a:off x="1208552" y="582390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8" name="path 48"/>
            <p:cNvSpPr/>
            <p:nvPr/>
          </p:nvSpPr>
          <p:spPr>
            <a:xfrm>
              <a:off x="1202787" y="576275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0" name="path 50"/>
            <p:cNvSpPr/>
            <p:nvPr/>
          </p:nvSpPr>
          <p:spPr>
            <a:xfrm>
              <a:off x="1446534" y="1056262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2" name="path 52"/>
            <p:cNvSpPr/>
            <p:nvPr/>
          </p:nvSpPr>
          <p:spPr>
            <a:xfrm>
              <a:off x="1440912" y="1050144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group 10"/>
          <p:cNvGrpSpPr/>
          <p:nvPr/>
        </p:nvGrpSpPr>
        <p:grpSpPr>
          <a:xfrm rot="21600000">
            <a:off x="913619" y="1331131"/>
            <a:ext cx="1638785" cy="1661003"/>
            <a:chOff x="0" y="0"/>
            <a:chExt cx="1638785" cy="1661003"/>
          </a:xfrm>
        </p:grpSpPr>
        <p:sp>
          <p:nvSpPr>
            <p:cNvPr id="54" name="path 54"/>
            <p:cNvSpPr/>
            <p:nvPr/>
          </p:nvSpPr>
          <p:spPr>
            <a:xfrm>
              <a:off x="0" y="0"/>
              <a:ext cx="1638785" cy="1661003"/>
            </a:xfrm>
            <a:custGeom>
              <a:avLst/>
              <a:gdLst/>
              <a:ahLst/>
              <a:cxnLst/>
              <a:rect l="0" t="0" r="0" b="0"/>
              <a:pathLst>
                <a:path w="2580" h="2615">
                  <a:moveTo>
                    <a:pt x="14" y="2614"/>
                  </a:moveTo>
                  <a:lnTo>
                    <a:pt x="28" y="2348"/>
                  </a:lnTo>
                  <a:lnTo>
                    <a:pt x="67" y="2091"/>
                  </a:lnTo>
                  <a:lnTo>
                    <a:pt x="129" y="1841"/>
                  </a:lnTo>
                  <a:lnTo>
                    <a:pt x="216" y="1602"/>
                  </a:lnTo>
                  <a:lnTo>
                    <a:pt x="324" y="1374"/>
                  </a:lnTo>
                  <a:lnTo>
                    <a:pt x="453" y="1161"/>
                  </a:lnTo>
                  <a:lnTo>
                    <a:pt x="601" y="961"/>
                  </a:lnTo>
                  <a:lnTo>
                    <a:pt x="766" y="776"/>
                  </a:lnTo>
                  <a:lnTo>
                    <a:pt x="948" y="608"/>
                  </a:lnTo>
                  <a:lnTo>
                    <a:pt x="1146" y="458"/>
                  </a:lnTo>
                  <a:lnTo>
                    <a:pt x="1357" y="328"/>
                  </a:lnTo>
                  <a:lnTo>
                    <a:pt x="1581" y="218"/>
                  </a:lnTo>
                  <a:lnTo>
                    <a:pt x="1817" y="131"/>
                  </a:lnTo>
                  <a:lnTo>
                    <a:pt x="2063" y="67"/>
                  </a:lnTo>
                  <a:lnTo>
                    <a:pt x="2317" y="28"/>
                  </a:lnTo>
                  <a:lnTo>
                    <a:pt x="2579" y="14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6" name="path 56"/>
            <p:cNvSpPr/>
            <p:nvPr/>
          </p:nvSpPr>
          <p:spPr>
            <a:xfrm>
              <a:off x="183348" y="192079"/>
              <a:ext cx="1445643" cy="1462309"/>
            </a:xfrm>
            <a:custGeom>
              <a:avLst/>
              <a:gdLst/>
              <a:ahLst/>
              <a:cxnLst/>
              <a:rect l="0" t="0" r="0" b="0"/>
              <a:pathLst>
                <a:path w="2276" h="2302">
                  <a:moveTo>
                    <a:pt x="7" y="2302"/>
                  </a:moveTo>
                  <a:lnTo>
                    <a:pt x="18" y="2067"/>
                  </a:lnTo>
                  <a:lnTo>
                    <a:pt x="53" y="1839"/>
                  </a:lnTo>
                  <a:lnTo>
                    <a:pt x="109" y="1619"/>
                  </a:lnTo>
                  <a:lnTo>
                    <a:pt x="186" y="1408"/>
                  </a:lnTo>
                  <a:lnTo>
                    <a:pt x="281" y="1208"/>
                  </a:lnTo>
                  <a:lnTo>
                    <a:pt x="394" y="1018"/>
                  </a:lnTo>
                  <a:lnTo>
                    <a:pt x="526" y="842"/>
                  </a:lnTo>
                  <a:lnTo>
                    <a:pt x="672" y="679"/>
                  </a:lnTo>
                  <a:lnTo>
                    <a:pt x="833" y="531"/>
                  </a:lnTo>
                  <a:lnTo>
                    <a:pt x="1007" y="399"/>
                  </a:lnTo>
                  <a:lnTo>
                    <a:pt x="1194" y="284"/>
                  </a:lnTo>
                  <a:lnTo>
                    <a:pt x="1393" y="187"/>
                  </a:lnTo>
                  <a:lnTo>
                    <a:pt x="1601" y="111"/>
                  </a:lnTo>
                  <a:lnTo>
                    <a:pt x="1818" y="53"/>
                  </a:lnTo>
                  <a:lnTo>
                    <a:pt x="2043" y="18"/>
                  </a:lnTo>
                  <a:lnTo>
                    <a:pt x="2276" y="7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58" name="path 58"/>
          <p:cNvSpPr/>
          <p:nvPr/>
        </p:nvSpPr>
        <p:spPr>
          <a:xfrm>
            <a:off x="2689286" y="3133794"/>
            <a:ext cx="1292107" cy="1307180"/>
          </a:xfrm>
          <a:custGeom>
            <a:avLst/>
            <a:gdLst/>
            <a:ahLst/>
            <a:cxnLst/>
            <a:rect l="0" t="0" r="0" b="0"/>
            <a:pathLst>
              <a:path w="2034" h="2058">
                <a:moveTo>
                  <a:pt x="2027" y="1"/>
                </a:moveTo>
                <a:lnTo>
                  <a:pt x="1992" y="228"/>
                </a:lnTo>
                <a:lnTo>
                  <a:pt x="1936" y="448"/>
                </a:lnTo>
                <a:lnTo>
                  <a:pt x="1859" y="659"/>
                </a:lnTo>
                <a:lnTo>
                  <a:pt x="1764" y="861"/>
                </a:lnTo>
                <a:lnTo>
                  <a:pt x="1651" y="1049"/>
                </a:lnTo>
                <a:lnTo>
                  <a:pt x="1519" y="1227"/>
                </a:lnTo>
                <a:lnTo>
                  <a:pt x="1373" y="1389"/>
                </a:lnTo>
                <a:lnTo>
                  <a:pt x="1212" y="1538"/>
                </a:lnTo>
                <a:lnTo>
                  <a:pt x="1037" y="1669"/>
                </a:lnTo>
                <a:lnTo>
                  <a:pt x="851" y="1784"/>
                </a:lnTo>
                <a:lnTo>
                  <a:pt x="652" y="1882"/>
                </a:lnTo>
                <a:lnTo>
                  <a:pt x="443" y="1958"/>
                </a:lnTo>
                <a:lnTo>
                  <a:pt x="226" y="2016"/>
                </a:lnTo>
                <a:lnTo>
                  <a:pt x="1" y="2051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60" name="path 60"/>
          <p:cNvSpPr/>
          <p:nvPr/>
        </p:nvSpPr>
        <p:spPr>
          <a:xfrm>
            <a:off x="1430553" y="1877328"/>
            <a:ext cx="2208613" cy="2263081"/>
          </a:xfrm>
          <a:custGeom>
            <a:avLst/>
            <a:gdLst/>
            <a:ahLst/>
            <a:cxnLst/>
            <a:rect l="0" t="0" r="0" b="0"/>
            <a:pathLst>
              <a:path w="3478" h="3563">
                <a:moveTo>
                  <a:pt x="0" y="1781"/>
                </a:moveTo>
                <a:cubicBezTo>
                  <a:pt x="0" y="797"/>
                  <a:pt x="778" y="0"/>
                  <a:pt x="1739" y="0"/>
                </a:cubicBezTo>
                <a:lnTo>
                  <a:pt x="1739" y="0"/>
                </a:lnTo>
                <a:cubicBezTo>
                  <a:pt x="2699" y="0"/>
                  <a:pt x="3478" y="797"/>
                  <a:pt x="3478" y="1781"/>
                </a:cubicBezTo>
                <a:lnTo>
                  <a:pt x="3478" y="1781"/>
                </a:lnTo>
                <a:cubicBezTo>
                  <a:pt x="3478" y="1781"/>
                  <a:pt x="3478" y="1781"/>
                  <a:pt x="3478" y="1781"/>
                </a:cubicBezTo>
                <a:lnTo>
                  <a:pt x="3478" y="1781"/>
                </a:lnTo>
                <a:cubicBezTo>
                  <a:pt x="3478" y="2766"/>
                  <a:pt x="2699" y="3563"/>
                  <a:pt x="1739" y="3563"/>
                </a:cubicBezTo>
                <a:lnTo>
                  <a:pt x="1739" y="3563"/>
                </a:lnTo>
                <a:cubicBezTo>
                  <a:pt x="778" y="3563"/>
                  <a:pt x="0" y="2766"/>
                  <a:pt x="0" y="1781"/>
                </a:cubicBezTo>
                <a:lnTo>
                  <a:pt x="0" y="1781"/>
                </a:lnTo>
                <a:cubicBezTo>
                  <a:pt x="0" y="1781"/>
                  <a:pt x="0" y="1781"/>
                  <a:pt x="0" y="1781"/>
                </a:cubicBezTo>
              </a:path>
            </a:pathLst>
          </a:cu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2" name="group 12"/>
          <p:cNvGrpSpPr/>
          <p:nvPr/>
        </p:nvGrpSpPr>
        <p:grpSpPr>
          <a:xfrm rot="21600000">
            <a:off x="2717162" y="3159295"/>
            <a:ext cx="1538104" cy="1483240"/>
            <a:chOff x="0" y="0"/>
            <a:chExt cx="1538104" cy="1483240"/>
          </a:xfrm>
        </p:grpSpPr>
        <p:sp>
          <p:nvSpPr>
            <p:cNvPr id="64" name="path 64"/>
            <p:cNvSpPr/>
            <p:nvPr/>
          </p:nvSpPr>
          <p:spPr>
            <a:xfrm>
              <a:off x="0" y="0"/>
              <a:ext cx="1464999" cy="1483240"/>
            </a:xfrm>
            <a:custGeom>
              <a:avLst/>
              <a:gdLst/>
              <a:ahLst/>
              <a:cxnLst/>
              <a:rect l="0" t="0" r="0" b="0"/>
              <a:pathLst>
                <a:path w="2307" h="2335">
                  <a:moveTo>
                    <a:pt x="2292" y="2"/>
                  </a:moveTo>
                  <a:lnTo>
                    <a:pt x="2253" y="259"/>
                  </a:lnTo>
                  <a:lnTo>
                    <a:pt x="2191" y="508"/>
                  </a:lnTo>
                  <a:lnTo>
                    <a:pt x="2104" y="747"/>
                  </a:lnTo>
                  <a:lnTo>
                    <a:pt x="1996" y="974"/>
                  </a:lnTo>
                  <a:lnTo>
                    <a:pt x="1867" y="1188"/>
                  </a:lnTo>
                  <a:lnTo>
                    <a:pt x="1719" y="1388"/>
                  </a:lnTo>
                  <a:lnTo>
                    <a:pt x="1554" y="1573"/>
                  </a:lnTo>
                  <a:lnTo>
                    <a:pt x="1372" y="1740"/>
                  </a:lnTo>
                  <a:lnTo>
                    <a:pt x="1174" y="1890"/>
                  </a:lnTo>
                  <a:lnTo>
                    <a:pt x="963" y="2020"/>
                  </a:lnTo>
                  <a:lnTo>
                    <a:pt x="738" y="2130"/>
                  </a:lnTo>
                  <a:lnTo>
                    <a:pt x="503" y="2218"/>
                  </a:lnTo>
                  <a:lnTo>
                    <a:pt x="257" y="2282"/>
                  </a:lnTo>
                  <a:lnTo>
                    <a:pt x="2" y="2320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" name="path 66"/>
            <p:cNvSpPr/>
            <p:nvPr/>
          </p:nvSpPr>
          <p:spPr>
            <a:xfrm>
              <a:off x="1271523" y="175843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8" name="path 68"/>
            <p:cNvSpPr/>
            <p:nvPr/>
          </p:nvSpPr>
          <p:spPr>
            <a:xfrm>
              <a:off x="1265900" y="169718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0" name="path 70"/>
            <p:cNvSpPr/>
            <p:nvPr/>
          </p:nvSpPr>
          <p:spPr>
            <a:xfrm>
              <a:off x="1033540" y="649715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" name="path 72"/>
            <p:cNvSpPr/>
            <p:nvPr/>
          </p:nvSpPr>
          <p:spPr>
            <a:xfrm>
              <a:off x="1027775" y="643586"/>
              <a:ext cx="272204" cy="273792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" name="path 74"/>
            <p:cNvSpPr/>
            <p:nvPr/>
          </p:nvSpPr>
          <p:spPr>
            <a:xfrm>
              <a:off x="559574" y="1113708"/>
              <a:ext cx="259805" cy="260778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" name="path 76"/>
            <p:cNvSpPr/>
            <p:nvPr/>
          </p:nvSpPr>
          <p:spPr>
            <a:xfrm>
              <a:off x="553906" y="1107930"/>
              <a:ext cx="272204" cy="272998"/>
            </a:xfrm>
            <a:custGeom>
              <a:avLst/>
              <a:gdLst/>
              <a:ahLst/>
              <a:cxnLst/>
              <a:rect l="0" t="0" r="0" b="0"/>
              <a:pathLst>
                <a:path w="428" h="429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99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99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59"/>
                  </a:lnTo>
                  <a:lnTo>
                    <a:pt x="328" y="384"/>
                  </a:lnTo>
                  <a:lnTo>
                    <a:pt x="293" y="403"/>
                  </a:lnTo>
                  <a:lnTo>
                    <a:pt x="254" y="416"/>
                  </a:lnTo>
                  <a:lnTo>
                    <a:pt x="213" y="419"/>
                  </a:lnTo>
                  <a:lnTo>
                    <a:pt x="213" y="419"/>
                  </a:lnTo>
                  <a:lnTo>
                    <a:pt x="172" y="416"/>
                  </a:lnTo>
                  <a:lnTo>
                    <a:pt x="134" y="403"/>
                  </a:lnTo>
                  <a:lnTo>
                    <a:pt x="99" y="384"/>
                  </a:lnTo>
                  <a:lnTo>
                    <a:pt x="69" y="359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78" name="path 78"/>
          <p:cNvSpPr/>
          <p:nvPr/>
        </p:nvSpPr>
        <p:spPr>
          <a:xfrm>
            <a:off x="922443" y="3159295"/>
            <a:ext cx="1464213" cy="1483239"/>
          </a:xfrm>
          <a:custGeom>
            <a:avLst/>
            <a:gdLst/>
            <a:ahLst/>
            <a:cxnLst/>
            <a:rect l="0" t="0" r="0" b="0"/>
            <a:pathLst>
              <a:path w="2305" h="2335">
                <a:moveTo>
                  <a:pt x="2303" y="2320"/>
                </a:moveTo>
                <a:lnTo>
                  <a:pt x="2049" y="2282"/>
                </a:lnTo>
                <a:lnTo>
                  <a:pt x="1803" y="2218"/>
                </a:lnTo>
                <a:lnTo>
                  <a:pt x="1567" y="2130"/>
                </a:lnTo>
                <a:lnTo>
                  <a:pt x="1343" y="2020"/>
                </a:lnTo>
                <a:lnTo>
                  <a:pt x="1132" y="1890"/>
                </a:lnTo>
                <a:lnTo>
                  <a:pt x="934" y="1740"/>
                </a:lnTo>
                <a:lnTo>
                  <a:pt x="752" y="1573"/>
                </a:lnTo>
                <a:lnTo>
                  <a:pt x="587" y="1388"/>
                </a:lnTo>
                <a:lnTo>
                  <a:pt x="439" y="1188"/>
                </a:lnTo>
                <a:lnTo>
                  <a:pt x="311" y="974"/>
                </a:lnTo>
                <a:lnTo>
                  <a:pt x="202" y="747"/>
                </a:lnTo>
                <a:lnTo>
                  <a:pt x="116" y="508"/>
                </a:lnTo>
                <a:lnTo>
                  <a:pt x="53" y="259"/>
                </a:lnTo>
                <a:lnTo>
                  <a:pt x="14" y="2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80" name="path 80"/>
          <p:cNvSpPr/>
          <p:nvPr/>
        </p:nvSpPr>
        <p:spPr>
          <a:xfrm>
            <a:off x="1837619" y="2284179"/>
            <a:ext cx="1413866" cy="1449389"/>
          </a:xfrm>
          <a:custGeom>
            <a:avLst/>
            <a:gdLst/>
            <a:ahLst/>
            <a:cxnLst/>
            <a:rect l="0" t="0" r="0" b="0"/>
            <a:pathLst>
              <a:path w="2226" h="2282">
                <a:moveTo>
                  <a:pt x="0" y="1141"/>
                </a:moveTo>
                <a:cubicBezTo>
                  <a:pt x="0" y="510"/>
                  <a:pt x="498" y="0"/>
                  <a:pt x="1113" y="0"/>
                </a:cubicBezTo>
                <a:lnTo>
                  <a:pt x="1113" y="0"/>
                </a:lnTo>
                <a:cubicBezTo>
                  <a:pt x="1728" y="0"/>
                  <a:pt x="2226" y="510"/>
                  <a:pt x="2226" y="1141"/>
                </a:cubicBezTo>
                <a:lnTo>
                  <a:pt x="2226" y="1141"/>
                </a:lnTo>
                <a:cubicBezTo>
                  <a:pt x="2226" y="1141"/>
                  <a:pt x="2226" y="1141"/>
                  <a:pt x="2226" y="1141"/>
                </a:cubicBezTo>
                <a:lnTo>
                  <a:pt x="2226" y="1141"/>
                </a:lnTo>
                <a:cubicBezTo>
                  <a:pt x="2226" y="1771"/>
                  <a:pt x="1728" y="2282"/>
                  <a:pt x="1113" y="2282"/>
                </a:cubicBezTo>
                <a:lnTo>
                  <a:pt x="1113" y="2282"/>
                </a:lnTo>
                <a:cubicBezTo>
                  <a:pt x="498" y="2282"/>
                  <a:pt x="0" y="1771"/>
                  <a:pt x="0" y="1141"/>
                </a:cubicBezTo>
                <a:lnTo>
                  <a:pt x="0" y="1141"/>
                </a:lnTo>
                <a:cubicBezTo>
                  <a:pt x="0" y="1141"/>
                  <a:pt x="0" y="1141"/>
                  <a:pt x="0" y="1141"/>
                </a:cubicBezTo>
                <a:lnTo>
                  <a:pt x="0" y="1141"/>
                </a:lnTo>
                <a:close/>
              </a:path>
            </a:pathLst>
          </a:custGeom>
          <a:solidFill>
            <a:srgbClr val="FB8C18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4" name="group 1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4" name="path 8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6" name="path 8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94" name="textbox 94"/>
          <p:cNvSpPr/>
          <p:nvPr/>
        </p:nvSpPr>
        <p:spPr>
          <a:xfrm>
            <a:off x="2583985" y="2816563"/>
            <a:ext cx="426084" cy="44958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3200" b="1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录</a:t>
            </a:r>
            <a:endParaRPr sz="3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6" name="textbox 96"/>
          <p:cNvSpPr/>
          <p:nvPr/>
        </p:nvSpPr>
        <p:spPr>
          <a:xfrm>
            <a:off x="2126150" y="2824691"/>
            <a:ext cx="385445" cy="4400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8000"/>
              </a:lnSpc>
            </a:pPr>
            <a:r>
              <a:rPr sz="3100" b="1" kern="0" spc="-2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</a:t>
            </a:r>
            <a:endParaRPr sz="3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" name="group 18"/>
          <p:cNvGrpSpPr/>
          <p:nvPr/>
        </p:nvGrpSpPr>
        <p:grpSpPr>
          <a:xfrm rot="21600000">
            <a:off x="4086822" y="2822083"/>
            <a:ext cx="208950" cy="170051"/>
            <a:chOff x="0" y="0"/>
            <a:chExt cx="208950" cy="170051"/>
          </a:xfrm>
        </p:grpSpPr>
        <p:sp>
          <p:nvSpPr>
            <p:cNvPr id="98" name="path 98"/>
            <p:cNvSpPr/>
            <p:nvPr/>
          </p:nvSpPr>
          <p:spPr>
            <a:xfrm>
              <a:off x="76409" y="0"/>
              <a:ext cx="27755" cy="170051"/>
            </a:xfrm>
            <a:custGeom>
              <a:avLst/>
              <a:gdLst/>
              <a:ahLst/>
              <a:cxnLst/>
              <a:rect l="0" t="0" r="0" b="0"/>
              <a:pathLst>
                <a:path w="43" h="267">
                  <a:moveTo>
                    <a:pt x="14" y="0"/>
                  </a:moveTo>
                  <a:lnTo>
                    <a:pt x="28" y="267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0" name="path 100"/>
            <p:cNvSpPr/>
            <p:nvPr/>
          </p:nvSpPr>
          <p:spPr>
            <a:xfrm>
              <a:off x="0" y="33061"/>
              <a:ext cx="208950" cy="68234"/>
            </a:xfrm>
            <a:custGeom>
              <a:avLst/>
              <a:gdLst/>
              <a:ahLst/>
              <a:cxnLst/>
              <a:rect l="0" t="0" r="0" b="0"/>
              <a:pathLst>
                <a:path w="329" h="107">
                  <a:moveTo>
                    <a:pt x="7" y="101"/>
                  </a:moveTo>
                  <a:lnTo>
                    <a:pt x="32" y="69"/>
                  </a:lnTo>
                  <a:lnTo>
                    <a:pt x="64" y="44"/>
                  </a:lnTo>
                  <a:lnTo>
                    <a:pt x="97" y="26"/>
                  </a:lnTo>
                  <a:lnTo>
                    <a:pt x="136" y="13"/>
                  </a:lnTo>
                  <a:lnTo>
                    <a:pt x="177" y="9"/>
                  </a:lnTo>
                  <a:lnTo>
                    <a:pt x="219" y="13"/>
                  </a:lnTo>
                  <a:lnTo>
                    <a:pt x="257" y="26"/>
                  </a:lnTo>
                  <a:lnTo>
                    <a:pt x="291" y="44"/>
                  </a:lnTo>
                  <a:lnTo>
                    <a:pt x="322" y="69"/>
                  </a:lnTo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02" name="path 102"/>
          <p:cNvSpPr/>
          <p:nvPr/>
        </p:nvSpPr>
        <p:spPr>
          <a:xfrm>
            <a:off x="1096967" y="2985066"/>
            <a:ext cx="16657" cy="149680"/>
          </a:xfrm>
          <a:custGeom>
            <a:avLst/>
            <a:gdLst/>
            <a:ahLst/>
            <a:cxnLst/>
            <a:rect l="0" t="0" r="0" b="0"/>
            <a:pathLst>
              <a:path w="26" h="235">
                <a:moveTo>
                  <a:pt x="18" y="235"/>
                </a:moveTo>
                <a:lnTo>
                  <a:pt x="7" y="0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4" name="path 104"/>
          <p:cNvSpPr/>
          <p:nvPr/>
        </p:nvSpPr>
        <p:spPr>
          <a:xfrm>
            <a:off x="2394513" y="4431511"/>
            <a:ext cx="148098" cy="16657"/>
          </a:xfrm>
          <a:custGeom>
            <a:avLst/>
            <a:gdLst/>
            <a:ahLst/>
            <a:cxnLst/>
            <a:rect l="0" t="0" r="0" b="0"/>
            <a:pathLst>
              <a:path w="233" h="26">
                <a:moveTo>
                  <a:pt x="232" y="18"/>
                </a:moveTo>
                <a:lnTo>
                  <a:pt x="0" y="7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6" name="path 106"/>
          <p:cNvSpPr/>
          <p:nvPr/>
        </p:nvSpPr>
        <p:spPr>
          <a:xfrm>
            <a:off x="2542151" y="4431511"/>
            <a:ext cx="148097" cy="16657"/>
          </a:xfrm>
          <a:custGeom>
            <a:avLst/>
            <a:gdLst/>
            <a:ahLst/>
            <a:cxnLst/>
            <a:rect l="0" t="0" r="0" b="0"/>
            <a:pathLst>
              <a:path w="233" h="26">
                <a:moveTo>
                  <a:pt x="232" y="7"/>
                </a:moveTo>
                <a:lnTo>
                  <a:pt x="0" y="18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8" name="path 108"/>
          <p:cNvSpPr/>
          <p:nvPr/>
        </p:nvSpPr>
        <p:spPr>
          <a:xfrm>
            <a:off x="4065894" y="2916328"/>
            <a:ext cx="31437" cy="51070"/>
          </a:xfrm>
          <a:custGeom>
            <a:avLst/>
            <a:gdLst/>
            <a:ahLst/>
            <a:cxnLst/>
            <a:rect l="0" t="0" r="0" b="0"/>
            <a:pathLst>
              <a:path w="49" h="80">
                <a:moveTo>
                  <a:pt x="9" y="77"/>
                </a:moveTo>
                <a:lnTo>
                  <a:pt x="22" y="38"/>
                </a:lnTo>
                <a:lnTo>
                  <a:pt x="40" y="4"/>
                </a:lnTo>
              </a:path>
            </a:pathLst>
          </a:custGeom>
          <a:noFill/>
          <a:ln w="12700" cap="flat">
            <a:solidFill>
              <a:srgbClr val="FFFFFF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6" name="picture 43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508500" y="1384300"/>
            <a:ext cx="4525009" cy="3782059"/>
          </a:xfrm>
          <a:prstGeom prst="rect">
            <a:avLst/>
          </a:prstGeom>
        </p:spPr>
      </p:pic>
      <p:sp>
        <p:nvSpPr>
          <p:cNvPr id="438" name="textbox 438"/>
          <p:cNvSpPr/>
          <p:nvPr/>
        </p:nvSpPr>
        <p:spPr>
          <a:xfrm>
            <a:off x="457073" y="1290994"/>
            <a:ext cx="3961129" cy="31750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9055" algn="l" rtl="0" eaLnBrk="0">
              <a:lnSpc>
                <a:spcPct val="91000"/>
              </a:lnSpc>
            </a:pPr>
            <a:r>
              <a:rPr sz="2000" b="1" kern="0" spc="-3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1）压缩过程1-2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100" indent="450850" algn="l" rtl="0" eaLnBrk="0">
              <a:lnSpc>
                <a:spcPct val="124000"/>
              </a:lnSpc>
              <a:spcBef>
                <a:spcPts val="132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制冷工质从干饱和蒸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气状态1被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压缩机吸入，压缩机消耗机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械功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将制冷工质等熵压缩至过热蒸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气状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态2。制冷工质压力初始状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态</a:t>
            </a:r>
            <a:r>
              <a:rPr sz="2000" kern="0" spc="4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30" dirty="0">
                <a:solidFill>
                  <a:srgbClr val="7A7A7A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Po</a:t>
            </a:r>
            <a:endParaRPr sz="2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8735" indent="100330" algn="l" rtl="0" eaLnBrk="0">
              <a:lnSpc>
                <a:spcPct val="122000"/>
              </a:lnSpc>
              <a:spcBef>
                <a:spcPts val="545"/>
              </a:spcBef>
            </a:pP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（低压）升高至    </a:t>
            </a:r>
            <a:r>
              <a:rPr sz="1700" kern="0" spc="-3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Pk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（高压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）；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温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度由t</a:t>
            </a:r>
            <a:r>
              <a:rPr sz="2000" kern="0" spc="0" baseline="-230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（低温）升高至t</a:t>
            </a:r>
            <a:r>
              <a:rPr sz="2000" kern="0" spc="0" baseline="-230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sz="1300" kern="0" spc="-2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（高温，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0005" algn="l" rtl="0" eaLnBrk="0">
              <a:lnSpc>
                <a:spcPts val="2585"/>
              </a:lnSpc>
              <a:spcBef>
                <a:spcPts val="410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依制冷工质不同而不同)。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40" name="picture 4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141512" y="2245605"/>
            <a:ext cx="265218" cy="235072"/>
          </a:xfrm>
          <a:prstGeom prst="rect">
            <a:avLst/>
          </a:prstGeom>
        </p:spPr>
      </p:pic>
      <p:sp>
        <p:nvSpPr>
          <p:cNvPr id="444" name="textbox 444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46" name="textbox 446"/>
          <p:cNvSpPr/>
          <p:nvPr/>
        </p:nvSpPr>
        <p:spPr>
          <a:xfrm>
            <a:off x="403225" y="776604"/>
            <a:ext cx="4446270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 ）单级蒸气压缩式制冷理论循</a:t>
            </a:r>
            <a:r>
              <a:rPr sz="2000" kern="0" spc="-1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4" name="group 5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50" name="path 45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52" name="path 45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4" name="picture 4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508500" y="1524000"/>
            <a:ext cx="4525009" cy="3782059"/>
          </a:xfrm>
          <a:prstGeom prst="rect">
            <a:avLst/>
          </a:prstGeom>
        </p:spPr>
      </p:pic>
      <p:sp>
        <p:nvSpPr>
          <p:cNvPr id="456" name="textbox 456"/>
          <p:cNvSpPr/>
          <p:nvPr/>
        </p:nvSpPr>
        <p:spPr>
          <a:xfrm>
            <a:off x="457073" y="1290994"/>
            <a:ext cx="3949700" cy="35667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1435" algn="l" rtl="0" eaLnBrk="0">
              <a:lnSpc>
                <a:spcPct val="91000"/>
              </a:lnSpc>
            </a:pPr>
            <a:r>
              <a:rPr sz="2000" b="1" kern="0" spc="-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2）冷凝过程2-3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0640" indent="448945" algn="l" rtl="0" eaLnBrk="0">
              <a:lnSpc>
                <a:spcPct val="128000"/>
              </a:lnSpc>
              <a:spcBef>
                <a:spcPts val="126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制冷工质由过热蒸气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状态2进入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冷凝器，在冷凝器中放出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热量被冷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却至饱和蒸气状态2’ ，制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冷工质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在冷凝器中由饱和蒸气状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态2’继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续放出热量，冷凝至饱和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液体状态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3。在此过程中，制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冷工质压力不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变，温度由t</a:t>
            </a:r>
            <a:r>
              <a:rPr sz="2000" kern="0" spc="0" baseline="-230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（高温）降低至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</a:t>
            </a:r>
            <a:r>
              <a:rPr sz="2000" kern="0" spc="-10" baseline="-230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endParaRPr sz="2000" baseline="-23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5000"/>
              </a:lnSpc>
            </a:pPr>
            <a:endParaRPr sz="6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0" algn="l" rtl="0" eaLnBrk="0">
              <a:lnSpc>
                <a:spcPct val="91000"/>
              </a:lnSpc>
              <a:spcBef>
                <a:spcPts val="5"/>
              </a:spcBef>
            </a:pPr>
            <a:r>
              <a:rPr sz="2000" kern="0" spc="-1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（压力下制冷工质的饱和温度）。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60" name="textbox 460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62" name="textbox 462"/>
          <p:cNvSpPr/>
          <p:nvPr/>
        </p:nvSpPr>
        <p:spPr>
          <a:xfrm>
            <a:off x="403225" y="776604"/>
            <a:ext cx="4446270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 ）单级蒸气压缩式制冷理论循</a:t>
            </a:r>
            <a:r>
              <a:rPr sz="2000" kern="0" spc="-1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6" name="group 5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66" name="path 46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68" name="path 46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0" name="picture 47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508500" y="1460500"/>
            <a:ext cx="4525009" cy="3782059"/>
          </a:xfrm>
          <a:prstGeom prst="rect">
            <a:avLst/>
          </a:prstGeom>
        </p:spPr>
      </p:pic>
      <p:sp>
        <p:nvSpPr>
          <p:cNvPr id="472" name="textbox 472"/>
          <p:cNvSpPr/>
          <p:nvPr/>
        </p:nvSpPr>
        <p:spPr>
          <a:xfrm>
            <a:off x="484759" y="1290994"/>
            <a:ext cx="4124959" cy="31705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9210" algn="l" rtl="0" eaLnBrk="0">
              <a:lnSpc>
                <a:spcPct val="91000"/>
              </a:lnSpc>
            </a:pPr>
            <a:r>
              <a:rPr sz="2000" b="1" kern="0" spc="-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3）节流过程3-4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60375" algn="l" rtl="0" eaLnBrk="0">
              <a:lnSpc>
                <a:spcPct val="91000"/>
              </a:lnSpc>
              <a:spcBef>
                <a:spcPts val="168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状态3饱和液体制冷工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质进入膨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89000"/>
              </a:lnSpc>
              <a:spcBef>
                <a:spcPts val="92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胀阀，经膨胀阀节流降压，压力由</a:t>
            </a:r>
            <a:r>
              <a:rPr sz="20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700" kern="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pk</a:t>
            </a:r>
            <a:endParaRPr sz="17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635" algn="l" rtl="0" eaLnBrk="0">
              <a:lnSpc>
                <a:spcPct val="126000"/>
              </a:lnSpc>
              <a:spcBef>
                <a:spcPts val="540"/>
              </a:spcBef>
            </a:pP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迅速下降为蒸发压力</a:t>
            </a:r>
            <a:r>
              <a:rPr sz="2000" kern="0" spc="5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900" kern="0" spc="-30" dirty="0">
                <a:solidFill>
                  <a:srgbClr val="50505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Po</a:t>
            </a:r>
            <a:r>
              <a:rPr sz="1900" kern="0" spc="-40" dirty="0">
                <a:solidFill>
                  <a:srgbClr val="50505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，温度下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降为蒸发温度 </a:t>
            </a:r>
            <a:r>
              <a:rPr sz="2000" kern="0" spc="-20" dirty="0">
                <a:solidFill>
                  <a:srgbClr val="757575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t,</a:t>
            </a:r>
            <a:r>
              <a:rPr sz="2000" kern="0" spc="-190" dirty="0">
                <a:solidFill>
                  <a:srgbClr val="757575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，制冷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工质变成湿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蒸气状态4。此过程中</a:t>
            </a:r>
            <a:r>
              <a:rPr sz="2000" kern="0" spc="-4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sz="2000" kern="0" spc="-4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闪变”的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干蒸气越多，蒸发过程制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冷工质能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吸收的热量就越少，制冷效率变差。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76" name="textbox 476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78" name="textbox 478"/>
          <p:cNvSpPr/>
          <p:nvPr/>
        </p:nvSpPr>
        <p:spPr>
          <a:xfrm>
            <a:off x="403225" y="776604"/>
            <a:ext cx="4446270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 ）单级蒸气压缩式制冷理论循</a:t>
            </a:r>
            <a:r>
              <a:rPr sz="2000" kern="0" spc="-1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8" name="group 5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82" name="path 48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84" name="path 48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6" name="picture 48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508500" y="1460500"/>
            <a:ext cx="4525009" cy="3782059"/>
          </a:xfrm>
          <a:prstGeom prst="rect">
            <a:avLst/>
          </a:prstGeom>
        </p:spPr>
      </p:pic>
      <p:sp>
        <p:nvSpPr>
          <p:cNvPr id="488" name="textbox 488"/>
          <p:cNvSpPr/>
          <p:nvPr/>
        </p:nvSpPr>
        <p:spPr>
          <a:xfrm>
            <a:off x="485013" y="1290994"/>
            <a:ext cx="3846195" cy="277431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algn="l" rtl="0" eaLnBrk="0">
              <a:lnSpc>
                <a:spcPct val="91000"/>
              </a:lnSpc>
            </a:pPr>
            <a:r>
              <a:rPr sz="2000" b="1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4）蒸发过程4-1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2000"/>
              </a:lnSpc>
            </a:pPr>
            <a:endParaRPr sz="1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49580" algn="l" rtl="0" eaLnBrk="0">
              <a:lnSpc>
                <a:spcPct val="125000"/>
              </a:lnSpc>
              <a:spcBef>
                <a:spcPts val="0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节流降压后的制冷工质湿蒸气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状态4进入蒸发器，在蒸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发器中等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压（</a:t>
            </a:r>
            <a:r>
              <a:rPr sz="1900" kern="0" spc="-60" dirty="0">
                <a:solidFill>
                  <a:srgbClr val="6D6D6D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po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）吸收被冷却物质的热量，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变成干饱和蒸气状态1 ，制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冷工质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干饱和蒸气将重新被压缩机吸入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开始下一循环。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92" name="textbox 492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94" name="textbox 494"/>
          <p:cNvSpPr/>
          <p:nvPr/>
        </p:nvSpPr>
        <p:spPr>
          <a:xfrm>
            <a:off x="403225" y="776604"/>
            <a:ext cx="4446270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1 ）单级蒸气压缩式制冷理论循</a:t>
            </a:r>
            <a:r>
              <a:rPr sz="2000" kern="0" spc="-1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60" name="group 6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98" name="path 49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00" name="path 50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box 502"/>
          <p:cNvSpPr/>
          <p:nvPr/>
        </p:nvSpPr>
        <p:spPr>
          <a:xfrm>
            <a:off x="483234" y="1375270"/>
            <a:ext cx="4342765" cy="35941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63550" algn="l" rtl="0" eaLnBrk="0">
              <a:lnSpc>
                <a:spcPct val="83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制冷理论循环假定压缩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过程为一绝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5080" algn="l" rtl="0" eaLnBrk="0">
              <a:lnSpc>
                <a:spcPct val="120000"/>
              </a:lnSpc>
              <a:spcBef>
                <a:spcPts val="19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热压缩过程；制冷循环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工质的吸热和放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热都在无温差的条件下进行；制冷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循环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过程无热损失、流动阻力损失等。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这些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假设在制冷的实际循环中都是不可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能实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现的。在制冷实际循环中，为了减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少工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质的节流损失，提高制冷循环的经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济性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和确保压缩机的“干压”</a:t>
            </a:r>
            <a:r>
              <a:rPr sz="2000" kern="0" spc="-2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，经常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采用制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冷工质在节流膨胀阀前液体过冷和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压缩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机吸入之前蒸气过热的实际循环。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04" name="picture 5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965700" y="1651000"/>
            <a:ext cx="4069078" cy="3430905"/>
          </a:xfrm>
          <a:prstGeom prst="rect">
            <a:avLst/>
          </a:prstGeom>
        </p:spPr>
      </p:pic>
      <p:sp>
        <p:nvSpPr>
          <p:cNvPr id="508" name="textbox 508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10" name="textbox 510"/>
          <p:cNvSpPr/>
          <p:nvPr/>
        </p:nvSpPr>
        <p:spPr>
          <a:xfrm>
            <a:off x="403225" y="776604"/>
            <a:ext cx="4446270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）单级蒸气压缩式制冷实际循</a:t>
            </a:r>
            <a:r>
              <a:rPr sz="2000" kern="0" spc="-1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62" name="group 6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14" name="path 51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16" name="path 51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8" name="picture 5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851400" y="1651000"/>
            <a:ext cx="4185919" cy="3529330"/>
          </a:xfrm>
          <a:prstGeom prst="rect">
            <a:avLst/>
          </a:prstGeom>
        </p:spPr>
      </p:pic>
      <p:sp>
        <p:nvSpPr>
          <p:cNvPr id="520" name="textbox 520"/>
          <p:cNvSpPr/>
          <p:nvPr/>
        </p:nvSpPr>
        <p:spPr>
          <a:xfrm>
            <a:off x="484251" y="1400214"/>
            <a:ext cx="4281170" cy="327914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1750" algn="l" rtl="0" eaLnBrk="0">
              <a:lnSpc>
                <a:spcPct val="91000"/>
              </a:lnSpc>
            </a:pPr>
            <a:r>
              <a:rPr sz="2000" b="1" kern="0" spc="-3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1）冷凝过冷循环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2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335" indent="448310" algn="l" rtl="0" eaLnBrk="0">
              <a:lnSpc>
                <a:spcPct val="120000"/>
              </a:lnSpc>
              <a:spcBef>
                <a:spcPts val="61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过冷循环指制冷工质冷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凝结束，进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入膨胀阀前是过冷液体的循环。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449580" algn="l" rtl="0" eaLnBrk="0">
              <a:lnSpc>
                <a:spcPct val="120000"/>
              </a:lnSpc>
              <a:spcBef>
                <a:spcPts val="62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过冷度</a:t>
            </a:r>
            <a:r>
              <a:rPr sz="20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400" kern="0" spc="-10" dirty="0">
                <a:solidFill>
                  <a:srgbClr val="B1B1B1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Arg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可通过设计冷凝器冷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凝面积大于所需冷凝面积、提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高冷凝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器冷却介质流量或采用低温冷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却介质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等方法实现，一般选择为过冷度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为3-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5℃。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24" name="textbox 524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26" name="textbox 526"/>
          <p:cNvSpPr/>
          <p:nvPr/>
        </p:nvSpPr>
        <p:spPr>
          <a:xfrm>
            <a:off x="403225" y="776604"/>
            <a:ext cx="4446270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）单级蒸气压缩式制冷实际循</a:t>
            </a:r>
            <a:r>
              <a:rPr sz="2000" kern="0" spc="-1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64" name="group 6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30" name="path 53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32" name="path 53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textbox 534"/>
          <p:cNvSpPr/>
          <p:nvPr/>
        </p:nvSpPr>
        <p:spPr>
          <a:xfrm>
            <a:off x="484505" y="1400214"/>
            <a:ext cx="4281170" cy="327914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4130" algn="l" rtl="0" eaLnBrk="0">
              <a:lnSpc>
                <a:spcPct val="91000"/>
              </a:lnSpc>
            </a:pPr>
            <a:r>
              <a:rPr sz="2000" b="1" kern="0" spc="-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2）蒸发过热循环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6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1000"/>
              </a:lnSpc>
              <a:spcBef>
                <a:spcPts val="61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过热循环指制冷工质蒸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发结束，压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635" algn="l" rtl="0" eaLnBrk="0">
              <a:lnSpc>
                <a:spcPct val="127000"/>
              </a:lnSpc>
              <a:spcBef>
                <a:spcPts val="43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缩机吸入的为过热蒸气的制冷循环，</a:t>
            </a:r>
            <a:r>
              <a:rPr sz="20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一般过热度选择3-7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℃</a:t>
            </a:r>
            <a:r>
              <a:rPr sz="2000" kern="0" spc="2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,图中1-1’段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所示。过热循环主要是为了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保护制冷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压缩机“干压”</a:t>
            </a:r>
            <a:r>
              <a:rPr sz="2000" kern="0" spc="-1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，防止吸入液态制冷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工质。过热分为有效过热和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有害过热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两种。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36" name="picture 53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711700" y="1397000"/>
            <a:ext cx="4328159" cy="3649980"/>
          </a:xfrm>
          <a:prstGeom prst="rect">
            <a:avLst/>
          </a:prstGeom>
        </p:spPr>
      </p:pic>
      <p:sp>
        <p:nvSpPr>
          <p:cNvPr id="540" name="textbox 540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42" name="textbox 542"/>
          <p:cNvSpPr/>
          <p:nvPr/>
        </p:nvSpPr>
        <p:spPr>
          <a:xfrm>
            <a:off x="403225" y="776604"/>
            <a:ext cx="4446270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）单级蒸气压缩式制冷实际循</a:t>
            </a:r>
            <a:r>
              <a:rPr sz="2000" kern="0" spc="-1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66" name="group 6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46" name="path 54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48" name="path 54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extbox 550"/>
          <p:cNvSpPr/>
          <p:nvPr/>
        </p:nvSpPr>
        <p:spPr>
          <a:xfrm>
            <a:off x="485013" y="1399452"/>
            <a:ext cx="4250054" cy="37103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8575" algn="l" rtl="0" eaLnBrk="0">
              <a:lnSpc>
                <a:spcPct val="91000"/>
              </a:lnSpc>
            </a:pPr>
            <a:r>
              <a:rPr sz="2000" b="1" kern="0" spc="-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3）蒸发温度影响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3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23240" algn="l" rtl="0" eaLnBrk="0">
              <a:lnSpc>
                <a:spcPct val="123000"/>
              </a:lnSpc>
              <a:spcBef>
                <a:spcPts val="0"/>
              </a:spcBef>
              <a:tabLst>
                <a:tab pos="98425" algn="l"/>
                <a:tab pos="212725" algn="l"/>
              </a:tabLst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实际循环中，为了确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保制冷工质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在蒸发过程中能从被冷却物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质中吸收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热量，蒸发温度应远低于被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冷却物体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的温度。汽车空调制冷系统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蒸发温度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0" dirty="0">
                <a:solidFill>
                  <a:srgbClr val="5D5D5D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2300" kern="0" spc="0" dirty="0">
                <a:solidFill>
                  <a:srgbClr val="5D5D5D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t,=5</a:t>
            </a:r>
            <a:r>
              <a:rPr sz="2300" kern="0" spc="0" dirty="0">
                <a:solidFill>
                  <a:srgbClr val="5D5D5D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℃左右，蒸发温度取决于蒸发压</a:t>
            </a:r>
            <a:r>
              <a:rPr sz="20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力。以R134a制冷剂为例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，将蒸发压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力控制在0.35Mpa ，此时蒸发温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度为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400" kern="0" spc="0" dirty="0">
                <a:solidFill>
                  <a:srgbClr val="646464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2400" kern="0" spc="0" dirty="0">
                <a:solidFill>
                  <a:srgbClr val="646464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2400" kern="0" spc="0" dirty="0">
                <a:solidFill>
                  <a:srgbClr val="646464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t,=5</a:t>
            </a:r>
            <a:r>
              <a:rPr sz="2400" kern="0" spc="160" dirty="0">
                <a:solidFill>
                  <a:srgbClr val="646464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℃</a:t>
            </a:r>
            <a:r>
              <a:rPr sz="3000" kern="0" spc="0" baseline="-260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3000" baseline="-26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52" name="picture 5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787900" y="1866900"/>
            <a:ext cx="4287519" cy="2453640"/>
          </a:xfrm>
          <a:prstGeom prst="rect">
            <a:avLst/>
          </a:prstGeom>
        </p:spPr>
      </p:pic>
      <p:sp>
        <p:nvSpPr>
          <p:cNvPr id="556" name="textbox 556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58" name="textbox 558"/>
          <p:cNvSpPr/>
          <p:nvPr/>
        </p:nvSpPr>
        <p:spPr>
          <a:xfrm>
            <a:off x="403225" y="776604"/>
            <a:ext cx="4446270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）单级蒸气压缩式制冷实际循</a:t>
            </a:r>
            <a:r>
              <a:rPr sz="2000" kern="0" spc="-1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68" name="group 6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62" name="path 56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64" name="path 56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textbox 566"/>
          <p:cNvSpPr/>
          <p:nvPr/>
        </p:nvSpPr>
        <p:spPr>
          <a:xfrm>
            <a:off x="483489" y="1327697"/>
            <a:ext cx="7827009" cy="27406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5875" algn="l" rtl="0" eaLnBrk="0">
              <a:lnSpc>
                <a:spcPct val="91000"/>
              </a:lnSpc>
            </a:pPr>
            <a:r>
              <a:rPr sz="2000" b="1" kern="0" spc="-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4）冷凝温度影响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525145" algn="l" rtl="0" eaLnBrk="0">
              <a:lnSpc>
                <a:spcPct val="123000"/>
              </a:lnSpc>
              <a:spcBef>
                <a:spcPts val="98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实际循环中，为了确保制冷工质在冷凝过程中热量能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从环境介质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带走，冷凝温度应远高于环境空气的温度。汽车空调制冷系统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冷凝温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</a:t>
            </a:r>
            <a:r>
              <a:rPr sz="2000" kern="0" spc="-3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=环境温度+15℃左右，冷凝温度取决于冷凝压力。以汽车空调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5560" algn="l" rtl="0" eaLnBrk="0">
              <a:lnSpc>
                <a:spcPct val="92000"/>
              </a:lnSpc>
              <a:spcBef>
                <a:spcPts val="910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R134a制冷剂为例，当环境温度为32℃时，则冷凝温度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5875" indent="25400" algn="l" rtl="0" eaLnBrk="0">
              <a:lnSpc>
                <a:spcPct val="120000"/>
              </a:lnSpc>
              <a:spcBef>
                <a:spcPts val="480"/>
              </a:spcBef>
            </a:pP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=32+15=47℃</a:t>
            </a:r>
            <a:r>
              <a:rPr sz="2000" kern="0" spc="2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,查R134a制冷剂热力性质表，控制制冷系统的冷凝压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力为1.22Mpa ，可得到4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7℃的冷凝温度。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70" name="textbox 570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72" name="textbox 572"/>
          <p:cNvSpPr/>
          <p:nvPr/>
        </p:nvSpPr>
        <p:spPr>
          <a:xfrm>
            <a:off x="403225" y="776604"/>
            <a:ext cx="4446270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）单级蒸气压缩式制冷实际循</a:t>
            </a:r>
            <a:r>
              <a:rPr sz="2000" kern="0" spc="-1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0" name="group 7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76" name="path 57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78" name="path 57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0" name="picture 580"/>
          <p:cNvPicPr>
            <a:picLocks noChangeAspect="1"/>
          </p:cNvPicPr>
          <p:nvPr/>
        </p:nvPicPr>
        <p:blipFill>
          <a:blip r:embed="rId1"/>
          <a:srcRect l="8729" r="9368" b="14484"/>
          <a:stretch>
            <a:fillRect/>
          </a:stretch>
        </p:blipFill>
        <p:spPr>
          <a:xfrm rot="21600000">
            <a:off x="798195" y="3251200"/>
            <a:ext cx="7489190" cy="2110740"/>
          </a:xfrm>
          <a:prstGeom prst="rect">
            <a:avLst/>
          </a:prstGeom>
        </p:spPr>
      </p:pic>
      <p:sp>
        <p:nvSpPr>
          <p:cNvPr id="582" name="textbox 582"/>
          <p:cNvSpPr/>
          <p:nvPr/>
        </p:nvSpPr>
        <p:spPr>
          <a:xfrm>
            <a:off x="485521" y="2971457"/>
            <a:ext cx="8541384" cy="26936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气等均会使冷凝温度升高，制冷效果变</a:t>
            </a:r>
            <a:r>
              <a:rPr sz="20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差。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73000"/>
              </a:lnSpc>
              <a:spcBef>
                <a:spcPts val="5"/>
              </a:spcBef>
            </a:pPr>
            <a:r>
              <a:rPr sz="1600" kern="0" spc="-3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29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584" name="textbox 584"/>
          <p:cNvSpPr/>
          <p:nvPr/>
        </p:nvSpPr>
        <p:spPr>
          <a:xfrm>
            <a:off x="483489" y="1327697"/>
            <a:ext cx="7658734" cy="15513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5875" algn="l" rtl="0" eaLnBrk="0">
              <a:lnSpc>
                <a:spcPct val="91000"/>
              </a:lnSpc>
            </a:pPr>
            <a:r>
              <a:rPr sz="2000" b="1" kern="0" spc="-2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4）冷凝温度影响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2000"/>
              </a:lnSpc>
            </a:pPr>
            <a:endParaRPr sz="8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26415" algn="l" rtl="0" eaLnBrk="0">
              <a:lnSpc>
                <a:spcPct val="123000"/>
              </a:lnSpc>
              <a:spcBef>
                <a:spcPts val="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冷凝温度升高，制冷量减少，压缩机机械功增加，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制冷效率会显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著降低。汽车空调的制冷循环中，冷凝器表面的脏堵、冷凝风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扇运转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不正常、制冷剂过量、膨胀阀开启过大、高压管道堵塞、系统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中有空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86" name="textbox 586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88" name="textbox 588"/>
          <p:cNvSpPr/>
          <p:nvPr/>
        </p:nvSpPr>
        <p:spPr>
          <a:xfrm>
            <a:off x="403225" y="776604"/>
            <a:ext cx="4446270" cy="40512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3040" algn="l" rtl="0" eaLnBrk="0">
              <a:lnSpc>
                <a:spcPts val="2585"/>
              </a:lnSpc>
            </a:pPr>
            <a:r>
              <a:rPr sz="2000" kern="0" spc="-1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2 ）单级蒸气压缩式制冷实际循</a:t>
            </a:r>
            <a:r>
              <a:rPr sz="2000" kern="0" spc="-1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环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2" name="group 7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92" name="path 59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94" name="path 59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box 110"/>
          <p:cNvSpPr/>
          <p:nvPr/>
        </p:nvSpPr>
        <p:spPr>
          <a:xfrm>
            <a:off x="846696" y="899280"/>
            <a:ext cx="7660640" cy="152781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73075" algn="l" rtl="0" eaLnBrk="0">
              <a:lnSpc>
                <a:spcPct val="91000"/>
              </a:lnSpc>
            </a:pP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一辆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2018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款吉利帝豪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EV450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电动汽车采用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电动空调系统，你知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4000"/>
              </a:lnSpc>
              <a:spcBef>
                <a:spcPts val="290"/>
              </a:spcBef>
            </a:pP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道电动空调系统与传统汽车空调系统的异同吗？你知道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电动汽车空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调系统的组成部件和工作原理吗？请你以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EV450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为例，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认知电动汽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2540" algn="l" rtl="0" eaLnBrk="0">
              <a:lnSpc>
                <a:spcPct val="95000"/>
              </a:lnSpc>
              <a:spcBef>
                <a:spcPts val="295"/>
              </a:spcBef>
            </a:pP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车空调系统各组成部件，进行电动空调系统的正确操作与性能检测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 </a:t>
            </a: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熟悉电动空调系统的电气连接及连接器端子。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12" name="picture 1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768600" y="2438399"/>
            <a:ext cx="3912234" cy="2842895"/>
          </a:xfrm>
          <a:prstGeom prst="rect">
            <a:avLst/>
          </a:prstGeom>
        </p:spPr>
      </p:pic>
      <p:sp>
        <p:nvSpPr>
          <p:cNvPr id="116" name="textbox 116"/>
          <p:cNvSpPr/>
          <p:nvPr/>
        </p:nvSpPr>
        <p:spPr>
          <a:xfrm>
            <a:off x="-12700" y="171165"/>
            <a:ext cx="2696845" cy="4260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4000"/>
              </a:lnSpc>
            </a:pPr>
            <a:r>
              <a:rPr sz="24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一、情境导入</a:t>
            </a:r>
            <a:endParaRPr sz="2400" b="1" kern="0" spc="10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0" name="group 2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20" name="path 12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22" name="path 12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textbox 596"/>
          <p:cNvSpPr/>
          <p:nvPr/>
        </p:nvSpPr>
        <p:spPr>
          <a:xfrm>
            <a:off x="485267" y="1314235"/>
            <a:ext cx="7745094" cy="38709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35940" algn="l" rtl="0" eaLnBrk="0">
              <a:lnSpc>
                <a:spcPct val="84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制冷系统中的制冷工质又称为制冷剂，是制冷系统中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循环且不断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3105"/>
              </a:lnSpc>
            </a:pPr>
            <a:r>
              <a:rPr sz="20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产生相态变化进行热量</a:t>
            </a:r>
            <a:r>
              <a:rPr sz="20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传递的物质。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2000"/>
              </a:lnSpc>
              <a:spcBef>
                <a:spcPts val="1115"/>
              </a:spcBef>
            </a:pPr>
            <a:r>
              <a:rPr sz="20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对制冷剂的要求是：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1115" algn="l" rtl="0" eaLnBrk="0">
              <a:lnSpc>
                <a:spcPts val="2465"/>
              </a:lnSpc>
              <a:spcBef>
                <a:spcPts val="800"/>
              </a:spcBef>
              <a:tabLst>
                <a:tab pos="215900" algn="l"/>
              </a:tabLst>
            </a:pPr>
            <a:r>
              <a:rPr sz="2000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2000" kern="0" spc="58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7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易凝结，冷凝压力不要太高；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65760" indent="-334645" algn="l" rtl="0" eaLnBrk="0">
              <a:lnSpc>
                <a:spcPct val="113000"/>
              </a:lnSpc>
              <a:spcBef>
                <a:spcPts val="675"/>
              </a:spcBef>
              <a:tabLst>
                <a:tab pos="215900" algn="l"/>
              </a:tabLst>
            </a:pPr>
            <a:r>
              <a:rPr sz="2000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2000" kern="0" spc="5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标准大气压下，蒸发温度较低，单位容积制冷量大，气化潜热</a:t>
            </a:r>
            <a:r>
              <a:rPr sz="2000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大，</a:t>
            </a:r>
            <a:r>
              <a:rPr sz="2000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比容小；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1115" algn="l" rtl="0" eaLnBrk="0">
              <a:lnSpc>
                <a:spcPts val="2475"/>
              </a:lnSpc>
              <a:spcBef>
                <a:spcPts val="800"/>
              </a:spcBef>
              <a:tabLst>
                <a:tab pos="215900" algn="l"/>
              </a:tabLst>
            </a:pPr>
            <a:r>
              <a:rPr sz="2000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2000" kern="0" spc="56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7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无毒，不燃烧，不爆炸，无腐蚀，且价格低。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9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4290" indent="574040" algn="l" rtl="0" eaLnBrk="0">
              <a:lnSpc>
                <a:spcPct val="120000"/>
              </a:lnSpc>
              <a:spcBef>
                <a:spcPts val="0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汽车空调系统曾使用R12作为制冷剂，现在汽车空调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只能使用    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R134a作为制冷剂。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98" name="picture 59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16534" y="3688506"/>
            <a:ext cx="184848" cy="288988"/>
          </a:xfrm>
          <a:prstGeom prst="rect">
            <a:avLst/>
          </a:prstGeom>
        </p:spPr>
      </p:pic>
      <p:pic>
        <p:nvPicPr>
          <p:cNvPr id="600" name="picture 60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516534" y="2896026"/>
            <a:ext cx="184848" cy="288988"/>
          </a:xfrm>
          <a:prstGeom prst="rect">
            <a:avLst/>
          </a:prstGeom>
        </p:spPr>
      </p:pic>
      <p:pic>
        <p:nvPicPr>
          <p:cNvPr id="602" name="picture 6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516534" y="2499786"/>
            <a:ext cx="184848" cy="288988"/>
          </a:xfrm>
          <a:prstGeom prst="rect">
            <a:avLst/>
          </a:prstGeom>
        </p:spPr>
      </p:pic>
      <p:sp>
        <p:nvSpPr>
          <p:cNvPr id="606" name="textbox 606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4" name="group 74"/>
          <p:cNvGrpSpPr/>
          <p:nvPr/>
        </p:nvGrpSpPr>
        <p:grpSpPr>
          <a:xfrm rot="21600000">
            <a:off x="403225" y="776604"/>
            <a:ext cx="4173219" cy="405129"/>
            <a:chOff x="0" y="0"/>
            <a:chExt cx="4173219" cy="405129"/>
          </a:xfrm>
        </p:grpSpPr>
        <p:sp>
          <p:nvSpPr>
            <p:cNvPr id="608" name="rect 608"/>
            <p:cNvSpPr/>
            <p:nvPr/>
          </p:nvSpPr>
          <p:spPr>
            <a:xfrm>
              <a:off x="0" y="0"/>
              <a:ext cx="3764915" cy="405129"/>
            </a:xfrm>
            <a:prstGeom prst="rect">
              <a:avLst/>
            </a:prstGeom>
            <a:solidFill>
              <a:srgbClr val="3CA6E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10" name="rect 610"/>
            <p:cNvSpPr/>
            <p:nvPr/>
          </p:nvSpPr>
          <p:spPr>
            <a:xfrm>
              <a:off x="2281554" y="6350"/>
              <a:ext cx="1891664" cy="398779"/>
            </a:xfrm>
            <a:prstGeom prst="rect">
              <a:avLst/>
            </a:prstGeom>
            <a:solidFill>
              <a:srgbClr val="ED7D3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12" name="textbox 612"/>
            <p:cNvSpPr/>
            <p:nvPr/>
          </p:nvSpPr>
          <p:spPr>
            <a:xfrm>
              <a:off x="91948" y="63637"/>
              <a:ext cx="2001520" cy="304800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73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ct val="92000"/>
                </a:lnSpc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2.制冷剂与润滑油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76" name="group 7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16" name="path 61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18" name="path 61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620" name="textbox 620"/>
          <p:cNvSpPr/>
          <p:nvPr/>
        </p:nvSpPr>
        <p:spPr>
          <a:xfrm>
            <a:off x="2785109" y="845195"/>
            <a:ext cx="1681479" cy="3016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b="1" kern="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1）制冷剂概述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textbox 622"/>
          <p:cNvSpPr/>
          <p:nvPr/>
        </p:nvSpPr>
        <p:spPr>
          <a:xfrm>
            <a:off x="483336" y="1361258"/>
            <a:ext cx="7759700" cy="35483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15620" algn="l" rtl="0" eaLnBrk="0">
              <a:lnSpc>
                <a:spcPct val="75000"/>
              </a:lnSpc>
            </a:pPr>
            <a:r>
              <a:rPr sz="2400" b="1" kern="0" spc="-5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R12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是一种氟氯碳氢化合物(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CFC) ，俗称氟里昂。</a:t>
            </a:r>
            <a:r>
              <a:rPr sz="1800" kern="0" spc="-3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R12无毒、不易燃烧、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970" indent="-1270" algn="l" rtl="0" eaLnBrk="0">
              <a:lnSpc>
                <a:spcPct val="137000"/>
              </a:lnSpc>
              <a:spcBef>
                <a:spcPts val="5"/>
              </a:spcBef>
            </a:pP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不易爆炸、不易挥发，热稳定性好。</a:t>
            </a:r>
            <a:r>
              <a:rPr sz="1800" kern="0" spc="-3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R12冷凝压力小(1.5-2.0MPa)</a:t>
            </a:r>
            <a:r>
              <a:rPr sz="18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，在标准大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气压下R12的沸点为-29.7</a:t>
            </a:r>
            <a:r>
              <a:rPr sz="18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4℃</a:t>
            </a:r>
            <a:r>
              <a:rPr sz="1800" kern="0" spc="1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,凝固温度为-158℃</a:t>
            </a:r>
            <a:r>
              <a:rPr sz="1800" kern="0" spc="1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,能在低温下正常工作，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335" indent="1905" algn="l" rtl="0" eaLnBrk="0">
              <a:lnSpc>
                <a:spcPct val="127000"/>
              </a:lnSpc>
              <a:spcBef>
                <a:spcPts val="455"/>
              </a:spcBef>
              <a:tabLst>
                <a:tab pos="1028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节流损失小，有较大的制冷系数。单从制冷性能、成本方面考虑，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R12是汽车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空调上理想的制冷剂。但20世纪70年代，CFC被发现是破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坏大气臭氧层的主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要因素，R12的臭氧衰减系数ODP=0.9( Ozone</a:t>
            </a:r>
            <a:r>
              <a:rPr sz="1800" kern="0" spc="2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Depletion</a:t>
            </a:r>
            <a:r>
              <a:rPr sz="1800" kern="0" spc="1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Potential)较高，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温室效应指数GWP=2.8( Global Warming</a:t>
            </a:r>
            <a:r>
              <a:rPr sz="1800" kern="0" spc="1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Potential)。</a:t>
            </a:r>
            <a:r>
              <a:rPr sz="1800" kern="0" spc="-3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1987年由46个国家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签署了《蒙特利尔协定书》，协定规定发达国家1996年1月1日全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面停产R12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,德国1995年停产，1998年停止使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用，发展中国家2010年全面停产和停止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使用。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26" name="textbox 626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8" name="group 78"/>
          <p:cNvGrpSpPr/>
          <p:nvPr/>
        </p:nvGrpSpPr>
        <p:grpSpPr>
          <a:xfrm rot="21600000">
            <a:off x="403225" y="776604"/>
            <a:ext cx="4173219" cy="405129"/>
            <a:chOff x="0" y="0"/>
            <a:chExt cx="4173219" cy="405129"/>
          </a:xfrm>
        </p:grpSpPr>
        <p:sp>
          <p:nvSpPr>
            <p:cNvPr id="628" name="rect 628"/>
            <p:cNvSpPr/>
            <p:nvPr/>
          </p:nvSpPr>
          <p:spPr>
            <a:xfrm>
              <a:off x="0" y="0"/>
              <a:ext cx="3764915" cy="405129"/>
            </a:xfrm>
            <a:prstGeom prst="rect">
              <a:avLst/>
            </a:prstGeom>
            <a:solidFill>
              <a:srgbClr val="3CA6E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30" name="rect 630"/>
            <p:cNvSpPr/>
            <p:nvPr/>
          </p:nvSpPr>
          <p:spPr>
            <a:xfrm>
              <a:off x="2281554" y="6350"/>
              <a:ext cx="1891664" cy="398779"/>
            </a:xfrm>
            <a:prstGeom prst="rect">
              <a:avLst/>
            </a:prstGeom>
            <a:solidFill>
              <a:srgbClr val="ED7D3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32" name="textbox 632"/>
            <p:cNvSpPr/>
            <p:nvPr/>
          </p:nvSpPr>
          <p:spPr>
            <a:xfrm>
              <a:off x="91948" y="63637"/>
              <a:ext cx="2001520" cy="304800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73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ct val="92000"/>
                </a:lnSpc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2.制冷剂与润滑油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80" name="group 8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36" name="path 63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38" name="path 63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640" name="textbox 640"/>
          <p:cNvSpPr/>
          <p:nvPr/>
        </p:nvSpPr>
        <p:spPr>
          <a:xfrm>
            <a:off x="2785109" y="845195"/>
            <a:ext cx="1681479" cy="3016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b="1" kern="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1）制冷剂概述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2" name="table 642"/>
          <p:cNvGraphicFramePr>
            <a:graphicFrameLocks noGrp="1"/>
          </p:cNvGraphicFramePr>
          <p:nvPr/>
        </p:nvGraphicFramePr>
        <p:xfrm>
          <a:off x="1185862" y="3006407"/>
          <a:ext cx="6612890" cy="2146300"/>
        </p:xfrm>
        <a:graphic>
          <a:graphicData uri="http://schemas.openxmlformats.org/drawingml/2006/table">
            <a:tbl>
              <a:tblPr/>
              <a:tblGrid>
                <a:gridCol w="2167889"/>
                <a:gridCol w="1988185"/>
                <a:gridCol w="2456814"/>
              </a:tblGrid>
              <a:tr h="3111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0565" algn="l" rtl="0" eaLnBrk="0">
                        <a:lnSpc>
                          <a:spcPct val="88000"/>
                        </a:lnSpc>
                      </a:pPr>
                      <a:r>
                        <a:rPr sz="20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制冷剂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8490" algn="l" rtl="0" eaLnBrk="0">
                        <a:lnSpc>
                          <a:spcPct val="82000"/>
                        </a:lnSpc>
                      </a:pPr>
                      <a:r>
                        <a:rPr sz="2000" b="1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R134a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00760" algn="l" rtl="0" eaLnBrk="0">
                        <a:lnSpc>
                          <a:spcPct val="82000"/>
                        </a:lnSpc>
                      </a:pPr>
                      <a:r>
                        <a:rPr sz="2000" b="1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R12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0929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化学式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9580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2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CH</a:t>
                      </a:r>
                      <a:r>
                        <a:rPr sz="2000" kern="0" spc="-30" baseline="-210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r>
                        <a:rPr sz="13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2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F-CF</a:t>
                      </a:r>
                      <a:r>
                        <a:rPr sz="2000" kern="0" spc="-30" baseline="-210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</a:t>
                      </a:r>
                      <a:endParaRPr sz="2000" baseline="-21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30580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20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CC1</a:t>
                      </a:r>
                      <a:r>
                        <a:rPr sz="2000" kern="0" spc="-40" baseline="-210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r>
                        <a:rPr sz="1300" kern="0" spc="-1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2000" kern="0" spc="-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F</a:t>
                      </a:r>
                      <a:r>
                        <a:rPr sz="2000" kern="0" spc="10" baseline="-210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</a:t>
                      </a:r>
                      <a:endParaRPr sz="2000" baseline="-21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8229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化学名称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0863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20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四氟乙烷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753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20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二氯氟甲烷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66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标准大气压沸点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7658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2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-26.5℃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772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2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-29.8℃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092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凝固点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0165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2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-101.6℃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3883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20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-158℃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499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2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临界温度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5943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20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100.6℃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662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20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112℃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1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4995" algn="l" rtl="0" eaLnBrk="0">
                        <a:lnSpc>
                          <a:spcPct val="91000"/>
                        </a:lnSpc>
                      </a:pPr>
                      <a:r>
                        <a:rPr sz="20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临界压力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69265" algn="l" rtl="0" eaLnBrk="0">
                        <a:lnSpc>
                          <a:spcPct val="86000"/>
                        </a:lnSpc>
                      </a:pPr>
                      <a:r>
                        <a:rPr sz="2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40.56bar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00405" algn="l" rtl="0" eaLnBrk="0">
                        <a:lnSpc>
                          <a:spcPct val="86000"/>
                        </a:lnSpc>
                      </a:pPr>
                      <a:r>
                        <a:rPr sz="20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41.58bar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44" name="textbox 644"/>
          <p:cNvSpPr/>
          <p:nvPr/>
        </p:nvSpPr>
        <p:spPr>
          <a:xfrm>
            <a:off x="744728" y="1335367"/>
            <a:ext cx="7777480" cy="13354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6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2545" indent="20955" algn="l" rtl="0" eaLnBrk="0">
              <a:lnSpc>
                <a:spcPct val="102000"/>
              </a:lnSpc>
            </a:pPr>
            <a:r>
              <a:rPr sz="2400" b="1" kern="0" spc="-4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R134a(四氟乙烷)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是一种氢氟烃（ HFC) ，不像R12那样含有氯原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子，故不会对臭氧层产生危害(ODP=0) ，但仍然会产生温室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效应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735" indent="100330" algn="l" rtl="0" eaLnBrk="0">
              <a:lnSpc>
                <a:spcPct val="103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 GWP=0.3)。</a:t>
            </a:r>
            <a:r>
              <a:rPr sz="2000" kern="0" spc="-4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R134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a的沸点为-26.5℃</a:t>
            </a:r>
            <a:r>
              <a:rPr sz="2000" kern="0" spc="2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,凝固点是-101℃</a:t>
            </a:r>
            <a:r>
              <a:rPr sz="2000" kern="0" spc="2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,热力性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质与R12接近。</a:t>
            </a:r>
            <a:r>
              <a:rPr sz="2000" kern="0" spc="-4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R134a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无色，有轻微的乙醚味道，吸湿性较R12要强。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48" name="textbox 648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2" name="group 82"/>
          <p:cNvGrpSpPr/>
          <p:nvPr/>
        </p:nvGrpSpPr>
        <p:grpSpPr>
          <a:xfrm rot="21600000">
            <a:off x="403225" y="776604"/>
            <a:ext cx="4173219" cy="405129"/>
            <a:chOff x="0" y="0"/>
            <a:chExt cx="4173219" cy="405129"/>
          </a:xfrm>
        </p:grpSpPr>
        <p:sp>
          <p:nvSpPr>
            <p:cNvPr id="650" name="rect 650"/>
            <p:cNvSpPr/>
            <p:nvPr/>
          </p:nvSpPr>
          <p:spPr>
            <a:xfrm>
              <a:off x="0" y="0"/>
              <a:ext cx="3764915" cy="405129"/>
            </a:xfrm>
            <a:prstGeom prst="rect">
              <a:avLst/>
            </a:prstGeom>
            <a:solidFill>
              <a:srgbClr val="3CA6E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52" name="rect 652"/>
            <p:cNvSpPr/>
            <p:nvPr/>
          </p:nvSpPr>
          <p:spPr>
            <a:xfrm>
              <a:off x="2281554" y="6350"/>
              <a:ext cx="1891664" cy="398779"/>
            </a:xfrm>
            <a:prstGeom prst="rect">
              <a:avLst/>
            </a:prstGeom>
            <a:solidFill>
              <a:srgbClr val="ED7D3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54" name="textbox 654"/>
            <p:cNvSpPr/>
            <p:nvPr/>
          </p:nvSpPr>
          <p:spPr>
            <a:xfrm>
              <a:off x="91948" y="63637"/>
              <a:ext cx="2001520" cy="304800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73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ct val="92000"/>
                </a:lnSpc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2.制冷剂与润滑油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84" name="group 8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58" name="path 65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0" name="path 66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662" name="textbox 662"/>
          <p:cNvSpPr/>
          <p:nvPr/>
        </p:nvSpPr>
        <p:spPr>
          <a:xfrm>
            <a:off x="2785109" y="845195"/>
            <a:ext cx="1681479" cy="3016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b="1" kern="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1）制冷剂概述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4" name="picture 66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200400" y="1181100"/>
            <a:ext cx="4061459" cy="4051934"/>
          </a:xfrm>
          <a:prstGeom prst="rect">
            <a:avLst/>
          </a:prstGeom>
        </p:spPr>
      </p:pic>
      <p:sp>
        <p:nvSpPr>
          <p:cNvPr id="668" name="textbox 668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6" name="group 86"/>
          <p:cNvGrpSpPr/>
          <p:nvPr/>
        </p:nvGrpSpPr>
        <p:grpSpPr>
          <a:xfrm rot="21600000">
            <a:off x="403225" y="776604"/>
            <a:ext cx="4173219" cy="405129"/>
            <a:chOff x="0" y="0"/>
            <a:chExt cx="4173219" cy="405129"/>
          </a:xfrm>
        </p:grpSpPr>
        <p:sp>
          <p:nvSpPr>
            <p:cNvPr id="670" name="rect 670"/>
            <p:cNvSpPr/>
            <p:nvPr/>
          </p:nvSpPr>
          <p:spPr>
            <a:xfrm>
              <a:off x="0" y="0"/>
              <a:ext cx="3764915" cy="405129"/>
            </a:xfrm>
            <a:prstGeom prst="rect">
              <a:avLst/>
            </a:prstGeom>
            <a:solidFill>
              <a:srgbClr val="3CA6E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72" name="rect 672"/>
            <p:cNvSpPr/>
            <p:nvPr/>
          </p:nvSpPr>
          <p:spPr>
            <a:xfrm>
              <a:off x="2281554" y="6350"/>
              <a:ext cx="1891664" cy="398779"/>
            </a:xfrm>
            <a:prstGeom prst="rect">
              <a:avLst/>
            </a:prstGeom>
            <a:solidFill>
              <a:srgbClr val="ED7D3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74" name="textbox 674"/>
            <p:cNvSpPr/>
            <p:nvPr/>
          </p:nvSpPr>
          <p:spPr>
            <a:xfrm>
              <a:off x="91948" y="63637"/>
              <a:ext cx="2001520" cy="304800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73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ct val="92000"/>
                </a:lnSpc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2.制冷剂与润滑油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676" name="textbox 676"/>
          <p:cNvSpPr/>
          <p:nvPr/>
        </p:nvSpPr>
        <p:spPr>
          <a:xfrm>
            <a:off x="486282" y="1635135"/>
            <a:ext cx="2253614" cy="606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0320" algn="l" rtl="0" eaLnBrk="0">
              <a:lnSpc>
                <a:spcPct val="95000"/>
              </a:lnSpc>
            </a:pP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R134a与R12的沸点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与饱和压力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8" name="group 8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680" name="path 68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82" name="path 68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684" name="textbox 684"/>
          <p:cNvSpPr/>
          <p:nvPr/>
        </p:nvSpPr>
        <p:spPr>
          <a:xfrm>
            <a:off x="2785109" y="845195"/>
            <a:ext cx="1681479" cy="3016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b="1" kern="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1）制冷剂概述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8" name="table 688"/>
          <p:cNvGraphicFramePr>
            <a:graphicFrameLocks noGrp="1"/>
          </p:cNvGraphicFramePr>
          <p:nvPr/>
        </p:nvGraphicFramePr>
        <p:xfrm>
          <a:off x="3116261" y="1227736"/>
          <a:ext cx="4761865" cy="4192270"/>
        </p:xfrm>
        <a:graphic>
          <a:graphicData uri="http://schemas.openxmlformats.org/drawingml/2006/table">
            <a:tbl>
              <a:tblPr/>
              <a:tblGrid>
                <a:gridCol w="1341755"/>
                <a:gridCol w="1742439"/>
                <a:gridCol w="1677670"/>
              </a:tblGrid>
              <a:tr h="1504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9306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900" b="1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沸点(℃)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289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9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R134a饱和压力（bar）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2512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9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R12饱和压力（bar）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5630" algn="l" rtl="0" eaLnBrk="0">
                        <a:lnSpc>
                          <a:spcPct val="82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–45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00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0.39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644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51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5630" algn="l" rtl="0" eaLnBrk="0">
                        <a:lnSpc>
                          <a:spcPct val="82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–40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00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0.51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644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0.64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5630" algn="l" rtl="0" eaLnBrk="0">
                        <a:lnSpc>
                          <a:spcPct val="82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–35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00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0.66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644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0.81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5630" algn="l" rtl="0" eaLnBrk="0">
                        <a:lnSpc>
                          <a:spcPct val="82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–30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00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4060" algn="l" rtl="0" eaLnBrk="0">
                        <a:lnSpc>
                          <a:spcPct val="72000"/>
                        </a:lnSpc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5630" algn="l" rtl="0" eaLnBrk="0">
                        <a:lnSpc>
                          <a:spcPct val="82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–25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9620" algn="l" rtl="0" eaLnBrk="0">
                        <a:lnSpc>
                          <a:spcPct val="72000"/>
                        </a:lnSpc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1.06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4060" algn="l" rtl="0" eaLnBrk="0">
                        <a:lnSpc>
                          <a:spcPct val="72000"/>
                        </a:lnSpc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1.24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5630" algn="l" rtl="0" eaLnBrk="0">
                        <a:lnSpc>
                          <a:spcPct val="82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–20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9620" algn="l" rtl="0" eaLnBrk="0">
                        <a:lnSpc>
                          <a:spcPct val="72000"/>
                        </a:lnSpc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1.32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4060" algn="l" rtl="0" eaLnBrk="0">
                        <a:lnSpc>
                          <a:spcPct val="72000"/>
                        </a:lnSpc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1.51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5630" algn="l" rtl="0" eaLnBrk="0">
                        <a:lnSpc>
                          <a:spcPct val="82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–15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9620" algn="l" rtl="0" eaLnBrk="0">
                        <a:lnSpc>
                          <a:spcPct val="72000"/>
                        </a:lnSpc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1.63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4060" algn="l" rtl="0" eaLnBrk="0">
                        <a:lnSpc>
                          <a:spcPct val="72000"/>
                        </a:lnSpc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1.82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5630" algn="l" rtl="0" eaLnBrk="0">
                        <a:lnSpc>
                          <a:spcPct val="82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–10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63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2.00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707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2.19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4205" algn="l" rtl="0" eaLnBrk="0">
                        <a:lnSpc>
                          <a:spcPct val="81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–5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63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2.43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707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2.61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024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63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2.92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834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3.08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52145" algn="l" rtl="0" eaLnBrk="0">
                        <a:lnSpc>
                          <a:spcPct val="71000"/>
                        </a:lnSpc>
                        <a:spcBef>
                          <a:spcPts val="0"/>
                        </a:spcBef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327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3.49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834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3.63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9285" algn="l" rtl="0" eaLnBrk="0">
                        <a:lnSpc>
                          <a:spcPct val="72000"/>
                        </a:lnSpc>
                      </a:pPr>
                      <a:r>
                        <a:rPr sz="9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073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4.13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517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4.24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9285" algn="l" rtl="0" eaLnBrk="0">
                        <a:lnSpc>
                          <a:spcPct val="72000"/>
                        </a:lnSpc>
                      </a:pPr>
                      <a:r>
                        <a:rPr sz="9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073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4.87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517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4.92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230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327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5.70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834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5.68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230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200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6.63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644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6.53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357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390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7.67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834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7.47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357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1365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8.83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644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8.50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039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104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10.12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644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9.63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039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104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11.54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0548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10.88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357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104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13.11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0548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12.24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3570" algn="l" rtl="0" eaLnBrk="0">
                        <a:lnSpc>
                          <a:spcPct val="71000"/>
                        </a:lnSpc>
                        <a:spcBef>
                          <a:spcPts val="0"/>
                        </a:spcBef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104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14.83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0548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13.72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166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104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16.72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0548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15.33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166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104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18.85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0548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17.07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357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406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21.05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0548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18.96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3570" algn="l" rtl="0" eaLnBrk="0">
                        <a:lnSpc>
                          <a:spcPct val="71000"/>
                        </a:lnSpc>
                        <a:spcBef>
                          <a:spcPts val="0"/>
                        </a:spcBef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406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23.52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9850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21.00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93090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86a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406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26.21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9850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23.19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1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1665" algn="l" rtl="0" eaLnBrk="0">
                        <a:lnSpc>
                          <a:spcPct val="7200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406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29.14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98500" algn="l" rtl="0" eaLnBrk="0">
                        <a:lnSpc>
                          <a:spcPct val="72000"/>
                        </a:lnSpc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25.55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1665" algn="l" rtl="0" eaLnBrk="0">
                        <a:lnSpc>
                          <a:spcPct val="76000"/>
                        </a:lnSpc>
                        <a:spcBef>
                          <a:spcPts val="0"/>
                        </a:spcBef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34695" algn="l" rtl="0" eaLnBrk="0">
                        <a:lnSpc>
                          <a:spcPct val="76000"/>
                        </a:lnSpc>
                        <a:spcBef>
                          <a:spcPts val="0"/>
                        </a:spcBef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32.34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0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98500" algn="l" rtl="0" eaLnBrk="0">
                        <a:lnSpc>
                          <a:spcPct val="76000"/>
                        </a:lnSpc>
                        <a:spcBef>
                          <a:spcPts val="0"/>
                        </a:spcBef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28.00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90" name="textbox 690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90" name="group 90"/>
          <p:cNvGrpSpPr/>
          <p:nvPr/>
        </p:nvGrpSpPr>
        <p:grpSpPr>
          <a:xfrm rot="21600000">
            <a:off x="403225" y="776604"/>
            <a:ext cx="4173219" cy="405129"/>
            <a:chOff x="0" y="0"/>
            <a:chExt cx="4173219" cy="405129"/>
          </a:xfrm>
        </p:grpSpPr>
        <p:sp>
          <p:nvSpPr>
            <p:cNvPr id="692" name="rect 692"/>
            <p:cNvSpPr/>
            <p:nvPr/>
          </p:nvSpPr>
          <p:spPr>
            <a:xfrm>
              <a:off x="0" y="0"/>
              <a:ext cx="3764915" cy="405129"/>
            </a:xfrm>
            <a:prstGeom prst="rect">
              <a:avLst/>
            </a:prstGeom>
            <a:solidFill>
              <a:srgbClr val="3CA6E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94" name="rect 694"/>
            <p:cNvSpPr/>
            <p:nvPr/>
          </p:nvSpPr>
          <p:spPr>
            <a:xfrm>
              <a:off x="2281554" y="6350"/>
              <a:ext cx="1891664" cy="398779"/>
            </a:xfrm>
            <a:prstGeom prst="rect">
              <a:avLst/>
            </a:prstGeom>
            <a:solidFill>
              <a:srgbClr val="ED7D3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96" name="textbox 696"/>
            <p:cNvSpPr/>
            <p:nvPr/>
          </p:nvSpPr>
          <p:spPr>
            <a:xfrm>
              <a:off x="91948" y="63637"/>
              <a:ext cx="2001520" cy="304800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73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ct val="92000"/>
                </a:lnSpc>
              </a:pPr>
              <a:r>
                <a:rPr sz="2000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2.制冷剂与润滑油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698" name="textbox 698"/>
          <p:cNvSpPr/>
          <p:nvPr/>
        </p:nvSpPr>
        <p:spPr>
          <a:xfrm>
            <a:off x="486282" y="1635135"/>
            <a:ext cx="2307589" cy="606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0320" algn="l" rtl="0" eaLnBrk="0">
              <a:lnSpc>
                <a:spcPct val="95000"/>
              </a:lnSpc>
            </a:pP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R134a与R12的沸点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与饱和压力关系数值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92" name="group 9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02" name="path 70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04" name="path 70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706" name="textbox 706"/>
          <p:cNvSpPr/>
          <p:nvPr/>
        </p:nvSpPr>
        <p:spPr>
          <a:xfrm>
            <a:off x="2785109" y="845195"/>
            <a:ext cx="1681479" cy="3016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b="1" kern="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1）制冷剂概述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textbox 708"/>
          <p:cNvSpPr/>
          <p:nvPr/>
        </p:nvSpPr>
        <p:spPr>
          <a:xfrm>
            <a:off x="486029" y="1274583"/>
            <a:ext cx="7932419" cy="26301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6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46405" algn="l" rtl="0" eaLnBrk="0">
              <a:lnSpc>
                <a:spcPct val="96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在空调制冷系统中，为了保证压缩机正常运转、长期可靠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工作，必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须对其进行润滑，所使用的润滑油也称为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叫冷冻润滑油（冷冻油）。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6525" algn="l" rtl="0" eaLnBrk="0">
              <a:lnSpc>
                <a:spcPct val="90000"/>
              </a:lnSpc>
              <a:spcBef>
                <a:spcPts val="1760"/>
              </a:spcBef>
            </a:pP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(1)润滑油的作用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0" algn="l" rtl="0" eaLnBrk="0">
              <a:lnSpc>
                <a:spcPct val="91000"/>
              </a:lnSpc>
              <a:spcBef>
                <a:spcPts val="215"/>
              </a:spcBef>
            </a:pP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①   润滑：润滑压缩机的摩擦表面，减少摩擦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，防止磨损。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0" algn="l" rtl="0" eaLnBrk="0">
              <a:lnSpc>
                <a:spcPct val="86000"/>
              </a:lnSpc>
              <a:spcBef>
                <a:spcPts val="210"/>
              </a:spcBef>
            </a:pP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②   冷却：带走摩擦表面的摩擦热，帮助散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3190" indent="3810" algn="l" rtl="0" eaLnBrk="0">
              <a:lnSpc>
                <a:spcPct val="102000"/>
              </a:lnSpc>
              <a:spcBef>
                <a:spcPts val="30"/>
              </a:spcBef>
            </a:pP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③   密封：作为压缩机气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缸壁与活塞(或转子)之间以及轴封处的油封，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减少制冷剂泄露。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0" algn="l" rtl="0" eaLnBrk="0">
              <a:lnSpc>
                <a:spcPct val="91000"/>
              </a:lnSpc>
              <a:spcBef>
                <a:spcPts val="215"/>
              </a:spcBef>
            </a:pPr>
            <a:r>
              <a:rPr sz="2000" kern="0" spc="-1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④</a:t>
            </a:r>
            <a:r>
              <a:rPr sz="2000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-1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降低压缩机噪声。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12" name="textbox 712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94" name="group 94"/>
          <p:cNvGrpSpPr/>
          <p:nvPr/>
        </p:nvGrpSpPr>
        <p:grpSpPr>
          <a:xfrm rot="21600000">
            <a:off x="403225" y="776604"/>
            <a:ext cx="4992369" cy="405129"/>
            <a:chOff x="0" y="0"/>
            <a:chExt cx="4992369" cy="405129"/>
          </a:xfrm>
        </p:grpSpPr>
        <p:sp>
          <p:nvSpPr>
            <p:cNvPr id="714" name="rect 714"/>
            <p:cNvSpPr/>
            <p:nvPr/>
          </p:nvSpPr>
          <p:spPr>
            <a:xfrm>
              <a:off x="0" y="0"/>
              <a:ext cx="3764915" cy="405129"/>
            </a:xfrm>
            <a:prstGeom prst="rect">
              <a:avLst/>
            </a:prstGeom>
            <a:solidFill>
              <a:srgbClr val="3CA6E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16" name="rect 716"/>
            <p:cNvSpPr/>
            <p:nvPr/>
          </p:nvSpPr>
          <p:spPr>
            <a:xfrm>
              <a:off x="2281554" y="6350"/>
              <a:ext cx="2710814" cy="398779"/>
            </a:xfrm>
            <a:prstGeom prst="rect">
              <a:avLst/>
            </a:prstGeom>
            <a:solidFill>
              <a:srgbClr val="ED7D3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18" name="textbox 718"/>
            <p:cNvSpPr/>
            <p:nvPr/>
          </p:nvSpPr>
          <p:spPr>
            <a:xfrm>
              <a:off x="2374772" y="14996"/>
              <a:ext cx="2299335" cy="36067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83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ts val="2640"/>
                </a:lnSpc>
              </a:pPr>
              <a:r>
                <a:rPr sz="2000" b="1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2）润滑油（冷冻油)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96" name="group 9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22" name="path 72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4" name="path 72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726" name="textbox 726"/>
          <p:cNvSpPr/>
          <p:nvPr/>
        </p:nvSpPr>
        <p:spPr>
          <a:xfrm>
            <a:off x="495173" y="840242"/>
            <a:ext cx="2001520" cy="304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2.制冷剂与润滑油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textbox 728"/>
          <p:cNvSpPr/>
          <p:nvPr/>
        </p:nvSpPr>
        <p:spPr>
          <a:xfrm>
            <a:off x="491617" y="1376944"/>
            <a:ext cx="5723890" cy="213296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1590" algn="l" rtl="0" eaLnBrk="0">
              <a:lnSpc>
                <a:spcPct val="91000"/>
              </a:lnSpc>
            </a:pP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(2)对润滑油的性能要求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86000"/>
              </a:lnSpc>
              <a:spcBef>
                <a:spcPts val="210"/>
              </a:spcBef>
            </a:pPr>
            <a:r>
              <a:rPr sz="20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①</a:t>
            </a:r>
            <a:r>
              <a:rPr sz="2000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与制冷剂有较好的互溶性。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555"/>
              </a:lnSpc>
            </a:pP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②   与系统材料(金属、合成橡胶、塑料)相容性好。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2000"/>
              </a:lnSpc>
              <a:spcBef>
                <a:spcPts val="160"/>
              </a:spcBef>
            </a:pP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③   凝固点低，在低温下具有良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好的流动性。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1000"/>
              </a:lnSpc>
              <a:spcBef>
                <a:spcPts val="215"/>
              </a:spcBef>
            </a:pP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④   有合适的粘度，受温度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影响小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1000"/>
              </a:lnSpc>
              <a:spcBef>
                <a:spcPts val="215"/>
              </a:spcBef>
            </a:pPr>
            <a:r>
              <a:rPr sz="2000" kern="0" spc="-1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⑤</a:t>
            </a:r>
            <a:r>
              <a:rPr sz="2000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-1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要有高的油膜强度。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1000"/>
              </a:lnSpc>
              <a:spcBef>
                <a:spcPts val="215"/>
              </a:spcBef>
            </a:pP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⑥</a:t>
            </a:r>
            <a:r>
              <a:rPr sz="2000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闪点高，无毒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730" name="picture 73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743200" y="3276600"/>
            <a:ext cx="5471794" cy="2039620"/>
          </a:xfrm>
          <a:prstGeom prst="rect">
            <a:avLst/>
          </a:prstGeom>
        </p:spPr>
      </p:pic>
      <p:pic>
        <p:nvPicPr>
          <p:cNvPr id="732" name="picture 7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261100" y="787399"/>
            <a:ext cx="2559685" cy="2559685"/>
          </a:xfrm>
          <a:prstGeom prst="rect">
            <a:avLst/>
          </a:prstGeom>
        </p:spPr>
      </p:pic>
      <p:sp>
        <p:nvSpPr>
          <p:cNvPr id="736" name="textbox 736"/>
          <p:cNvSpPr/>
          <p:nvPr/>
        </p:nvSpPr>
        <p:spPr>
          <a:xfrm>
            <a:off x="152400" y="4037329"/>
            <a:ext cx="2691764" cy="922655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1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9220" indent="-8890" algn="l" rtl="0" eaLnBrk="0">
              <a:lnSpc>
                <a:spcPct val="99000"/>
              </a:lnSpc>
            </a:pPr>
            <a:r>
              <a:rPr sz="1800" kern="0" spc="-10" dirty="0">
                <a:solidFill>
                  <a:srgbClr val="FFFF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适用于</a:t>
            </a:r>
            <a:r>
              <a:rPr sz="1800" kern="0" spc="-1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R134a</a:t>
            </a:r>
            <a:r>
              <a:rPr sz="1800" kern="0" spc="-10" dirty="0">
                <a:solidFill>
                  <a:srgbClr val="FFFF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的润滑油</a:t>
            </a:r>
            <a:r>
              <a:rPr sz="1800" kern="0" spc="-1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</a:t>
            </a:r>
            <a:r>
              <a:rPr sz="1800" kern="0" spc="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    </a:t>
            </a:r>
            <a:r>
              <a:rPr sz="1800" kern="0" spc="-30" dirty="0">
                <a:solidFill>
                  <a:srgbClr val="FFFF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聚烃基乙二醇（</a:t>
            </a:r>
            <a:r>
              <a:rPr sz="1800" kern="0" spc="-3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PAG</a:t>
            </a:r>
            <a:r>
              <a:rPr sz="1800" kern="0" spc="-30" dirty="0">
                <a:solidFill>
                  <a:srgbClr val="FFFF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sz="1800" kern="0" spc="10" dirty="0">
                <a:solidFill>
                  <a:srgbClr val="FFFF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sz="1800" kern="0" spc="-50" dirty="0">
                <a:solidFill>
                  <a:srgbClr val="FFFF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聚酯油（</a:t>
            </a:r>
            <a:r>
              <a:rPr sz="1800" kern="0" spc="-190" dirty="0">
                <a:solidFill>
                  <a:srgbClr val="FFFF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800" kern="0" spc="-50" dirty="0">
                <a:solidFill>
                  <a:srgbClr val="FFFFFF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POE </a:t>
            </a:r>
            <a:r>
              <a:rPr sz="1800" kern="0" spc="-50" dirty="0">
                <a:solidFill>
                  <a:srgbClr val="FFFFFF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）。</a:t>
            </a:r>
            <a:endParaRPr sz="18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38" name="textbox 738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98" name="group 98"/>
          <p:cNvGrpSpPr/>
          <p:nvPr/>
        </p:nvGrpSpPr>
        <p:grpSpPr>
          <a:xfrm rot="21600000">
            <a:off x="403225" y="776604"/>
            <a:ext cx="4992369" cy="405129"/>
            <a:chOff x="0" y="0"/>
            <a:chExt cx="4992369" cy="405129"/>
          </a:xfrm>
        </p:grpSpPr>
        <p:sp>
          <p:nvSpPr>
            <p:cNvPr id="740" name="rect 740"/>
            <p:cNvSpPr/>
            <p:nvPr/>
          </p:nvSpPr>
          <p:spPr>
            <a:xfrm>
              <a:off x="0" y="0"/>
              <a:ext cx="3764915" cy="405129"/>
            </a:xfrm>
            <a:prstGeom prst="rect">
              <a:avLst/>
            </a:prstGeom>
            <a:solidFill>
              <a:srgbClr val="3CA6E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2" name="rect 742"/>
            <p:cNvSpPr/>
            <p:nvPr/>
          </p:nvSpPr>
          <p:spPr>
            <a:xfrm>
              <a:off x="2281554" y="6350"/>
              <a:ext cx="2710814" cy="398779"/>
            </a:xfrm>
            <a:prstGeom prst="rect">
              <a:avLst/>
            </a:prstGeom>
            <a:solidFill>
              <a:srgbClr val="ED7D3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4" name="textbox 744"/>
            <p:cNvSpPr/>
            <p:nvPr/>
          </p:nvSpPr>
          <p:spPr>
            <a:xfrm>
              <a:off x="2374772" y="14996"/>
              <a:ext cx="2299335" cy="36067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83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ts val="2640"/>
                </a:lnSpc>
              </a:pPr>
              <a:r>
                <a:rPr sz="2000" b="1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2）润滑油（冷冻油)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100" name="group 10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48" name="path 74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50" name="path 75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752" name="textbox 752"/>
          <p:cNvSpPr/>
          <p:nvPr/>
        </p:nvSpPr>
        <p:spPr>
          <a:xfrm>
            <a:off x="495173" y="840242"/>
            <a:ext cx="2001520" cy="304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2.制冷剂与润滑油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textbox 754"/>
          <p:cNvSpPr/>
          <p:nvPr/>
        </p:nvSpPr>
        <p:spPr>
          <a:xfrm>
            <a:off x="413131" y="1255989"/>
            <a:ext cx="8211819" cy="20656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5875" algn="l" rtl="0" eaLnBrk="0">
              <a:lnSpc>
                <a:spcPct val="91000"/>
              </a:lnSpc>
            </a:pPr>
            <a:r>
              <a:rPr sz="2000" kern="0" spc="-1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冷冻润滑油使用注意事项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2385" algn="l" rtl="0" eaLnBrk="0">
              <a:lnSpc>
                <a:spcPct val="91000"/>
              </a:lnSpc>
              <a:spcBef>
                <a:spcPts val="650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1、冷冻油易吸水,使用后应及时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密封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3495" algn="l" rtl="0" eaLnBrk="0">
              <a:lnSpc>
                <a:spcPct val="91000"/>
              </a:lnSpc>
              <a:spcBef>
                <a:spcPts val="695"/>
              </a:spcBef>
            </a:pP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2、不能使用变质的冷冻油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7940" algn="l" rtl="0" eaLnBrk="0">
              <a:lnSpc>
                <a:spcPct val="91000"/>
              </a:lnSpc>
              <a:spcBef>
                <a:spcPts val="69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3、不同牌号的冷冻油不能混用，R134a应用</a:t>
            </a:r>
            <a:r>
              <a:rPr sz="2000" kern="0" spc="-20" dirty="0">
                <a:solidFill>
                  <a:srgbClr val="80008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PAG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</a:t>
            </a:r>
            <a:r>
              <a:rPr sz="2000" kern="0" spc="-20" dirty="0">
                <a:solidFill>
                  <a:srgbClr val="80008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POE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55600" indent="-343535" algn="l" rtl="0" eaLnBrk="0">
              <a:lnSpc>
                <a:spcPct val="103000"/>
              </a:lnSpc>
              <a:spcBef>
                <a:spcPts val="335"/>
              </a:spcBef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4、按规定加入适量的冷冻油(系统内冷冻油的分配：压缩机—6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0cc左右；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蒸发器—40cc左右；冷凝器—20cc左右；储液罐—30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cc左右；所有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56" name="textbox 756"/>
          <p:cNvSpPr/>
          <p:nvPr/>
        </p:nvSpPr>
        <p:spPr>
          <a:xfrm>
            <a:off x="422529" y="3276610"/>
            <a:ext cx="5479415" cy="18129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47980" algn="l" rtl="0" eaLnBrk="0">
              <a:lnSpc>
                <a:spcPts val="2585"/>
              </a:lnSpc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管道—20cc左右)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2860" algn="l" rtl="0" eaLnBrk="0">
              <a:lnSpc>
                <a:spcPct val="92000"/>
              </a:lnSpc>
              <a:spcBef>
                <a:spcPts val="640"/>
              </a:spcBef>
            </a:pP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5、排放制冷剂要缓慢，避免冷冻油被排出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5240" algn="l" rtl="0" eaLnBrk="0">
              <a:lnSpc>
                <a:spcPct val="91000"/>
              </a:lnSpc>
              <a:spcBef>
                <a:spcPts val="695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6、更换制冷系统部件时，应适当补充冷冻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油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2000"/>
              </a:lnSpc>
              <a:spcBef>
                <a:spcPts val="670"/>
              </a:spcBef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7、加注制冷剂时，应先加冷冻油，再加注制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6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3970" algn="l" rtl="0" eaLnBrk="0">
              <a:lnSpc>
                <a:spcPct val="91000"/>
              </a:lnSpc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8、应避免R134a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与PAG油产生两层分离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758" name="picture 7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6096000" y="3327399"/>
            <a:ext cx="2921635" cy="1986915"/>
          </a:xfrm>
          <a:prstGeom prst="rect">
            <a:avLst/>
          </a:prstGeom>
        </p:spPr>
      </p:pic>
      <p:sp>
        <p:nvSpPr>
          <p:cNvPr id="762" name="textbox 762"/>
          <p:cNvSpPr/>
          <p:nvPr/>
        </p:nvSpPr>
        <p:spPr>
          <a:xfrm>
            <a:off x="-12700" y="171165"/>
            <a:ext cx="6576059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4.2汽车空调基础知识</a:t>
            </a:r>
            <a:endParaRPr sz="2400" b="1" kern="0" spc="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02" name="group 102"/>
          <p:cNvGrpSpPr/>
          <p:nvPr/>
        </p:nvGrpSpPr>
        <p:grpSpPr>
          <a:xfrm rot="21600000">
            <a:off x="403225" y="776604"/>
            <a:ext cx="4992369" cy="405129"/>
            <a:chOff x="0" y="0"/>
            <a:chExt cx="4992369" cy="405129"/>
          </a:xfrm>
        </p:grpSpPr>
        <p:sp>
          <p:nvSpPr>
            <p:cNvPr id="764" name="rect 764"/>
            <p:cNvSpPr/>
            <p:nvPr/>
          </p:nvSpPr>
          <p:spPr>
            <a:xfrm>
              <a:off x="0" y="0"/>
              <a:ext cx="3764915" cy="405129"/>
            </a:xfrm>
            <a:prstGeom prst="rect">
              <a:avLst/>
            </a:prstGeom>
            <a:solidFill>
              <a:srgbClr val="3CA6E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6" name="rect 766"/>
            <p:cNvSpPr/>
            <p:nvPr/>
          </p:nvSpPr>
          <p:spPr>
            <a:xfrm>
              <a:off x="2281554" y="6350"/>
              <a:ext cx="2710814" cy="398779"/>
            </a:xfrm>
            <a:prstGeom prst="rect">
              <a:avLst/>
            </a:prstGeom>
            <a:solidFill>
              <a:srgbClr val="ED7D31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8" name="textbox 768"/>
            <p:cNvSpPr/>
            <p:nvPr/>
          </p:nvSpPr>
          <p:spPr>
            <a:xfrm>
              <a:off x="2374772" y="14996"/>
              <a:ext cx="2299335" cy="360679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83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ts val="2640"/>
                </a:lnSpc>
              </a:pPr>
              <a:r>
                <a:rPr sz="2000" b="1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2）润滑油（冷冻油)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104" name="group 10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72" name="path 77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74" name="path 77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776" name="textbox 776"/>
          <p:cNvSpPr/>
          <p:nvPr/>
        </p:nvSpPr>
        <p:spPr>
          <a:xfrm>
            <a:off x="495173" y="840242"/>
            <a:ext cx="2001520" cy="304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2000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2.制冷剂与润滑油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" name="picture 77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112010" y="1350009"/>
            <a:ext cx="4919980" cy="3834130"/>
          </a:xfrm>
          <a:prstGeom prst="rect">
            <a:avLst/>
          </a:prstGeom>
        </p:spPr>
      </p:pic>
      <p:sp>
        <p:nvSpPr>
          <p:cNvPr id="782" name="textbox 782"/>
          <p:cNvSpPr/>
          <p:nvPr/>
        </p:nvSpPr>
        <p:spPr>
          <a:xfrm>
            <a:off x="231139" y="860425"/>
            <a:ext cx="5417820" cy="421005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4000"/>
              </a:lnSpc>
            </a:pPr>
            <a:endParaRPr sz="3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5250" algn="l" rtl="0" eaLnBrk="0">
              <a:lnSpc>
                <a:spcPct val="91000"/>
              </a:lnSpc>
              <a:spcBef>
                <a:spcPts val="5"/>
              </a:spcBef>
            </a:pPr>
            <a:r>
              <a:rPr sz="2400" b="1" kern="0" spc="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</a:t>
            </a:r>
            <a:r>
              <a:rPr sz="2400" b="1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调系统认知</a:t>
            </a:r>
            <a:endParaRPr sz="2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84" name="textbox 784"/>
          <p:cNvSpPr/>
          <p:nvPr/>
        </p:nvSpPr>
        <p:spPr>
          <a:xfrm>
            <a:off x="-12700" y="171165"/>
            <a:ext cx="2904489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1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五、任务实施</a:t>
            </a:r>
            <a:endParaRPr sz="2600" b="1" kern="0" spc="16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06" name="group 10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788" name="path 78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90" name="path 79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6" name="picture 8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3568700"/>
            <a:ext cx="9144000" cy="1740534"/>
          </a:xfrm>
          <a:prstGeom prst="rect">
            <a:avLst/>
          </a:prstGeom>
        </p:spPr>
      </p:pic>
      <p:sp>
        <p:nvSpPr>
          <p:cNvPr id="818" name="textbox 818"/>
          <p:cNvSpPr/>
          <p:nvPr/>
        </p:nvSpPr>
        <p:spPr>
          <a:xfrm>
            <a:off x="3121660" y="1756410"/>
            <a:ext cx="2900680" cy="7727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ctr" rtl="0" eaLnBrk="0">
              <a:lnSpc>
                <a:spcPct val="150000"/>
              </a:lnSpc>
            </a:pP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谢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 </a:t>
            </a: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谢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altLang="en-US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聆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altLang="en-US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听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！</a:t>
            </a:r>
            <a:endParaRPr lang="zh-CN" altLang="zh-CN" sz="3600" b="1" kern="0" spc="-3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THupo"/>
            </a:endParaRPr>
          </a:p>
        </p:txBody>
      </p:sp>
      <p:sp>
        <p:nvSpPr>
          <p:cNvPr id="820" name="textbox 820"/>
          <p:cNvSpPr/>
          <p:nvPr/>
        </p:nvSpPr>
        <p:spPr>
          <a:xfrm>
            <a:off x="0" y="5323204"/>
            <a:ext cx="9144000" cy="396240"/>
          </a:xfrm>
          <a:prstGeom prst="rect">
            <a:avLst/>
          </a:prstGeom>
          <a:solidFill>
            <a:srgbClr val="4EBC23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9000"/>
              </a:lnSpc>
            </a:pP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8812530" algn="l" rtl="0" eaLnBrk="0">
              <a:lnSpc>
                <a:spcPct val="73000"/>
              </a:lnSpc>
            </a:pPr>
            <a:r>
              <a:rPr sz="1600" kern="0" spc="-2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41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grpSp>
        <p:nvGrpSpPr>
          <p:cNvPr id="112" name="group 11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24" name="path 82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26" name="path 82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1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247946" y="1084969"/>
            <a:ext cx="6676691" cy="3882245"/>
          </a:xfrm>
          <a:prstGeom prst="rect">
            <a:avLst/>
          </a:prstGeom>
        </p:spPr>
      </p:pic>
      <p:sp>
        <p:nvSpPr>
          <p:cNvPr id="128" name="textbox 128"/>
          <p:cNvSpPr/>
          <p:nvPr/>
        </p:nvSpPr>
        <p:spPr>
          <a:xfrm>
            <a:off x="-12700" y="171165"/>
            <a:ext cx="2701289" cy="4260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4000"/>
              </a:lnSpc>
            </a:pPr>
            <a:r>
              <a:rPr sz="24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二、任务布置</a:t>
            </a:r>
            <a:endParaRPr sz="2400" b="1" kern="0" spc="1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2" name="group 2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32" name="path 1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34" name="path 1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box 136"/>
          <p:cNvSpPr/>
          <p:nvPr/>
        </p:nvSpPr>
        <p:spPr>
          <a:xfrm>
            <a:off x="997000" y="782937"/>
            <a:ext cx="6543040" cy="42589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35"/>
              </a:lnSpc>
            </a:pPr>
            <a:r>
              <a:rPr sz="1800" kern="0" spc="-12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92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知识目标：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5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掌握汽车空调系统基础知识；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0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了解吉利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EV450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电动空调系统的组成和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工作原理。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35"/>
              </a:lnSpc>
              <a:spcBef>
                <a:spcPts val="545"/>
              </a:spcBef>
            </a:pPr>
            <a:r>
              <a:rPr sz="1800" kern="0" spc="-13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85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能力目标：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5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能正确认知电动空调系统的各部件；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5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能正确讲述电动空调系统的各部件的功用、参数和工作原理；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5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能对电动空调系统进行正确操作与性能检测。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45"/>
              </a:lnSpc>
              <a:spcBef>
                <a:spcPts val="550"/>
              </a:spcBef>
            </a:pPr>
            <a:r>
              <a:rPr sz="1800" kern="0" spc="-3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89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素质目标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5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严格执行企业检修标准流程；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0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严格执行企业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6S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管理制度；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5"/>
              </a:lnSpc>
              <a:spcBef>
                <a:spcPts val="41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培养严谨求实的工匠精神、热爱劳动的好品质。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38" name="picture 1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009700" y="4745845"/>
            <a:ext cx="166814" cy="260794"/>
          </a:xfrm>
          <a:prstGeom prst="rect">
            <a:avLst/>
          </a:prstGeom>
        </p:spPr>
      </p:pic>
      <p:pic>
        <p:nvPicPr>
          <p:cNvPr id="140" name="picture 1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009700" y="4409518"/>
            <a:ext cx="166814" cy="260794"/>
          </a:xfrm>
          <a:prstGeom prst="rect">
            <a:avLst/>
          </a:prstGeom>
        </p:spPr>
      </p:pic>
      <p:pic>
        <p:nvPicPr>
          <p:cNvPr id="142" name="picture 1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009700" y="4087478"/>
            <a:ext cx="166814" cy="260794"/>
          </a:xfrm>
          <a:prstGeom prst="rect">
            <a:avLst/>
          </a:prstGeom>
        </p:spPr>
      </p:pic>
      <p:pic>
        <p:nvPicPr>
          <p:cNvPr id="144" name="picture 1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009700" y="3099925"/>
            <a:ext cx="166814" cy="260794"/>
          </a:xfrm>
          <a:prstGeom prst="rect">
            <a:avLst/>
          </a:prstGeom>
        </p:spPr>
      </p:pic>
      <p:pic>
        <p:nvPicPr>
          <p:cNvPr id="146" name="picture 1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09700" y="2770741"/>
            <a:ext cx="166814" cy="260794"/>
          </a:xfrm>
          <a:prstGeom prst="rect">
            <a:avLst/>
          </a:prstGeom>
        </p:spPr>
      </p:pic>
      <p:pic>
        <p:nvPicPr>
          <p:cNvPr id="148" name="picture 1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009700" y="2441557"/>
            <a:ext cx="166814" cy="260794"/>
          </a:xfrm>
          <a:prstGeom prst="rect">
            <a:avLst/>
          </a:prstGeom>
        </p:spPr>
      </p:pic>
      <p:pic>
        <p:nvPicPr>
          <p:cNvPr id="150" name="picture 1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09700" y="1446861"/>
            <a:ext cx="166814" cy="260794"/>
          </a:xfrm>
          <a:prstGeom prst="rect">
            <a:avLst/>
          </a:prstGeom>
        </p:spPr>
      </p:pic>
      <p:pic>
        <p:nvPicPr>
          <p:cNvPr id="152" name="picture 15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009700" y="1124821"/>
            <a:ext cx="166814" cy="260794"/>
          </a:xfrm>
          <a:prstGeom prst="rect">
            <a:avLst/>
          </a:prstGeom>
        </p:spPr>
      </p:pic>
      <p:sp>
        <p:nvSpPr>
          <p:cNvPr id="156" name="textbox 156"/>
          <p:cNvSpPr/>
          <p:nvPr/>
        </p:nvSpPr>
        <p:spPr>
          <a:xfrm>
            <a:off x="-12700" y="171165"/>
            <a:ext cx="2701289" cy="4337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6000"/>
              </a:lnSpc>
            </a:pPr>
            <a:r>
              <a:rPr sz="3600" b="1" kern="0" spc="-50" baseline="-30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三、教学目标</a:t>
            </a:r>
            <a:endParaRPr sz="3600" b="1" kern="0" spc="-50" baseline="-300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4" name="group 2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60" name="path 16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62" name="path 16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xtbox 164"/>
          <p:cNvSpPr/>
          <p:nvPr/>
        </p:nvSpPr>
        <p:spPr>
          <a:xfrm>
            <a:off x="632206" y="1232519"/>
            <a:ext cx="8036559" cy="16465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3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78155" algn="l" rtl="0" eaLnBrk="0">
              <a:lnSpc>
                <a:spcPct val="98000"/>
              </a:lnSpc>
              <a:spcBef>
                <a:spcPts val="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对于汽车而言，驾乘舱是驾驶员、乘员活动的空间，驾乘人员对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驾乘舱空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气的温度、湿度、洁净度和流动速度等有舒适性需求。然而汽车在道路上行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驶，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驾乘环境受外界环境影响很大，如高温、爆晒、低温、潮湿、尾气、灰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尘、噪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音等均会导致驾乘舱空气质量变差，严重影响驾乘人员的舒适性和行车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的安全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性。为了确保驾乘人员获得舒适的驾乘环境，需要采用人工方式对驾乘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舱内的   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空气温度、湿度、洁净度和流动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速度等进行舒适性调节。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68" name="picture 16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374900" y="2933700"/>
            <a:ext cx="3804920" cy="2486025"/>
          </a:xfrm>
          <a:prstGeom prst="rect">
            <a:avLst/>
          </a:prstGeom>
        </p:spPr>
      </p:pic>
      <p:sp>
        <p:nvSpPr>
          <p:cNvPr id="170" name="textbox 170"/>
          <p:cNvSpPr/>
          <p:nvPr/>
        </p:nvSpPr>
        <p:spPr>
          <a:xfrm>
            <a:off x="403225" y="776604"/>
            <a:ext cx="297370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665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1.为什么需要汽车空调？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2" name="textbox 172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6" name="group 2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76" name="path 17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78" name="path 17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80" name="textbox 180"/>
          <p:cNvSpPr/>
          <p:nvPr/>
        </p:nvSpPr>
        <p:spPr>
          <a:xfrm>
            <a:off x="2289580" y="218871"/>
            <a:ext cx="1087119" cy="356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 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概述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picture 18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917700" y="2616200"/>
            <a:ext cx="5180964" cy="2761614"/>
          </a:xfrm>
          <a:prstGeom prst="rect">
            <a:avLst/>
          </a:prstGeom>
        </p:spPr>
      </p:pic>
      <p:sp>
        <p:nvSpPr>
          <p:cNvPr id="186" name="textbox 186"/>
          <p:cNvSpPr/>
          <p:nvPr/>
        </p:nvSpPr>
        <p:spPr>
          <a:xfrm>
            <a:off x="651789" y="1217438"/>
            <a:ext cx="5681345" cy="12547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3000"/>
              </a:lnSpc>
              <a:tabLst>
                <a:tab pos="197485" algn="l"/>
              </a:tabLst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2000" kern="0" spc="5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温度</a:t>
            </a:r>
            <a:r>
              <a:rPr sz="20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：（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20-28℃)</a:t>
            </a:r>
            <a:endParaRPr sz="20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algn="l" rtl="0" eaLnBrk="0">
              <a:lnSpc>
                <a:spcPts val="2530"/>
              </a:lnSpc>
              <a:tabLst>
                <a:tab pos="197485" algn="l"/>
              </a:tabLst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2000" kern="0" spc="5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湿度：夏季（ 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60-70%</a:t>
            </a:r>
            <a:r>
              <a:rPr sz="2000" kern="0" spc="-3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r>
              <a:rPr sz="2000" kern="0" spc="1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冬季（ 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50-60%</a:t>
            </a:r>
            <a:r>
              <a:rPr sz="2000" kern="0" spc="-4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100000"/>
              </a:lnSpc>
              <a:spcBef>
                <a:spcPts val="45"/>
              </a:spcBef>
              <a:tabLst>
                <a:tab pos="197485" algn="l"/>
              </a:tabLst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2000" kern="0" spc="5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洁净度：过滤器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480"/>
              </a:lnSpc>
              <a:tabLst>
                <a:tab pos="197485" algn="l"/>
              </a:tabLst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2000" kern="0" spc="5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空气的流动速度和方向</a:t>
            </a:r>
            <a:r>
              <a:rPr sz="2000" kern="0" spc="1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：头部比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足部低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1.5-2℃</a:t>
            </a:r>
            <a:endParaRPr sz="20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188" name="picture 1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64489" y="2144538"/>
            <a:ext cx="184848" cy="288988"/>
          </a:xfrm>
          <a:prstGeom prst="rect">
            <a:avLst/>
          </a:prstGeom>
        </p:spPr>
      </p:pic>
      <p:pic>
        <p:nvPicPr>
          <p:cNvPr id="190" name="picture 19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64489" y="1839738"/>
            <a:ext cx="184848" cy="288988"/>
          </a:xfrm>
          <a:prstGeom prst="rect">
            <a:avLst/>
          </a:prstGeom>
        </p:spPr>
      </p:pic>
      <p:pic>
        <p:nvPicPr>
          <p:cNvPr id="192" name="picture 19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4489" y="1541099"/>
            <a:ext cx="184848" cy="283030"/>
          </a:xfrm>
          <a:prstGeom prst="rect">
            <a:avLst/>
          </a:prstGeom>
        </p:spPr>
      </p:pic>
      <p:pic>
        <p:nvPicPr>
          <p:cNvPr id="194" name="picture 19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64489" y="1230138"/>
            <a:ext cx="184848" cy="282222"/>
          </a:xfrm>
          <a:prstGeom prst="rect">
            <a:avLst/>
          </a:prstGeom>
        </p:spPr>
      </p:pic>
      <p:sp>
        <p:nvSpPr>
          <p:cNvPr id="196" name="textbox 196"/>
          <p:cNvSpPr/>
          <p:nvPr/>
        </p:nvSpPr>
        <p:spPr>
          <a:xfrm>
            <a:off x="403225" y="776604"/>
            <a:ext cx="297370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4140" algn="l" rtl="0" eaLnBrk="0">
              <a:lnSpc>
                <a:spcPct val="91000"/>
              </a:lnSpc>
              <a:spcBef>
                <a:spcPts val="0"/>
              </a:spcBef>
            </a:pPr>
            <a:r>
              <a:rPr sz="2000" kern="0" spc="-6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2.人体舒适度的指标？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8" name="textbox 198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r>
              <a:rPr lang="en-US" sz="2600" b="1" kern="0" spc="-4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8" name="group 2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02" name="path 20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04" name="path 20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06" name="textbox 206"/>
          <p:cNvSpPr/>
          <p:nvPr/>
        </p:nvSpPr>
        <p:spPr>
          <a:xfrm>
            <a:off x="2722015" y="114731"/>
            <a:ext cx="1087119" cy="356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0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 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概述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picture 208">
            <a:hlinkClick r:id="rId1" action="ppaction://hlinkfil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419600" y="2311400"/>
            <a:ext cx="4497069" cy="2978150"/>
          </a:xfrm>
          <a:prstGeom prst="rect">
            <a:avLst/>
          </a:prstGeom>
        </p:spPr>
      </p:pic>
      <p:sp>
        <p:nvSpPr>
          <p:cNvPr id="210" name="textbox 210"/>
          <p:cNvSpPr/>
          <p:nvPr/>
        </p:nvSpPr>
        <p:spPr>
          <a:xfrm>
            <a:off x="590169" y="2553091"/>
            <a:ext cx="3616959" cy="27400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52755" algn="l" rtl="0" eaLnBrk="0">
              <a:lnSpc>
                <a:spcPct val="99000"/>
              </a:lnSpc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工质在一定条件下由液态转</a:t>
            </a:r>
            <a:r>
              <a:rPr sz="20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变为气态，称为</a:t>
            </a:r>
            <a:r>
              <a:rPr sz="2000" b="1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气化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。气化有两</a:t>
            </a:r>
            <a:r>
              <a:rPr sz="2000" kern="0" spc="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种方式——</a:t>
            </a:r>
            <a:r>
              <a:rPr sz="2000" b="1" kern="0" spc="-1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蒸发和沸腾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。蒸发只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在液体表面进行，液体在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任何温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度下都能够蒸发，液体的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温度越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高，液体表面积越大、表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面空气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流速越大、表面上的压力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越小则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蒸发进行得越快。所有液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体在蒸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发过程都要吸收热量。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2" name="textbox 212"/>
          <p:cNvSpPr/>
          <p:nvPr/>
        </p:nvSpPr>
        <p:spPr>
          <a:xfrm>
            <a:off x="548132" y="1357513"/>
            <a:ext cx="7834630" cy="6070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449580" algn="l" rtl="0" eaLnBrk="0">
              <a:lnSpc>
                <a:spcPct val="95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工质有固态、液态和气态三种相态，在一定条件下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，可以从一种相 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态转变为另一种相态，并伴随着吸热或放热过程。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6" name="textbox 216"/>
          <p:cNvSpPr/>
          <p:nvPr/>
        </p:nvSpPr>
        <p:spPr>
          <a:xfrm>
            <a:off x="403225" y="776604"/>
            <a:ext cx="2973704" cy="40512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6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9220" algn="l" rtl="0" eaLnBrk="0">
              <a:lnSpc>
                <a:spcPct val="90000"/>
              </a:lnSpc>
              <a:spcBef>
                <a:spcPts val="0"/>
              </a:spcBef>
            </a:pPr>
            <a:r>
              <a:rPr sz="2000" kern="0" spc="-3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3.蒸发与冷凝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8" name="textbox 218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lang="en-US" sz="2600" b="1" kern="0" spc="-40" dirty="0">
                <a:solidFill>
                  <a:srgbClr val="FF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0" name="group 3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22" name="path 22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24" name="path 22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26" name="textbox 226"/>
          <p:cNvSpPr/>
          <p:nvPr/>
        </p:nvSpPr>
        <p:spPr>
          <a:xfrm>
            <a:off x="509904" y="2002790"/>
            <a:ext cx="1009650" cy="368300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0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0490" algn="l" rtl="0" eaLnBrk="0">
              <a:lnSpc>
                <a:spcPct val="90000"/>
              </a:lnSpc>
              <a:spcBef>
                <a:spcPts val="0"/>
              </a:spcBef>
            </a:pPr>
            <a:r>
              <a:rPr sz="1800" b="1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1）蒸发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8" name="textbox 228"/>
          <p:cNvSpPr/>
          <p:nvPr/>
        </p:nvSpPr>
        <p:spPr>
          <a:xfrm>
            <a:off x="2676930" y="204901"/>
            <a:ext cx="1087119" cy="356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0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 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概述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extbox 230"/>
          <p:cNvSpPr/>
          <p:nvPr/>
        </p:nvSpPr>
        <p:spPr>
          <a:xfrm>
            <a:off x="545617" y="1325754"/>
            <a:ext cx="7976869" cy="19462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3000"/>
              </a:lnSpc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如果对液体加热或降低液体表面压力，当其达到一定温度或压力数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值时，液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123000"/>
              </a:lnSpc>
              <a:spcBef>
                <a:spcPts val="45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体内部便产生大量气泡气泡上升至液面破裂而放出蒸气，这种在液体表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面和内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部同时进行剧烈气化的现象叫做</a:t>
            </a:r>
            <a:r>
              <a:rPr sz="1800" b="1" kern="0" spc="0" dirty="0">
                <a:solidFill>
                  <a:srgbClr val="ED7D31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沸腾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。液体在沸腾过程同样要吸取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热量，并保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持其温度不变，而要使沸腾持续进行，必须不断地自外界加入热量。某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一压力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下，液体沸腾时的温度叫做沸点或饱和温度，常用   表示 ；而对应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的压力叫做  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饱和压力，常用</a:t>
            </a:r>
            <a:r>
              <a:rPr sz="1800" kern="0" spc="-10" dirty="0">
                <a:solidFill>
                  <a:srgbClr val="585858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ps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表示 。一个标准大气压下，不同物质的液体的沸点如下表。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32" name="picture 23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657049" y="2661447"/>
            <a:ext cx="189671" cy="268295"/>
          </a:xfrm>
          <a:prstGeom prst="rect">
            <a:avLst/>
          </a:prstGeom>
        </p:spPr>
      </p:pic>
      <p:pic>
        <p:nvPicPr>
          <p:cNvPr id="234" name="picture 2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304800" y="3428999"/>
            <a:ext cx="8478519" cy="1655445"/>
          </a:xfrm>
          <a:prstGeom prst="rect">
            <a:avLst/>
          </a:prstGeom>
        </p:spPr>
      </p:pic>
      <p:sp>
        <p:nvSpPr>
          <p:cNvPr id="238" name="textbox 238"/>
          <p:cNvSpPr/>
          <p:nvPr/>
        </p:nvSpPr>
        <p:spPr>
          <a:xfrm>
            <a:off x="-12700" y="171165"/>
            <a:ext cx="2905125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-4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600" b="1" kern="0" spc="-4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2" name="group 3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42" name="path 24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44" name="path 24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46" name="textbox 246"/>
          <p:cNvSpPr/>
          <p:nvPr/>
        </p:nvSpPr>
        <p:spPr>
          <a:xfrm>
            <a:off x="593089" y="855979"/>
            <a:ext cx="1101725" cy="398779"/>
          </a:xfrm>
          <a:prstGeom prst="rect">
            <a:avLst/>
          </a:prstGeom>
          <a:solidFill>
            <a:srgbClr val="ED7D3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0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3030" algn="l" rtl="0" eaLnBrk="0">
              <a:lnSpc>
                <a:spcPct val="90000"/>
              </a:lnSpc>
              <a:spcBef>
                <a:spcPts val="0"/>
              </a:spcBef>
            </a:pPr>
            <a:r>
              <a:rPr sz="2000" b="1" kern="0" spc="-5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1）蒸发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8" name="textbox 248"/>
          <p:cNvSpPr/>
          <p:nvPr/>
        </p:nvSpPr>
        <p:spPr>
          <a:xfrm>
            <a:off x="2631210" y="218871"/>
            <a:ext cx="1087119" cy="3562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0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4.1 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概述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7244</Words>
  <Application>WPS 演示</Application>
  <PresentationFormat/>
  <Paragraphs>651</Paragraphs>
  <Slides>39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50" baseType="lpstr">
      <vt:lpstr>Arial</vt:lpstr>
      <vt:lpstr>宋体</vt:lpstr>
      <vt:lpstr>Wingdings</vt:lpstr>
      <vt:lpstr>Arial</vt:lpstr>
      <vt:lpstr>微软雅黑</vt:lpstr>
      <vt:lpstr>Calibri</vt:lpstr>
      <vt:lpstr>Wingdings</vt:lpstr>
      <vt:lpstr>Arial Unicode MS</vt:lpstr>
      <vt:lpstr>STHupo</vt:lpstr>
      <vt:lpstr>Segoe Print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李兵</dc:creator>
  <cp:lastModifiedBy>2016</cp:lastModifiedBy>
  <cp:revision>9</cp:revision>
  <dcterms:created xsi:type="dcterms:W3CDTF">2025-02-24T10:02:00Z</dcterms:created>
  <dcterms:modified xsi:type="dcterms:W3CDTF">2025-02-25T07:09:08Z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2025-02-23T02:31:17Z</vt:filetime>
  </property>
  <property fmtid="{D5CDD505-2E9C-101B-9397-08002B2CF9AE}" pid="4" name="ICV">
    <vt:lpwstr>7C04D4798C37470D856D57018C4C520A_12</vt:lpwstr>
  </property>
  <property fmtid="{D5CDD505-2E9C-101B-9397-08002B2CF9AE}" pid="5" name="KSOProductBuildVer">
    <vt:lpwstr>2052-12.1.0.19770</vt:lpwstr>
  </property>
</Properties>
</file>