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4" r:id="rId38"/>
  </p:sldIdLst>
  <p:sldSz cx="9144000" cy="57188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1765" y="1143000"/>
            <a:ext cx="493447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300" y="1346200"/>
            <a:ext cx="8922681" cy="358423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03039" y="1347713"/>
            <a:ext cx="8938259" cy="136778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60320" algn="l" rtl="0" eaLnBrk="0">
              <a:lnSpc>
                <a:spcPct val="91000"/>
              </a:lnSpc>
            </a:pPr>
            <a:r>
              <a:rPr sz="36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电动压缩机不工作的故障检修</a:t>
            </a:r>
            <a:endParaRPr sz="36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 rot="21600000">
            <a:off x="103038" y="915665"/>
            <a:ext cx="2431757" cy="2149035"/>
            <a:chOff x="0" y="0"/>
            <a:chExt cx="2431757" cy="2149035"/>
          </a:xfrm>
        </p:grpSpPr>
        <p:grpSp>
          <p:nvGrpSpPr>
            <p:cNvPr id="5" name="group 4"/>
            <p:cNvGrpSpPr/>
            <p:nvPr/>
          </p:nvGrpSpPr>
          <p:grpSpPr>
            <a:xfrm rot="21600000">
              <a:off x="0" y="0"/>
              <a:ext cx="2431757" cy="2149035"/>
              <a:chOff x="0" y="0"/>
              <a:chExt cx="2431757" cy="2149035"/>
            </a:xfrm>
          </p:grpSpPr>
          <p:sp>
            <p:nvSpPr>
              <p:cNvPr id="6" name="path 6"/>
              <p:cNvSpPr/>
              <p:nvPr/>
            </p:nvSpPr>
            <p:spPr>
              <a:xfrm>
                <a:off x="0" y="0"/>
                <a:ext cx="2419745" cy="2144911"/>
              </a:xfrm>
              <a:custGeom>
                <a:avLst/>
                <a:gdLst/>
                <a:ahLst/>
                <a:cxnLst/>
                <a:rect l="0" t="0" r="0" b="0"/>
                <a:pathLst>
                  <a:path w="3810" h="3377">
                    <a:moveTo>
                      <a:pt x="0" y="0"/>
                    </a:moveTo>
                    <a:lnTo>
                      <a:pt x="2654" y="9"/>
                    </a:lnTo>
                    <a:lnTo>
                      <a:pt x="3810" y="3377"/>
                    </a:lnTo>
                    <a:lnTo>
                      <a:pt x="0" y="3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BC23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path 8"/>
              <p:cNvSpPr/>
              <p:nvPr/>
            </p:nvSpPr>
            <p:spPr>
              <a:xfrm>
                <a:off x="1673569" y="1918"/>
                <a:ext cx="758188" cy="2147116"/>
              </a:xfrm>
              <a:custGeom>
                <a:avLst/>
                <a:gdLst/>
                <a:ahLst/>
                <a:cxnLst/>
                <a:rect l="0" t="0" r="0" b="0"/>
                <a:pathLst>
                  <a:path w="1193" h="3381">
                    <a:moveTo>
                      <a:pt x="18" y="6"/>
                    </a:moveTo>
                    <a:lnTo>
                      <a:pt x="1175" y="3374"/>
                    </a:lnTo>
                  </a:path>
                </a:pathLst>
              </a:custGeom>
              <a:noFill/>
              <a:ln w="25400" cap="flat">
                <a:solidFill>
                  <a:srgbClr val="ED7D31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10"/>
            <p:cNvSpPr/>
            <p:nvPr/>
          </p:nvSpPr>
          <p:spPr>
            <a:xfrm>
              <a:off x="-12700" y="-12700"/>
              <a:ext cx="2457450" cy="22174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4460" algn="l" rtl="0" eaLnBrk="0">
                <a:lnSpc>
                  <a:spcPct val="90000"/>
                </a:lnSpc>
              </a:pPr>
              <a:r>
                <a:rPr sz="3200" b="1" kern="0" spc="-20" dirty="0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任务二</a:t>
              </a:r>
              <a:endParaRPr sz="32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" name="path 12"/>
          <p:cNvSpPr/>
          <p:nvPr/>
        </p:nvSpPr>
        <p:spPr>
          <a:xfrm>
            <a:off x="90338" y="902965"/>
            <a:ext cx="2432445" cy="2170311"/>
          </a:xfrm>
          <a:custGeom>
            <a:avLst/>
            <a:gdLst/>
            <a:ahLst/>
            <a:cxnLst/>
            <a:rect l="0" t="0" r="0" b="0"/>
            <a:pathLst>
              <a:path w="3830" h="3417">
                <a:moveTo>
                  <a:pt x="20" y="20"/>
                </a:moveTo>
                <a:lnTo>
                  <a:pt x="2674" y="29"/>
                </a:lnTo>
                <a:moveTo>
                  <a:pt x="3830" y="3397"/>
                </a:moveTo>
                <a:lnTo>
                  <a:pt x="20" y="3397"/>
                </a:lnTo>
                <a:lnTo>
                  <a:pt x="20" y="20"/>
                </a:lnTo>
              </a:path>
            </a:pathLst>
          </a:custGeom>
          <a:noFill/>
          <a:ln w="25400" cap="flat">
            <a:solidFill>
              <a:srgbClr val="ED7D31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222"/>
          <p:cNvSpPr/>
          <p:nvPr/>
        </p:nvSpPr>
        <p:spPr>
          <a:xfrm>
            <a:off x="646176" y="841766"/>
            <a:ext cx="7827644" cy="1726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ts val="2640"/>
              </a:lnSpc>
            </a:pPr>
            <a:r>
              <a:rPr sz="1900" b="1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4）蒸发过程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450" indent="547370" algn="l" rtl="0" eaLnBrk="0">
              <a:lnSpc>
                <a:spcPct val="100000"/>
              </a:lnSpc>
              <a:spcBef>
                <a:spcPts val="10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过冷液态制冷剂通过膨胀阀变为低温低压的湿蒸气，制冷剂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湿蒸气流进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蒸发器，与蒸发器表面流过的车内空气进行热交换，流动过程中不断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吸收车内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空气的热量气化，从蒸发器出来时变成低温低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  (温度约为0℃、压力约为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085" indent="6350" algn="l" rtl="0" eaLnBrk="0">
              <a:lnSpc>
                <a:spcPct val="96000"/>
              </a:lnSpc>
              <a:spcBef>
                <a:spcPts val="2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0.15-0.2MPa) 的制冷过热蒸气。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从蒸发器流出的低温低压制冷剂过热蒸气再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被吸入压缩机，进行下一次制冷循环。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4" name="picture 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05000" y="2667000"/>
            <a:ext cx="4863464" cy="2672714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-12700" y="171165"/>
            <a:ext cx="690118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汽车空调制冷系统组成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32" name="path 2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" name="path 2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236"/>
          <p:cNvSpPr/>
          <p:nvPr/>
        </p:nvSpPr>
        <p:spPr>
          <a:xfrm>
            <a:off x="547116" y="1406414"/>
            <a:ext cx="7896225" cy="33724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9105" algn="l" rtl="0" eaLnBrk="0">
              <a:lnSpc>
                <a:spcPct val="83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汽车空调压缩机是汽车制冷系统的心脏，其功能是将低温低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压的制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2540" algn="l" rtl="0" eaLnBrk="0">
              <a:lnSpc>
                <a:spcPct val="153000"/>
              </a:lnSpc>
              <a:spcBef>
                <a:spcPts val="4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冷剂蒸气压缩成高温高压蒸气，为制冷系统循环提供动力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源。变排量压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缩机还起着根据热负荷大小调节制冷剂循环量的作用。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4955" algn="l" rtl="0" eaLnBrk="0">
              <a:lnSpc>
                <a:spcPct val="91000"/>
              </a:lnSpc>
              <a:spcBef>
                <a:spcPts val="610"/>
              </a:spcBef>
            </a:pPr>
            <a:r>
              <a:rPr sz="2000" b="1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  受发动机转速限制，要求能在低速时提供较大的制冷能力。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495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b="1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 高速时制冷效率要高，减</a:t>
            </a:r>
            <a:r>
              <a:rPr sz="2000" b="1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少对发动机动力的影响。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4955" algn="l" rtl="0" eaLnBrk="0">
              <a:lnSpc>
                <a:spcPct val="90000"/>
              </a:lnSpc>
              <a:spcBef>
                <a:spcPts val="1440"/>
              </a:spcBef>
            </a:pPr>
            <a:r>
              <a:rPr sz="2000" b="1" kern="0" spc="-1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sz="2000" b="1" kern="0" spc="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b="1" kern="0" spc="-1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体积小，质量轻。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4955" algn="l" rtl="0" eaLnBrk="0">
              <a:lnSpc>
                <a:spcPct val="91000"/>
              </a:lnSpc>
              <a:spcBef>
                <a:spcPts val="5"/>
              </a:spcBef>
            </a:pPr>
            <a:r>
              <a:rPr sz="2000" b="1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   适应汽车恶劣的运行环境，耐高温、抗振性好、可靠性要高。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0" name="textbox 240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2" name="textbox 242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1.制冷压缩机要求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46" name="path 24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8" name="path 24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250"/>
          <p:cNvSpPr/>
          <p:nvPr/>
        </p:nvSpPr>
        <p:spPr>
          <a:xfrm>
            <a:off x="546100" y="1333614"/>
            <a:ext cx="8164194" cy="32296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4670" algn="l" rtl="0" eaLnBrk="0">
              <a:lnSpc>
                <a:spcPct val="83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汽车空调制冷系统一般采用容积式压缩机，主要有</a:t>
            </a:r>
            <a:r>
              <a:rPr sz="20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曲轴连杆</a:t>
            </a:r>
            <a:r>
              <a:rPr sz="20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式压缩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123000"/>
              </a:lnSpc>
              <a:spcBef>
                <a:spcPts val="45"/>
              </a:spcBef>
            </a:pPr>
            <a:r>
              <a:rPr sz="20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机、斜盘式压缩机、滑片式压缩机、涡旋式压缩机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等。中小型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汽车主要 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采用斜盘式压缩机、滑片式压缩机、涡旋式压缩机。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21970" algn="l" rtl="0" eaLnBrk="0">
              <a:lnSpc>
                <a:spcPct val="117000"/>
              </a:lnSpc>
              <a:spcBef>
                <a:spcPts val="43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汽车空调压缩机大多靠电磁离合器由发动机通过传动带驱动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，有些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变排量压缩机通过驱动皮带与发动机直接连接，无需电磁离合器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。电动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汽车空调压缩机则主要由直流无刷电动机或交流电动机驱动。斜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盘式压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缩机又分为</a:t>
            </a: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旋转斜盘式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摇盘式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两种，因其结构紧凑，体积小，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质量轻，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噪声小，工作平稳可靠，是目前应用最多的压缩机机型。变排量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 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最早是基于斜盘式压缩机开发的。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4" name="textbox 254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" name="textbox 256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2.制冷压缩机类型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60" name="path 26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2" name="path 26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17800" y="1269823"/>
            <a:ext cx="3073400" cy="3865799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 rot="21600000">
            <a:off x="403225" y="776604"/>
            <a:ext cx="6108065" cy="405129"/>
            <a:chOff x="0" y="0"/>
            <a:chExt cx="6108065" cy="405129"/>
          </a:xfrm>
        </p:grpSpPr>
        <p:grpSp>
          <p:nvGrpSpPr>
            <p:cNvPr id="42" name="group 42"/>
            <p:cNvGrpSpPr/>
            <p:nvPr/>
          </p:nvGrpSpPr>
          <p:grpSpPr>
            <a:xfrm rot="21600000">
              <a:off x="0" y="0"/>
              <a:ext cx="6108065" cy="405129"/>
              <a:chOff x="0" y="0"/>
              <a:chExt cx="6108065" cy="405129"/>
            </a:xfrm>
          </p:grpSpPr>
          <p:sp>
            <p:nvSpPr>
              <p:cNvPr id="268" name="path 268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path 270"/>
              <p:cNvSpPr/>
              <p:nvPr/>
            </p:nvSpPr>
            <p:spPr>
              <a:xfrm>
                <a:off x="2559050" y="0"/>
                <a:ext cx="354901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5589" h="637">
                    <a:moveTo>
                      <a:pt x="0" y="0"/>
                    </a:moveTo>
                    <a:lnTo>
                      <a:pt x="5589" y="0"/>
                    </a:lnTo>
                    <a:lnTo>
                      <a:pt x="5589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2" name="textbox 272"/>
            <p:cNvSpPr/>
            <p:nvPr/>
          </p:nvSpPr>
          <p:spPr>
            <a:xfrm>
              <a:off x="-12700" y="-12700"/>
              <a:ext cx="613410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  1 ）曲轴连杆式空调压缩机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74" name="textbox 274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78" name="path 27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0" name="path 28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2" name="textbox 282"/>
          <p:cNvSpPr/>
          <p:nvPr/>
        </p:nvSpPr>
        <p:spPr>
          <a:xfrm>
            <a:off x="703986" y="1380604"/>
            <a:ext cx="1231900" cy="375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400" b="1" kern="0" spc="-4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整体结构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3400" y="1536700"/>
            <a:ext cx="7727950" cy="3770630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 rot="21600000">
            <a:off x="403225" y="776604"/>
            <a:ext cx="6108065" cy="405129"/>
            <a:chOff x="0" y="0"/>
            <a:chExt cx="6108065" cy="405129"/>
          </a:xfrm>
        </p:grpSpPr>
        <p:grpSp>
          <p:nvGrpSpPr>
            <p:cNvPr id="48" name="group 48"/>
            <p:cNvGrpSpPr/>
            <p:nvPr/>
          </p:nvGrpSpPr>
          <p:grpSpPr>
            <a:xfrm rot="21600000">
              <a:off x="0" y="0"/>
              <a:ext cx="6108065" cy="405129"/>
              <a:chOff x="0" y="0"/>
              <a:chExt cx="6108065" cy="405129"/>
            </a:xfrm>
          </p:grpSpPr>
          <p:sp>
            <p:nvSpPr>
              <p:cNvPr id="288" name="path 288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path 290"/>
              <p:cNvSpPr/>
              <p:nvPr/>
            </p:nvSpPr>
            <p:spPr>
              <a:xfrm>
                <a:off x="2559050" y="0"/>
                <a:ext cx="354901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5589" h="637">
                    <a:moveTo>
                      <a:pt x="0" y="0"/>
                    </a:moveTo>
                    <a:lnTo>
                      <a:pt x="5589" y="0"/>
                    </a:lnTo>
                    <a:lnTo>
                      <a:pt x="5589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2" name="textbox 292"/>
            <p:cNvSpPr/>
            <p:nvPr/>
          </p:nvSpPr>
          <p:spPr>
            <a:xfrm>
              <a:off x="-12700" y="-12700"/>
              <a:ext cx="613410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  1 ）曲轴连杆式空调压缩机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94" name="textbox 294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98" name="path 29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" name="path 30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2" name="textbox 302"/>
          <p:cNvSpPr/>
          <p:nvPr/>
        </p:nvSpPr>
        <p:spPr>
          <a:xfrm>
            <a:off x="706424" y="1308849"/>
            <a:ext cx="1229360" cy="374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400" b="1" kern="0" spc="-4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工作循环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304"/>
          <p:cNvPicPr>
            <a:picLocks noChangeAspect="1"/>
          </p:cNvPicPr>
          <p:nvPr/>
        </p:nvPicPr>
        <p:blipFill>
          <a:blip r:embed="rId1"/>
          <a:srcRect b="9166"/>
          <a:stretch>
            <a:fillRect/>
          </a:stretch>
        </p:blipFill>
        <p:spPr>
          <a:xfrm rot="21600000">
            <a:off x="135255" y="1812290"/>
            <a:ext cx="8891905" cy="3549015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 rot="21600000">
            <a:off x="403225" y="776604"/>
            <a:ext cx="6108065" cy="405129"/>
            <a:chOff x="0" y="0"/>
            <a:chExt cx="6108065" cy="405129"/>
          </a:xfrm>
        </p:grpSpPr>
        <p:grpSp>
          <p:nvGrpSpPr>
            <p:cNvPr id="54" name="group 54"/>
            <p:cNvGrpSpPr/>
            <p:nvPr/>
          </p:nvGrpSpPr>
          <p:grpSpPr>
            <a:xfrm rot="21600000">
              <a:off x="0" y="0"/>
              <a:ext cx="6108065" cy="405129"/>
              <a:chOff x="0" y="0"/>
              <a:chExt cx="6108065" cy="405129"/>
            </a:xfrm>
          </p:grpSpPr>
          <p:sp>
            <p:nvSpPr>
              <p:cNvPr id="306" name="path 306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path 308"/>
              <p:cNvSpPr/>
              <p:nvPr/>
            </p:nvSpPr>
            <p:spPr>
              <a:xfrm>
                <a:off x="2559050" y="0"/>
                <a:ext cx="354901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5589" h="637">
                    <a:moveTo>
                      <a:pt x="0" y="0"/>
                    </a:moveTo>
                    <a:lnTo>
                      <a:pt x="5589" y="0"/>
                    </a:lnTo>
                    <a:lnTo>
                      <a:pt x="5589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0" name="textbox 310"/>
            <p:cNvSpPr/>
            <p:nvPr/>
          </p:nvSpPr>
          <p:spPr>
            <a:xfrm>
              <a:off x="-12700" y="-12700"/>
              <a:ext cx="613410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  1 ）曲轴连杆式空调压缩机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2" name="textbox 312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6" name="group 5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16" name="path 31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8" name="path 31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20" name="textbox 320"/>
          <p:cNvSpPr/>
          <p:nvPr/>
        </p:nvSpPr>
        <p:spPr>
          <a:xfrm>
            <a:off x="700328" y="1308849"/>
            <a:ext cx="1235710" cy="376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400" b="1" kern="0" spc="-3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进排气阀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" name="textbox 322"/>
          <p:cNvSpPr/>
          <p:nvPr/>
        </p:nvSpPr>
        <p:spPr>
          <a:xfrm>
            <a:off x="8812657" y="5461532"/>
            <a:ext cx="214629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15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1500" y="2730499"/>
            <a:ext cx="4104640" cy="2607310"/>
          </a:xfrm>
          <a:prstGeom prst="rect">
            <a:avLst/>
          </a:prstGeom>
        </p:spPr>
      </p:pic>
      <p:sp>
        <p:nvSpPr>
          <p:cNvPr id="326" name="textbox 326"/>
          <p:cNvSpPr/>
          <p:nvPr/>
        </p:nvSpPr>
        <p:spPr>
          <a:xfrm>
            <a:off x="546862" y="1334376"/>
            <a:ext cx="7656830" cy="13995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21970" algn="l" rtl="0" eaLnBrk="0">
              <a:lnSpc>
                <a:spcPct val="113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摇盘式空调压缩机也称摇板式压缩机，是目前国内生产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批量最大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的压缩机机型，排量从100cm</a:t>
            </a:r>
            <a:r>
              <a:rPr sz="2000" kern="0" spc="0" baseline="2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/r到160cm</a:t>
            </a:r>
            <a:r>
              <a:rPr sz="2000" kern="0" spc="0" baseline="2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/r不等。各气缸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以压缩机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轴线为中心布置，活塞和摇盘用连杆相连。摇盘齿轮中心有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一钢球定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位，并把摇盘支承其上，沿圆周方向摆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8" name="group 58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60" name="group 60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330" name="path 330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2" name="path 332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4" name="textbox 334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</a:t>
              </a:r>
              <a:r>
                <a:rPr sz="20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 ）摇盘式空调压缩机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6" name="textbox 336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40" name="path 34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2" name="path 34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box 344"/>
          <p:cNvSpPr/>
          <p:nvPr/>
        </p:nvSpPr>
        <p:spPr>
          <a:xfrm>
            <a:off x="546760" y="1326669"/>
            <a:ext cx="7566025" cy="1262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18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摇盘式空调压缩机工作原理：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输入轴的一端固定楔形传动板，传动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板驱动摇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22000"/>
              </a:lnSpc>
              <a:spcBef>
                <a:spcPts val="5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盘，摇盘在楔形传动板的驱动下，沿输入轴轴线方向前后作往复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运动，一边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被向前推动，相对的另一边就向后移动，输入轴转一圈，每个活塞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依次进行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压缩和吸气行程。摇盘不能绕输入轴轴线转动，即摇盘上的锥齿轮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只能进出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6" name="picture 3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63600" y="2971799"/>
            <a:ext cx="3620134" cy="2299969"/>
          </a:xfrm>
          <a:prstGeom prst="rect">
            <a:avLst/>
          </a:prstGeom>
        </p:spPr>
      </p:pic>
      <p:pic>
        <p:nvPicPr>
          <p:cNvPr id="348" name="picture 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43384" y="2815779"/>
            <a:ext cx="3228669" cy="2033702"/>
          </a:xfrm>
          <a:prstGeom prst="rect">
            <a:avLst/>
          </a:prstGeom>
        </p:spPr>
      </p:pic>
      <p:grpSp>
        <p:nvGrpSpPr>
          <p:cNvPr id="64" name="group 64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66" name="group 66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352" name="path 352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4" name="path 354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6" name="textbox 356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</a:t>
              </a:r>
              <a:r>
                <a:rPr sz="20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 ）摇盘式空调压缩机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58" name="textbox 358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0" name="textbox 360"/>
          <p:cNvSpPr/>
          <p:nvPr/>
        </p:nvSpPr>
        <p:spPr>
          <a:xfrm>
            <a:off x="560248" y="2642261"/>
            <a:ext cx="4308475" cy="276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固定锥齿轮相应的齿槽，彼此都不能转动。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64" name="path 36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6" name="path 36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3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81400" y="1206500"/>
            <a:ext cx="5562600" cy="3953509"/>
          </a:xfrm>
          <a:prstGeom prst="rect">
            <a:avLst/>
          </a:prstGeom>
        </p:spPr>
      </p:pic>
      <p:sp>
        <p:nvSpPr>
          <p:cNvPr id="370" name="textbox 370"/>
          <p:cNvSpPr/>
          <p:nvPr/>
        </p:nvSpPr>
        <p:spPr>
          <a:xfrm>
            <a:off x="483793" y="1319136"/>
            <a:ext cx="3152139" cy="396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4000"/>
              </a:lnSpc>
            </a:pPr>
            <a:r>
              <a:rPr sz="20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结构：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摇盘式压缩机主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轴和5个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气缸轴线平行，缸体8上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均匀分布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着5个轴向气缸，气缸内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的活塞和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摇盘21被连杆12用钢球万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向连接， </a:t>
            </a:r>
            <a:r>
              <a:rPr sz="16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通过滚柱轴承4和10 ，使楔形传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635" algn="l" rtl="0" eaLnBrk="0">
              <a:lnSpc>
                <a:spcPct val="114000"/>
              </a:lnSpc>
              <a:spcBef>
                <a:spcPts val="345"/>
              </a:spcBef>
            </a:pP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动板6与前缸盖5和摇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盘21之间的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滑动摩擦变为滚动摩擦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，减少了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6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阻力和零件的磨损，提高</a:t>
            </a:r>
            <a:r>
              <a:rPr sz="16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了寿命。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70" algn="l" rtl="0" eaLnBrk="0">
              <a:lnSpc>
                <a:spcPct val="107000"/>
              </a:lnSpc>
              <a:spcBef>
                <a:spcPts val="560"/>
              </a:spcBef>
            </a:pPr>
            <a:r>
              <a:rPr sz="20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优点：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工作平稳、结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构紧凑、      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体积小，重量轻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70" algn="l" rtl="0" eaLnBrk="0">
              <a:lnSpc>
                <a:spcPct val="111000"/>
              </a:lnSpc>
              <a:spcBef>
                <a:spcPts val="560"/>
              </a:spcBef>
            </a:pPr>
            <a:r>
              <a:rPr sz="20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不足：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零部件多、组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装时调整      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的部位多、轴向尺寸</a:t>
            </a:r>
            <a:r>
              <a:rPr sz="16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较大。</a:t>
            </a:r>
            <a:r>
              <a:rPr sz="16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6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有齿轮副存在，噪声略大。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0" name="group 70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72" name="group 72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374" name="path 374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6" name="path 376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8" name="textbox 378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</a:t>
              </a:r>
              <a:r>
                <a:rPr sz="20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 ）摇盘式空调压缩机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82" name="path 38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4" name="path 38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58" name="textbox 358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 392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4" name="rect 394"/>
          <p:cNvSpPr/>
          <p:nvPr/>
        </p:nvSpPr>
        <p:spPr>
          <a:xfrm>
            <a:off x="2962275" y="776604"/>
            <a:ext cx="2973705" cy="405129"/>
          </a:xfrm>
          <a:prstGeom prst="rect">
            <a:avLst/>
          </a:prstGeom>
          <a:solidFill>
            <a:srgbClr val="ED7D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0" name="picture 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9300" y="1193800"/>
            <a:ext cx="6931659" cy="4112894"/>
          </a:xfrm>
          <a:prstGeom prst="rect">
            <a:avLst/>
          </a:prstGeom>
        </p:spPr>
      </p:pic>
      <p:sp>
        <p:nvSpPr>
          <p:cNvPr id="402" name="textbox 402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06" name="path 40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8" name="path 40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th 18"/>
          <p:cNvSpPr/>
          <p:nvPr/>
        </p:nvSpPr>
        <p:spPr>
          <a:xfrm>
            <a:off x="2384720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28"/>
                </a:moveTo>
                <a:lnTo>
                  <a:pt x="0" y="14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path 20"/>
          <p:cNvSpPr/>
          <p:nvPr/>
        </p:nvSpPr>
        <p:spPr>
          <a:xfrm>
            <a:off x="913619" y="2991152"/>
            <a:ext cx="27755" cy="170051"/>
          </a:xfrm>
          <a:custGeom>
            <a:avLst/>
            <a:gdLst/>
            <a:ahLst/>
            <a:cxnLst/>
            <a:rect l="0" t="0" r="0" b="0"/>
            <a:pathLst>
              <a:path w="43" h="267">
                <a:moveTo>
                  <a:pt x="28" y="267"/>
                </a:moveTo>
                <a:lnTo>
                  <a:pt x="14" y="0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path 22"/>
          <p:cNvSpPr/>
          <p:nvPr/>
        </p:nvSpPr>
        <p:spPr>
          <a:xfrm>
            <a:off x="4069397" y="2861267"/>
            <a:ext cx="259806" cy="260777"/>
          </a:xfrm>
          <a:custGeom>
            <a:avLst/>
            <a:gdLst/>
            <a:ahLst/>
            <a:cxnLst/>
            <a:rect l="0" t="0" r="0" b="0"/>
            <a:pathLst>
              <a:path w="409" h="410">
                <a:moveTo>
                  <a:pt x="0" y="205"/>
                </a:moveTo>
                <a:cubicBezTo>
                  <a:pt x="0" y="91"/>
                  <a:pt x="91" y="0"/>
                  <a:pt x="204" y="0"/>
                </a:cubicBezTo>
                <a:lnTo>
                  <a:pt x="204" y="0"/>
                </a:lnTo>
                <a:cubicBezTo>
                  <a:pt x="317" y="0"/>
                  <a:pt x="409" y="91"/>
                  <a:pt x="409" y="205"/>
                </a:cubicBezTo>
                <a:lnTo>
                  <a:pt x="409" y="205"/>
                </a:lnTo>
                <a:cubicBezTo>
                  <a:pt x="409" y="205"/>
                  <a:pt x="409" y="205"/>
                  <a:pt x="409" y="205"/>
                </a:cubicBezTo>
                <a:lnTo>
                  <a:pt x="409" y="205"/>
                </a:lnTo>
                <a:cubicBezTo>
                  <a:pt x="409" y="318"/>
                  <a:pt x="317" y="410"/>
                  <a:pt x="204" y="410"/>
                </a:cubicBezTo>
                <a:lnTo>
                  <a:pt x="204" y="410"/>
                </a:lnTo>
                <a:cubicBezTo>
                  <a:pt x="91" y="410"/>
                  <a:pt x="0" y="318"/>
                  <a:pt x="0" y="205"/>
                </a:cubicBezTo>
                <a:lnTo>
                  <a:pt x="0" y="205"/>
                </a:lnTo>
                <a:cubicBezTo>
                  <a:pt x="0" y="205"/>
                  <a:pt x="0" y="205"/>
                  <a:pt x="0" y="205"/>
                </a:cubicBezTo>
              </a:path>
            </a:pathLst>
          </a:custGeom>
          <a:solidFill>
            <a:srgbClr val="48AD2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3971930" y="2985066"/>
            <a:ext cx="323842" cy="176137"/>
            <a:chOff x="0" y="0"/>
            <a:chExt cx="323842" cy="176137"/>
          </a:xfrm>
        </p:grpSpPr>
        <p:sp>
          <p:nvSpPr>
            <p:cNvPr id="24" name="path 24"/>
            <p:cNvSpPr/>
            <p:nvPr/>
          </p:nvSpPr>
          <p:spPr>
            <a:xfrm>
              <a:off x="191301" y="6086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28" y="0"/>
                  </a:moveTo>
                  <a:lnTo>
                    <a:pt x="14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" name="path 26"/>
            <p:cNvSpPr/>
            <p:nvPr/>
          </p:nvSpPr>
          <p:spPr>
            <a:xfrm>
              <a:off x="0" y="0"/>
              <a:ext cx="16657" cy="149680"/>
            </a:xfrm>
            <a:custGeom>
              <a:avLst/>
              <a:gdLst/>
              <a:ahLst/>
              <a:cxnLst/>
              <a:rect l="0" t="0" r="0" b="0"/>
              <a:pathLst>
                <a:path w="26" h="235">
                  <a:moveTo>
                    <a:pt x="18" y="0"/>
                  </a:moveTo>
                  <a:lnTo>
                    <a:pt x="7" y="235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" name="path 28"/>
            <p:cNvSpPr/>
            <p:nvPr/>
          </p:nvSpPr>
          <p:spPr>
            <a:xfrm>
              <a:off x="102347" y="54379"/>
              <a:ext cx="221495" cy="89491"/>
            </a:xfrm>
            <a:custGeom>
              <a:avLst/>
              <a:gdLst/>
              <a:ahLst/>
              <a:cxnLst/>
              <a:rect l="0" t="0" r="0" b="0"/>
              <a:pathLst>
                <a:path w="348" h="140">
                  <a:moveTo>
                    <a:pt x="342" y="70"/>
                  </a:moveTo>
                  <a:lnTo>
                    <a:pt x="311" y="95"/>
                  </a:lnTo>
                  <a:lnTo>
                    <a:pt x="277" y="114"/>
                  </a:lnTo>
                  <a:lnTo>
                    <a:pt x="238" y="127"/>
                  </a:lnTo>
                  <a:lnTo>
                    <a:pt x="197" y="130"/>
                  </a:lnTo>
                  <a:lnTo>
                    <a:pt x="156" y="127"/>
                  </a:lnTo>
                  <a:lnTo>
                    <a:pt x="117" y="114"/>
                  </a:lnTo>
                  <a:lnTo>
                    <a:pt x="83" y="95"/>
                  </a:lnTo>
                  <a:lnTo>
                    <a:pt x="52" y="70"/>
                  </a:lnTo>
                  <a:lnTo>
                    <a:pt x="27" y="39"/>
                  </a:lnTo>
                  <a:lnTo>
                    <a:pt x="8" y="4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path 30"/>
          <p:cNvSpPr/>
          <p:nvPr/>
        </p:nvSpPr>
        <p:spPr>
          <a:xfrm>
            <a:off x="2551408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14"/>
                </a:moveTo>
                <a:lnTo>
                  <a:pt x="0" y="28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744219" y="1096645"/>
          <a:ext cx="3598544" cy="3799205"/>
        </p:xfrm>
        <a:graphic>
          <a:graphicData uri="http://schemas.openxmlformats.org/drawingml/2006/table">
            <a:tbl>
              <a:tblPr/>
              <a:tblGrid>
                <a:gridCol w="1798954"/>
                <a:gridCol w="1799589"/>
              </a:tblGrid>
              <a:tr h="1884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textbox 34"/>
          <p:cNvSpPr/>
          <p:nvPr/>
        </p:nvSpPr>
        <p:spPr>
          <a:xfrm>
            <a:off x="3904768" y="1451395"/>
            <a:ext cx="2336164" cy="3169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6405" algn="l" rtl="0" eaLnBrk="0">
              <a:lnSpc>
                <a:spcPct val="90000"/>
              </a:lnSpc>
              <a:spcBef>
                <a:spcPts val="159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8975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71830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0210" algn="l" rtl="0" eaLnBrk="0">
              <a:lnSpc>
                <a:spcPct val="91000"/>
              </a:lnSpc>
              <a:spcBef>
                <a:spcPts val="1570"/>
              </a:spcBef>
            </a:pP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path 36"/>
          <p:cNvSpPr/>
          <p:nvPr/>
        </p:nvSpPr>
        <p:spPr>
          <a:xfrm>
            <a:off x="1104161" y="3133794"/>
            <a:ext cx="1291314" cy="1307180"/>
          </a:xfrm>
          <a:custGeom>
            <a:avLst/>
            <a:gdLst/>
            <a:ahLst/>
            <a:cxnLst/>
            <a:rect l="0" t="0" r="0" b="0"/>
            <a:pathLst>
              <a:path w="2033" h="2058">
                <a:moveTo>
                  <a:pt x="2032" y="2051"/>
                </a:moveTo>
                <a:lnTo>
                  <a:pt x="1807" y="2016"/>
                </a:lnTo>
                <a:lnTo>
                  <a:pt x="1589" y="1958"/>
                </a:lnTo>
                <a:lnTo>
                  <a:pt x="1382" y="1882"/>
                </a:lnTo>
                <a:lnTo>
                  <a:pt x="1183" y="1784"/>
                </a:lnTo>
                <a:lnTo>
                  <a:pt x="996" y="1669"/>
                </a:lnTo>
                <a:lnTo>
                  <a:pt x="822" y="1538"/>
                </a:lnTo>
                <a:lnTo>
                  <a:pt x="661" y="1389"/>
                </a:lnTo>
                <a:lnTo>
                  <a:pt x="514" y="1227"/>
                </a:lnTo>
                <a:lnTo>
                  <a:pt x="383" y="1049"/>
                </a:lnTo>
                <a:lnTo>
                  <a:pt x="269" y="861"/>
                </a:lnTo>
                <a:lnTo>
                  <a:pt x="174" y="659"/>
                </a:lnTo>
                <a:lnTo>
                  <a:pt x="98" y="448"/>
                </a:lnTo>
                <a:lnTo>
                  <a:pt x="42" y="228"/>
                </a:lnTo>
                <a:lnTo>
                  <a:pt x="7" y="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" name="group 8"/>
          <p:cNvGrpSpPr/>
          <p:nvPr/>
        </p:nvGrpSpPr>
        <p:grpSpPr>
          <a:xfrm rot="21600000">
            <a:off x="2542151" y="1331131"/>
            <a:ext cx="1713116" cy="1654389"/>
            <a:chOff x="0" y="0"/>
            <a:chExt cx="1713116" cy="1654389"/>
          </a:xfrm>
        </p:grpSpPr>
        <p:sp>
          <p:nvSpPr>
            <p:cNvPr id="38" name="path 38"/>
            <p:cNvSpPr/>
            <p:nvPr/>
          </p:nvSpPr>
          <p:spPr>
            <a:xfrm>
              <a:off x="9256" y="0"/>
              <a:ext cx="1630754" cy="1492860"/>
            </a:xfrm>
            <a:custGeom>
              <a:avLst/>
              <a:gdLst/>
              <a:ahLst/>
              <a:cxnLst/>
              <a:rect l="0" t="0" r="0" b="0"/>
              <a:pathLst>
                <a:path w="2568" h="2350">
                  <a:moveTo>
                    <a:pt x="0" y="14"/>
                  </a:moveTo>
                  <a:lnTo>
                    <a:pt x="263" y="28"/>
                  </a:lnTo>
                  <a:lnTo>
                    <a:pt x="518" y="67"/>
                  </a:lnTo>
                  <a:lnTo>
                    <a:pt x="764" y="131"/>
                  </a:lnTo>
                  <a:lnTo>
                    <a:pt x="999" y="218"/>
                  </a:lnTo>
                  <a:lnTo>
                    <a:pt x="1224" y="328"/>
                  </a:lnTo>
                  <a:lnTo>
                    <a:pt x="1435" y="458"/>
                  </a:lnTo>
                  <a:lnTo>
                    <a:pt x="1633" y="608"/>
                  </a:lnTo>
                  <a:lnTo>
                    <a:pt x="1815" y="776"/>
                  </a:lnTo>
                  <a:lnTo>
                    <a:pt x="1980" y="961"/>
                  </a:lnTo>
                  <a:lnTo>
                    <a:pt x="2128" y="1161"/>
                  </a:lnTo>
                  <a:lnTo>
                    <a:pt x="2257" y="1374"/>
                  </a:lnTo>
                  <a:lnTo>
                    <a:pt x="2365" y="1602"/>
                  </a:lnTo>
                  <a:lnTo>
                    <a:pt x="2452" y="1841"/>
                  </a:lnTo>
                  <a:lnTo>
                    <a:pt x="2514" y="2091"/>
                  </a:lnTo>
                  <a:lnTo>
                    <a:pt x="2553" y="2348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path 40"/>
            <p:cNvSpPr/>
            <p:nvPr/>
          </p:nvSpPr>
          <p:spPr>
            <a:xfrm>
              <a:off x="734289" y="98045"/>
              <a:ext cx="259806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 42"/>
            <p:cNvSpPr/>
            <p:nvPr/>
          </p:nvSpPr>
          <p:spPr>
            <a:xfrm>
              <a:off x="728124" y="92087"/>
              <a:ext cx="272998" cy="273791"/>
            </a:xfrm>
            <a:custGeom>
              <a:avLst/>
              <a:gdLst/>
              <a:ahLst/>
              <a:cxnLst/>
              <a:rect l="0" t="0" r="0" b="0"/>
              <a:pathLst>
                <a:path w="429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101" y="44"/>
                  </a:lnTo>
                  <a:lnTo>
                    <a:pt x="134" y="26"/>
                  </a:lnTo>
                  <a:lnTo>
                    <a:pt x="173" y="13"/>
                  </a:lnTo>
                  <a:lnTo>
                    <a:pt x="214" y="9"/>
                  </a:lnTo>
                  <a:lnTo>
                    <a:pt x="256" y="13"/>
                  </a:lnTo>
                  <a:lnTo>
                    <a:pt x="294" y="26"/>
                  </a:lnTo>
                  <a:lnTo>
                    <a:pt x="328" y="44"/>
                  </a:lnTo>
                  <a:lnTo>
                    <a:pt x="359" y="69"/>
                  </a:lnTo>
                  <a:lnTo>
                    <a:pt x="384" y="101"/>
                  </a:lnTo>
                  <a:lnTo>
                    <a:pt x="403" y="134"/>
                  </a:lnTo>
                  <a:lnTo>
                    <a:pt x="416" y="173"/>
                  </a:lnTo>
                  <a:lnTo>
                    <a:pt x="419" y="214"/>
                  </a:lnTo>
                  <a:lnTo>
                    <a:pt x="419" y="214"/>
                  </a:lnTo>
                  <a:lnTo>
                    <a:pt x="416" y="256"/>
                  </a:lnTo>
                  <a:lnTo>
                    <a:pt x="403" y="294"/>
                  </a:lnTo>
                  <a:lnTo>
                    <a:pt x="384" y="329"/>
                  </a:lnTo>
                  <a:lnTo>
                    <a:pt x="359" y="361"/>
                  </a:lnTo>
                  <a:lnTo>
                    <a:pt x="328" y="386"/>
                  </a:lnTo>
                  <a:lnTo>
                    <a:pt x="294" y="404"/>
                  </a:lnTo>
                  <a:lnTo>
                    <a:pt x="256" y="417"/>
                  </a:lnTo>
                  <a:lnTo>
                    <a:pt x="214" y="421"/>
                  </a:lnTo>
                  <a:lnTo>
                    <a:pt x="173" y="417"/>
                  </a:lnTo>
                  <a:lnTo>
                    <a:pt x="134" y="404"/>
                  </a:lnTo>
                  <a:lnTo>
                    <a:pt x="101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 44"/>
            <p:cNvSpPr/>
            <p:nvPr/>
          </p:nvSpPr>
          <p:spPr>
            <a:xfrm>
              <a:off x="0" y="192079"/>
              <a:ext cx="1446436" cy="1462309"/>
            </a:xfrm>
            <a:custGeom>
              <a:avLst/>
              <a:gdLst/>
              <a:ahLst/>
              <a:cxnLst/>
              <a:rect l="0" t="0" r="0" b="0"/>
              <a:pathLst>
                <a:path w="2277" h="2302">
                  <a:moveTo>
                    <a:pt x="0" y="7"/>
                  </a:moveTo>
                  <a:lnTo>
                    <a:pt x="232" y="18"/>
                  </a:lnTo>
                  <a:lnTo>
                    <a:pt x="457" y="53"/>
                  </a:lnTo>
                  <a:lnTo>
                    <a:pt x="675" y="111"/>
                  </a:lnTo>
                  <a:lnTo>
                    <a:pt x="884" y="187"/>
                  </a:lnTo>
                  <a:lnTo>
                    <a:pt x="1082" y="284"/>
                  </a:lnTo>
                  <a:lnTo>
                    <a:pt x="1269" y="399"/>
                  </a:lnTo>
                  <a:lnTo>
                    <a:pt x="1444" y="531"/>
                  </a:lnTo>
                  <a:lnTo>
                    <a:pt x="1605" y="679"/>
                  </a:lnTo>
                  <a:lnTo>
                    <a:pt x="1751" y="842"/>
                  </a:lnTo>
                  <a:lnTo>
                    <a:pt x="1882" y="1018"/>
                  </a:lnTo>
                  <a:lnTo>
                    <a:pt x="1996" y="1208"/>
                  </a:lnTo>
                  <a:lnTo>
                    <a:pt x="2091" y="1408"/>
                  </a:lnTo>
                  <a:lnTo>
                    <a:pt x="2167" y="1619"/>
                  </a:lnTo>
                  <a:lnTo>
                    <a:pt x="2224" y="1839"/>
                  </a:lnTo>
                  <a:lnTo>
                    <a:pt x="2259" y="2067"/>
                  </a:lnTo>
                  <a:lnTo>
                    <a:pt x="2270" y="2302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 46"/>
            <p:cNvSpPr/>
            <p:nvPr/>
          </p:nvSpPr>
          <p:spPr>
            <a:xfrm>
              <a:off x="1208552" y="582390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 48"/>
            <p:cNvSpPr/>
            <p:nvPr/>
          </p:nvSpPr>
          <p:spPr>
            <a:xfrm>
              <a:off x="1202787" y="576275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 50"/>
            <p:cNvSpPr/>
            <p:nvPr/>
          </p:nvSpPr>
          <p:spPr>
            <a:xfrm>
              <a:off x="1446534" y="1056262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" name="path 52"/>
            <p:cNvSpPr/>
            <p:nvPr/>
          </p:nvSpPr>
          <p:spPr>
            <a:xfrm>
              <a:off x="1440912" y="1050144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913619" y="1331131"/>
            <a:ext cx="1638785" cy="1661003"/>
            <a:chOff x="0" y="0"/>
            <a:chExt cx="1638785" cy="1661003"/>
          </a:xfrm>
        </p:grpSpPr>
        <p:sp>
          <p:nvSpPr>
            <p:cNvPr id="54" name="path 54"/>
            <p:cNvSpPr/>
            <p:nvPr/>
          </p:nvSpPr>
          <p:spPr>
            <a:xfrm>
              <a:off x="0" y="0"/>
              <a:ext cx="1638785" cy="1661003"/>
            </a:xfrm>
            <a:custGeom>
              <a:avLst/>
              <a:gdLst/>
              <a:ahLst/>
              <a:cxnLst/>
              <a:rect l="0" t="0" r="0" b="0"/>
              <a:pathLst>
                <a:path w="2580" h="2615">
                  <a:moveTo>
                    <a:pt x="14" y="2614"/>
                  </a:moveTo>
                  <a:lnTo>
                    <a:pt x="28" y="2348"/>
                  </a:lnTo>
                  <a:lnTo>
                    <a:pt x="67" y="2091"/>
                  </a:lnTo>
                  <a:lnTo>
                    <a:pt x="129" y="1841"/>
                  </a:lnTo>
                  <a:lnTo>
                    <a:pt x="216" y="1602"/>
                  </a:lnTo>
                  <a:lnTo>
                    <a:pt x="324" y="1374"/>
                  </a:lnTo>
                  <a:lnTo>
                    <a:pt x="453" y="1161"/>
                  </a:lnTo>
                  <a:lnTo>
                    <a:pt x="601" y="961"/>
                  </a:lnTo>
                  <a:lnTo>
                    <a:pt x="766" y="776"/>
                  </a:lnTo>
                  <a:lnTo>
                    <a:pt x="948" y="608"/>
                  </a:lnTo>
                  <a:lnTo>
                    <a:pt x="1146" y="458"/>
                  </a:lnTo>
                  <a:lnTo>
                    <a:pt x="1357" y="328"/>
                  </a:lnTo>
                  <a:lnTo>
                    <a:pt x="1581" y="218"/>
                  </a:lnTo>
                  <a:lnTo>
                    <a:pt x="1817" y="131"/>
                  </a:lnTo>
                  <a:lnTo>
                    <a:pt x="2063" y="67"/>
                  </a:lnTo>
                  <a:lnTo>
                    <a:pt x="2317" y="28"/>
                  </a:lnTo>
                  <a:lnTo>
                    <a:pt x="2579" y="14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" name="path 56"/>
            <p:cNvSpPr/>
            <p:nvPr/>
          </p:nvSpPr>
          <p:spPr>
            <a:xfrm>
              <a:off x="183348" y="192079"/>
              <a:ext cx="1445643" cy="1462309"/>
            </a:xfrm>
            <a:custGeom>
              <a:avLst/>
              <a:gdLst/>
              <a:ahLst/>
              <a:cxnLst/>
              <a:rect l="0" t="0" r="0" b="0"/>
              <a:pathLst>
                <a:path w="2276" h="2302">
                  <a:moveTo>
                    <a:pt x="7" y="2302"/>
                  </a:moveTo>
                  <a:lnTo>
                    <a:pt x="18" y="2067"/>
                  </a:lnTo>
                  <a:lnTo>
                    <a:pt x="53" y="1839"/>
                  </a:lnTo>
                  <a:lnTo>
                    <a:pt x="109" y="1619"/>
                  </a:lnTo>
                  <a:lnTo>
                    <a:pt x="186" y="1408"/>
                  </a:lnTo>
                  <a:lnTo>
                    <a:pt x="281" y="1208"/>
                  </a:lnTo>
                  <a:lnTo>
                    <a:pt x="394" y="1018"/>
                  </a:lnTo>
                  <a:lnTo>
                    <a:pt x="526" y="842"/>
                  </a:lnTo>
                  <a:lnTo>
                    <a:pt x="672" y="679"/>
                  </a:lnTo>
                  <a:lnTo>
                    <a:pt x="833" y="531"/>
                  </a:lnTo>
                  <a:lnTo>
                    <a:pt x="1007" y="399"/>
                  </a:lnTo>
                  <a:lnTo>
                    <a:pt x="1194" y="284"/>
                  </a:lnTo>
                  <a:lnTo>
                    <a:pt x="1393" y="187"/>
                  </a:lnTo>
                  <a:lnTo>
                    <a:pt x="1601" y="111"/>
                  </a:lnTo>
                  <a:lnTo>
                    <a:pt x="1818" y="53"/>
                  </a:lnTo>
                  <a:lnTo>
                    <a:pt x="2043" y="18"/>
                  </a:lnTo>
                  <a:lnTo>
                    <a:pt x="2276" y="7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path 58"/>
          <p:cNvSpPr/>
          <p:nvPr/>
        </p:nvSpPr>
        <p:spPr>
          <a:xfrm>
            <a:off x="2689286" y="3133794"/>
            <a:ext cx="1292107" cy="1307180"/>
          </a:xfrm>
          <a:custGeom>
            <a:avLst/>
            <a:gdLst/>
            <a:ahLst/>
            <a:cxnLst/>
            <a:rect l="0" t="0" r="0" b="0"/>
            <a:pathLst>
              <a:path w="2034" h="2058">
                <a:moveTo>
                  <a:pt x="2027" y="1"/>
                </a:moveTo>
                <a:lnTo>
                  <a:pt x="1992" y="228"/>
                </a:lnTo>
                <a:lnTo>
                  <a:pt x="1936" y="448"/>
                </a:lnTo>
                <a:lnTo>
                  <a:pt x="1859" y="659"/>
                </a:lnTo>
                <a:lnTo>
                  <a:pt x="1764" y="861"/>
                </a:lnTo>
                <a:lnTo>
                  <a:pt x="1651" y="1049"/>
                </a:lnTo>
                <a:lnTo>
                  <a:pt x="1519" y="1227"/>
                </a:lnTo>
                <a:lnTo>
                  <a:pt x="1373" y="1389"/>
                </a:lnTo>
                <a:lnTo>
                  <a:pt x="1212" y="1538"/>
                </a:lnTo>
                <a:lnTo>
                  <a:pt x="1037" y="1669"/>
                </a:lnTo>
                <a:lnTo>
                  <a:pt x="851" y="1784"/>
                </a:lnTo>
                <a:lnTo>
                  <a:pt x="652" y="1882"/>
                </a:lnTo>
                <a:lnTo>
                  <a:pt x="443" y="1958"/>
                </a:lnTo>
                <a:lnTo>
                  <a:pt x="226" y="2016"/>
                </a:lnTo>
                <a:lnTo>
                  <a:pt x="1" y="205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path 60"/>
          <p:cNvSpPr/>
          <p:nvPr/>
        </p:nvSpPr>
        <p:spPr>
          <a:xfrm>
            <a:off x="1430553" y="1877328"/>
            <a:ext cx="2208613" cy="2263081"/>
          </a:xfrm>
          <a:custGeom>
            <a:avLst/>
            <a:gdLst/>
            <a:ahLst/>
            <a:cxnLst/>
            <a:rect l="0" t="0" r="0" b="0"/>
            <a:pathLst>
              <a:path w="3478" h="3563">
                <a:moveTo>
                  <a:pt x="0" y="1781"/>
                </a:moveTo>
                <a:cubicBezTo>
                  <a:pt x="0" y="797"/>
                  <a:pt x="778" y="0"/>
                  <a:pt x="1739" y="0"/>
                </a:cubicBezTo>
                <a:lnTo>
                  <a:pt x="1739" y="0"/>
                </a:lnTo>
                <a:cubicBezTo>
                  <a:pt x="2699" y="0"/>
                  <a:pt x="3478" y="797"/>
                  <a:pt x="3478" y="1781"/>
                </a:cubicBezTo>
                <a:lnTo>
                  <a:pt x="3478" y="1781"/>
                </a:lnTo>
                <a:cubicBezTo>
                  <a:pt x="3478" y="1781"/>
                  <a:pt x="3478" y="1781"/>
                  <a:pt x="3478" y="1781"/>
                </a:cubicBezTo>
                <a:lnTo>
                  <a:pt x="3478" y="1781"/>
                </a:lnTo>
                <a:cubicBezTo>
                  <a:pt x="3478" y="2766"/>
                  <a:pt x="2699" y="3563"/>
                  <a:pt x="1739" y="3563"/>
                </a:cubicBezTo>
                <a:lnTo>
                  <a:pt x="1739" y="3563"/>
                </a:lnTo>
                <a:cubicBezTo>
                  <a:pt x="778" y="3563"/>
                  <a:pt x="0" y="2766"/>
                  <a:pt x="0" y="1781"/>
                </a:cubicBezTo>
                <a:lnTo>
                  <a:pt x="0" y="1781"/>
                </a:lnTo>
                <a:cubicBezTo>
                  <a:pt x="0" y="1781"/>
                  <a:pt x="0" y="1781"/>
                  <a:pt x="0" y="1781"/>
                </a:cubicBezTo>
              </a:path>
            </a:pathLst>
          </a:cu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717162" y="3159295"/>
            <a:ext cx="1538104" cy="1483240"/>
            <a:chOff x="0" y="0"/>
            <a:chExt cx="1538104" cy="1483240"/>
          </a:xfrm>
        </p:grpSpPr>
        <p:sp>
          <p:nvSpPr>
            <p:cNvPr id="64" name="path 64"/>
            <p:cNvSpPr/>
            <p:nvPr/>
          </p:nvSpPr>
          <p:spPr>
            <a:xfrm>
              <a:off x="0" y="0"/>
              <a:ext cx="1464999" cy="1483240"/>
            </a:xfrm>
            <a:custGeom>
              <a:avLst/>
              <a:gdLst/>
              <a:ahLst/>
              <a:cxnLst/>
              <a:rect l="0" t="0" r="0" b="0"/>
              <a:pathLst>
                <a:path w="2307" h="2335">
                  <a:moveTo>
                    <a:pt x="2292" y="2"/>
                  </a:moveTo>
                  <a:lnTo>
                    <a:pt x="2253" y="259"/>
                  </a:lnTo>
                  <a:lnTo>
                    <a:pt x="2191" y="508"/>
                  </a:lnTo>
                  <a:lnTo>
                    <a:pt x="2104" y="747"/>
                  </a:lnTo>
                  <a:lnTo>
                    <a:pt x="1996" y="974"/>
                  </a:lnTo>
                  <a:lnTo>
                    <a:pt x="1867" y="1188"/>
                  </a:lnTo>
                  <a:lnTo>
                    <a:pt x="1719" y="1388"/>
                  </a:lnTo>
                  <a:lnTo>
                    <a:pt x="1554" y="1573"/>
                  </a:lnTo>
                  <a:lnTo>
                    <a:pt x="1372" y="1740"/>
                  </a:lnTo>
                  <a:lnTo>
                    <a:pt x="1174" y="1890"/>
                  </a:lnTo>
                  <a:lnTo>
                    <a:pt x="963" y="2020"/>
                  </a:lnTo>
                  <a:lnTo>
                    <a:pt x="738" y="2130"/>
                  </a:lnTo>
                  <a:lnTo>
                    <a:pt x="503" y="2218"/>
                  </a:lnTo>
                  <a:lnTo>
                    <a:pt x="257" y="2282"/>
                  </a:lnTo>
                  <a:lnTo>
                    <a:pt x="2" y="2320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 66"/>
            <p:cNvSpPr/>
            <p:nvPr/>
          </p:nvSpPr>
          <p:spPr>
            <a:xfrm>
              <a:off x="1271523" y="175843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 68"/>
            <p:cNvSpPr/>
            <p:nvPr/>
          </p:nvSpPr>
          <p:spPr>
            <a:xfrm>
              <a:off x="1265900" y="169718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 70"/>
            <p:cNvSpPr/>
            <p:nvPr/>
          </p:nvSpPr>
          <p:spPr>
            <a:xfrm>
              <a:off x="1033540" y="649715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 72"/>
            <p:cNvSpPr/>
            <p:nvPr/>
          </p:nvSpPr>
          <p:spPr>
            <a:xfrm>
              <a:off x="1027775" y="643586"/>
              <a:ext cx="272204" cy="273792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" name="path 74"/>
            <p:cNvSpPr/>
            <p:nvPr/>
          </p:nvSpPr>
          <p:spPr>
            <a:xfrm>
              <a:off x="559574" y="1113708"/>
              <a:ext cx="259805" cy="260778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 76"/>
            <p:cNvSpPr/>
            <p:nvPr/>
          </p:nvSpPr>
          <p:spPr>
            <a:xfrm>
              <a:off x="553906" y="1107930"/>
              <a:ext cx="272204" cy="272998"/>
            </a:xfrm>
            <a:custGeom>
              <a:avLst/>
              <a:gdLst/>
              <a:ahLst/>
              <a:cxnLst/>
              <a:rect l="0" t="0" r="0" b="0"/>
              <a:pathLst>
                <a:path w="428" h="429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99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99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59"/>
                  </a:lnTo>
                  <a:lnTo>
                    <a:pt x="328" y="384"/>
                  </a:lnTo>
                  <a:lnTo>
                    <a:pt x="293" y="403"/>
                  </a:lnTo>
                  <a:lnTo>
                    <a:pt x="254" y="416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172" y="416"/>
                  </a:lnTo>
                  <a:lnTo>
                    <a:pt x="134" y="403"/>
                  </a:lnTo>
                  <a:lnTo>
                    <a:pt x="99" y="384"/>
                  </a:lnTo>
                  <a:lnTo>
                    <a:pt x="69" y="359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path 78"/>
          <p:cNvSpPr/>
          <p:nvPr/>
        </p:nvSpPr>
        <p:spPr>
          <a:xfrm>
            <a:off x="922443" y="3159295"/>
            <a:ext cx="1464213" cy="1483239"/>
          </a:xfrm>
          <a:custGeom>
            <a:avLst/>
            <a:gdLst/>
            <a:ahLst/>
            <a:cxnLst/>
            <a:rect l="0" t="0" r="0" b="0"/>
            <a:pathLst>
              <a:path w="2305" h="2335">
                <a:moveTo>
                  <a:pt x="2303" y="2320"/>
                </a:moveTo>
                <a:lnTo>
                  <a:pt x="2049" y="2282"/>
                </a:lnTo>
                <a:lnTo>
                  <a:pt x="1803" y="2218"/>
                </a:lnTo>
                <a:lnTo>
                  <a:pt x="1567" y="2130"/>
                </a:lnTo>
                <a:lnTo>
                  <a:pt x="1343" y="2020"/>
                </a:lnTo>
                <a:lnTo>
                  <a:pt x="1132" y="1890"/>
                </a:lnTo>
                <a:lnTo>
                  <a:pt x="934" y="1740"/>
                </a:lnTo>
                <a:lnTo>
                  <a:pt x="752" y="1573"/>
                </a:lnTo>
                <a:lnTo>
                  <a:pt x="587" y="1388"/>
                </a:lnTo>
                <a:lnTo>
                  <a:pt x="439" y="1188"/>
                </a:lnTo>
                <a:lnTo>
                  <a:pt x="311" y="974"/>
                </a:lnTo>
                <a:lnTo>
                  <a:pt x="202" y="747"/>
                </a:lnTo>
                <a:lnTo>
                  <a:pt x="116" y="508"/>
                </a:lnTo>
                <a:lnTo>
                  <a:pt x="53" y="259"/>
                </a:lnTo>
                <a:lnTo>
                  <a:pt x="14" y="2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path 80"/>
          <p:cNvSpPr/>
          <p:nvPr/>
        </p:nvSpPr>
        <p:spPr>
          <a:xfrm>
            <a:off x="1837619" y="2284179"/>
            <a:ext cx="1413866" cy="1449389"/>
          </a:xfrm>
          <a:custGeom>
            <a:avLst/>
            <a:gdLst/>
            <a:ahLst/>
            <a:cxnLst/>
            <a:rect l="0" t="0" r="0" b="0"/>
            <a:pathLst>
              <a:path w="2226" h="2282">
                <a:moveTo>
                  <a:pt x="0" y="1141"/>
                </a:moveTo>
                <a:cubicBezTo>
                  <a:pt x="0" y="510"/>
                  <a:pt x="498" y="0"/>
                  <a:pt x="1113" y="0"/>
                </a:cubicBezTo>
                <a:lnTo>
                  <a:pt x="1113" y="0"/>
                </a:lnTo>
                <a:cubicBezTo>
                  <a:pt x="1728" y="0"/>
                  <a:pt x="2226" y="510"/>
                  <a:pt x="2226" y="1141"/>
                </a:cubicBezTo>
                <a:lnTo>
                  <a:pt x="2226" y="1141"/>
                </a:lnTo>
                <a:cubicBezTo>
                  <a:pt x="2226" y="1141"/>
                  <a:pt x="2226" y="1141"/>
                  <a:pt x="2226" y="1141"/>
                </a:cubicBezTo>
                <a:lnTo>
                  <a:pt x="2226" y="1141"/>
                </a:lnTo>
                <a:cubicBezTo>
                  <a:pt x="2226" y="1771"/>
                  <a:pt x="1728" y="2282"/>
                  <a:pt x="1113" y="2282"/>
                </a:cubicBezTo>
                <a:lnTo>
                  <a:pt x="1113" y="2282"/>
                </a:lnTo>
                <a:cubicBezTo>
                  <a:pt x="498" y="2282"/>
                  <a:pt x="0" y="1771"/>
                  <a:pt x="0" y="1141"/>
                </a:cubicBezTo>
                <a:lnTo>
                  <a:pt x="0" y="1141"/>
                </a:lnTo>
                <a:cubicBezTo>
                  <a:pt x="0" y="1141"/>
                  <a:pt x="0" y="1141"/>
                  <a:pt x="0" y="1141"/>
                </a:cubicBezTo>
                <a:lnTo>
                  <a:pt x="0" y="1141"/>
                </a:lnTo>
                <a:close/>
              </a:path>
            </a:pathLst>
          </a:custGeom>
          <a:solidFill>
            <a:srgbClr val="FB8C1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4" name="path 8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" name="path 8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94"/>
          <p:cNvSpPr/>
          <p:nvPr/>
        </p:nvSpPr>
        <p:spPr>
          <a:xfrm>
            <a:off x="2583985" y="2816563"/>
            <a:ext cx="426084" cy="449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2126150" y="2824691"/>
            <a:ext cx="385445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3100" b="1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18"/>
          <p:cNvGrpSpPr/>
          <p:nvPr/>
        </p:nvGrpSpPr>
        <p:grpSpPr>
          <a:xfrm rot="21600000">
            <a:off x="4086822" y="2822083"/>
            <a:ext cx="208950" cy="170051"/>
            <a:chOff x="0" y="0"/>
            <a:chExt cx="208950" cy="170051"/>
          </a:xfrm>
        </p:grpSpPr>
        <p:sp>
          <p:nvSpPr>
            <p:cNvPr id="98" name="path 98"/>
            <p:cNvSpPr/>
            <p:nvPr/>
          </p:nvSpPr>
          <p:spPr>
            <a:xfrm>
              <a:off x="76409" y="0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14" y="0"/>
                  </a:moveTo>
                  <a:lnTo>
                    <a:pt x="28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" name="path 100"/>
            <p:cNvSpPr/>
            <p:nvPr/>
          </p:nvSpPr>
          <p:spPr>
            <a:xfrm>
              <a:off x="0" y="33061"/>
              <a:ext cx="208950" cy="68234"/>
            </a:xfrm>
            <a:custGeom>
              <a:avLst/>
              <a:gdLst/>
              <a:ahLst/>
              <a:cxnLst/>
              <a:rect l="0" t="0" r="0" b="0"/>
              <a:pathLst>
                <a:path w="329" h="107">
                  <a:moveTo>
                    <a:pt x="7" y="101"/>
                  </a:moveTo>
                  <a:lnTo>
                    <a:pt x="32" y="69"/>
                  </a:lnTo>
                  <a:lnTo>
                    <a:pt x="64" y="44"/>
                  </a:lnTo>
                  <a:lnTo>
                    <a:pt x="97" y="26"/>
                  </a:lnTo>
                  <a:lnTo>
                    <a:pt x="136" y="13"/>
                  </a:lnTo>
                  <a:lnTo>
                    <a:pt x="177" y="9"/>
                  </a:lnTo>
                  <a:lnTo>
                    <a:pt x="219" y="13"/>
                  </a:lnTo>
                  <a:lnTo>
                    <a:pt x="257" y="26"/>
                  </a:lnTo>
                  <a:lnTo>
                    <a:pt x="291" y="44"/>
                  </a:lnTo>
                  <a:lnTo>
                    <a:pt x="322" y="6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path 102"/>
          <p:cNvSpPr/>
          <p:nvPr/>
        </p:nvSpPr>
        <p:spPr>
          <a:xfrm>
            <a:off x="1096967" y="2985066"/>
            <a:ext cx="16657" cy="149680"/>
          </a:xfrm>
          <a:custGeom>
            <a:avLst/>
            <a:gdLst/>
            <a:ahLst/>
            <a:cxnLst/>
            <a:rect l="0" t="0" r="0" b="0"/>
            <a:pathLst>
              <a:path w="26" h="235">
                <a:moveTo>
                  <a:pt x="18" y="235"/>
                </a:move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path 104"/>
          <p:cNvSpPr/>
          <p:nvPr/>
        </p:nvSpPr>
        <p:spPr>
          <a:xfrm>
            <a:off x="2394513" y="4431511"/>
            <a:ext cx="148098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18"/>
                </a:moveTo>
                <a:lnTo>
                  <a:pt x="0" y="7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path 106"/>
          <p:cNvSpPr/>
          <p:nvPr/>
        </p:nvSpPr>
        <p:spPr>
          <a:xfrm>
            <a:off x="2542151" y="4431511"/>
            <a:ext cx="148097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7"/>
                </a:moveTo>
                <a:lnTo>
                  <a:pt x="0" y="18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 108"/>
          <p:cNvSpPr/>
          <p:nvPr/>
        </p:nvSpPr>
        <p:spPr>
          <a:xfrm>
            <a:off x="4065894" y="2916328"/>
            <a:ext cx="31437" cy="51070"/>
          </a:xfrm>
          <a:custGeom>
            <a:avLst/>
            <a:gdLst/>
            <a:ahLst/>
            <a:cxnLst/>
            <a:rect l="0" t="0" r="0" b="0"/>
            <a:pathLst>
              <a:path w="49" h="80">
                <a:moveTo>
                  <a:pt x="9" y="77"/>
                </a:moveTo>
                <a:lnTo>
                  <a:pt x="22" y="38"/>
                </a:lnTo>
                <a:lnTo>
                  <a:pt x="40" y="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4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17600" y="1168400"/>
            <a:ext cx="6432550" cy="4164330"/>
          </a:xfrm>
          <a:prstGeom prst="rect">
            <a:avLst/>
          </a:prstGeom>
        </p:spPr>
      </p:pic>
      <p:grpSp>
        <p:nvGrpSpPr>
          <p:cNvPr id="80" name="group 80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82" name="group 82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414" name="path 414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path 416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8" name="textbox 418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</a:t>
              </a:r>
              <a:r>
                <a:rPr sz="20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 ）摇盘式空调压缩机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20" name="textbox 420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4" name="textbox 424"/>
          <p:cNvSpPr/>
          <p:nvPr/>
        </p:nvSpPr>
        <p:spPr>
          <a:xfrm>
            <a:off x="5006975" y="4798377"/>
            <a:ext cx="720725" cy="397509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95000"/>
              </a:lnSpc>
              <a:spcBef>
                <a:spcPts val="0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弹簧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6" name="textbox 426"/>
          <p:cNvSpPr/>
          <p:nvPr/>
        </p:nvSpPr>
        <p:spPr>
          <a:xfrm>
            <a:off x="5562600" y="4870450"/>
            <a:ext cx="1898650" cy="4572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algn="l" rtl="0" eaLnBrk="0">
              <a:lnSpc>
                <a:spcPct val="96000"/>
              </a:lnSpc>
              <a:spcBef>
                <a:spcPts val="5"/>
              </a:spcBef>
            </a:pP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驱动毂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8" name="textbox 428"/>
          <p:cNvSpPr/>
          <p:nvPr/>
        </p:nvSpPr>
        <p:spPr>
          <a:xfrm>
            <a:off x="6750050" y="2150428"/>
            <a:ext cx="1898650" cy="4572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1600" algn="l" rtl="0" eaLnBrk="0">
              <a:lnSpc>
                <a:spcPct val="95000"/>
              </a:lnSpc>
              <a:spcBef>
                <a:spcPts val="5"/>
              </a:spcBef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输入轴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0" name="textbox 430"/>
          <p:cNvSpPr/>
          <p:nvPr/>
        </p:nvSpPr>
        <p:spPr>
          <a:xfrm>
            <a:off x="1042987" y="1236028"/>
            <a:ext cx="1729104" cy="457834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0490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定径节流管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4" name="group 8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32" name="path 4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" name="path 4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36" name="textbox 436"/>
          <p:cNvSpPr/>
          <p:nvPr/>
        </p:nvSpPr>
        <p:spPr>
          <a:xfrm>
            <a:off x="2651125" y="1239837"/>
            <a:ext cx="1485900" cy="457834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5410" algn="l" rtl="0" eaLnBrk="0">
              <a:lnSpc>
                <a:spcPct val="96000"/>
              </a:lnSpc>
              <a:spcBef>
                <a:spcPts val="5"/>
              </a:spcBef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调节阀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8" name="textbox 438"/>
          <p:cNvSpPr/>
          <p:nvPr/>
        </p:nvSpPr>
        <p:spPr>
          <a:xfrm>
            <a:off x="5930900" y="1164273"/>
            <a:ext cx="1187450" cy="4572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2870" algn="l" rtl="0" eaLnBrk="0">
              <a:lnSpc>
                <a:spcPct val="96000"/>
              </a:lnSpc>
              <a:spcBef>
                <a:spcPts val="5"/>
              </a:spcBef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滑轨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0" name="textbox 440"/>
          <p:cNvSpPr/>
          <p:nvPr/>
        </p:nvSpPr>
        <p:spPr>
          <a:xfrm>
            <a:off x="1139825" y="2434273"/>
            <a:ext cx="1104900" cy="4572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1125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高压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2" name="textbox 442"/>
          <p:cNvSpPr/>
          <p:nvPr/>
        </p:nvSpPr>
        <p:spPr>
          <a:xfrm>
            <a:off x="1127125" y="3094673"/>
            <a:ext cx="1104900" cy="4572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1600" algn="l" rtl="0" eaLnBrk="0">
              <a:lnSpc>
                <a:spcPct val="96000"/>
              </a:lnSpc>
              <a:spcBef>
                <a:spcPts val="5"/>
              </a:spcBef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低压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4" name="textbox 444"/>
          <p:cNvSpPr/>
          <p:nvPr/>
        </p:nvSpPr>
        <p:spPr>
          <a:xfrm>
            <a:off x="3892550" y="4912043"/>
            <a:ext cx="1244600" cy="3968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330" algn="l" rtl="0" eaLnBrk="0">
              <a:lnSpc>
                <a:spcPct val="95000"/>
              </a:lnSpc>
              <a:spcBef>
                <a:spcPts val="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腔内压力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6" name="textbox 446"/>
          <p:cNvSpPr/>
          <p:nvPr/>
        </p:nvSpPr>
        <p:spPr>
          <a:xfrm>
            <a:off x="4201159" y="1173798"/>
            <a:ext cx="949325" cy="4572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1600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斜盘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8" name="textbox 448"/>
          <p:cNvSpPr/>
          <p:nvPr/>
        </p:nvSpPr>
        <p:spPr>
          <a:xfrm>
            <a:off x="3549650" y="4591684"/>
            <a:ext cx="723900" cy="3968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9060" algn="l" rtl="0" eaLnBrk="0">
              <a:lnSpc>
                <a:spcPct val="95000"/>
              </a:lnSpc>
              <a:spcBef>
                <a:spcPts val="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底部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0" name="textbox 450"/>
          <p:cNvSpPr/>
          <p:nvPr/>
        </p:nvSpPr>
        <p:spPr>
          <a:xfrm>
            <a:off x="2819400" y="4904104"/>
            <a:ext cx="762000" cy="3968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96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活塞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2" name="textbox 452"/>
          <p:cNvSpPr/>
          <p:nvPr/>
        </p:nvSpPr>
        <p:spPr>
          <a:xfrm>
            <a:off x="2267585" y="4578984"/>
            <a:ext cx="762000" cy="3968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330" algn="l" rtl="0" eaLnBrk="0">
              <a:lnSpc>
                <a:spcPct val="95000"/>
              </a:lnSpc>
              <a:spcBef>
                <a:spcPts val="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顶部</a:t>
            </a:r>
            <a:endParaRPr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4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5100" y="2907363"/>
            <a:ext cx="8562140" cy="2409491"/>
          </a:xfrm>
          <a:prstGeom prst="rect">
            <a:avLst/>
          </a:prstGeom>
        </p:spPr>
      </p:pic>
      <p:sp>
        <p:nvSpPr>
          <p:cNvPr id="456" name="textbox 456"/>
          <p:cNvSpPr/>
          <p:nvPr/>
        </p:nvSpPr>
        <p:spPr>
          <a:xfrm>
            <a:off x="486029" y="1262136"/>
            <a:ext cx="8102600" cy="1217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5770" algn="l" rtl="0" eaLnBrk="0">
              <a:lnSpc>
                <a:spcPct val="98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斜盘式压缩机也称斜板式压缩机，它是一种轴向往复活塞式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因斜盘式压缩机结构紧凑，可靠性高，容易实现小型化和轻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量化，噪音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小，排气脉动小，工作较平稳，是使用最为广泛的一种压缩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机。斜盘式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压缩机有单向活塞和双向活塞式。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6" name="group 86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88" name="group 88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460" name="path 460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" name="path 462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4" name="textbox 464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  3 ）斜盘式空调压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66" name="textbox 466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0" name="group 9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70" name="path 47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2" name="path 47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box 474"/>
          <p:cNvSpPr/>
          <p:nvPr/>
        </p:nvSpPr>
        <p:spPr>
          <a:xfrm>
            <a:off x="483565" y="1260052"/>
            <a:ext cx="7989569" cy="1645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19735" algn="l" rtl="0" eaLnBrk="0">
              <a:lnSpc>
                <a:spcPct val="98000"/>
              </a:lnSpc>
              <a:spcBef>
                <a:spcPts val="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当主轴带动斜盘转动时，斜盘便驱动活塞作轴向运动，当活塞向右移动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左缸开始吸气行程，吸气阀打开，低温低压蒸气被吸入气缸，右缸开始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程，达到排气压力时，排气阀排开，高温高压蒸气被排出。反之，当活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塞向左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移动时，左缸完成排气，右缸完成吸气。斜盘每转动一周，左右两个气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缸各自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完成一次吸气、压缩、排气、膨胀循环，相当于两个气缸同时工作。这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意味着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缸体截面均布3个双向活塞时，相当于6个工作气缸。双向斜盘式压缩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机常见有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76" name="picture 4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5100" y="3200399"/>
            <a:ext cx="4497070" cy="2115185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53962" y="3123067"/>
            <a:ext cx="3673277" cy="1914748"/>
          </a:xfrm>
          <a:prstGeom prst="rect">
            <a:avLst/>
          </a:prstGeom>
        </p:spPr>
      </p:pic>
      <p:grpSp>
        <p:nvGrpSpPr>
          <p:cNvPr id="92" name="group 92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94" name="group 94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482" name="path 482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4" name="path 484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6" name="textbox 486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  3 ）斜盘式空调压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88" name="textbox 488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6" name="group 9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92" name="path 49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4" name="path 49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96" name="textbox 496"/>
          <p:cNvSpPr/>
          <p:nvPr/>
        </p:nvSpPr>
        <p:spPr>
          <a:xfrm>
            <a:off x="487908" y="2905972"/>
            <a:ext cx="2719070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六缸、八缸、十缸压缩机。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box 498"/>
          <p:cNvSpPr/>
          <p:nvPr/>
        </p:nvSpPr>
        <p:spPr>
          <a:xfrm>
            <a:off x="485267" y="1239478"/>
            <a:ext cx="7705725" cy="38614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900" b="1" kern="0" spc="-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优势：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91000"/>
              </a:lnSpc>
              <a:spcBef>
                <a:spcPts val="660"/>
              </a:spcBef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(1)是圆柱形卧式机组，便于在发动机上安装。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91000"/>
              </a:lnSpc>
              <a:spcBef>
                <a:spcPts val="695"/>
              </a:spcBef>
            </a:pP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(2)是往复式活塞结构，可靠性高。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91000"/>
              </a:lnSpc>
              <a:spcBef>
                <a:spcPts val="695"/>
              </a:spcBef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(3)结构紧凑，容易实现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小型化和轻量化。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95000"/>
              </a:lnSpc>
              <a:spcBef>
                <a:spcPts val="705"/>
              </a:spcBef>
            </a:pPr>
            <a:r>
              <a:rPr sz="1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(4)噪音小。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91000"/>
              </a:lnSpc>
              <a:spcBef>
                <a:spcPts val="705"/>
              </a:spcBef>
            </a:pP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(5)排气脉动小，工作较平稳。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600"/>
              </a:spcBef>
            </a:pPr>
            <a:r>
              <a:rPr sz="1900" b="1" kern="0" spc="-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不足：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" algn="l" rtl="0" eaLnBrk="0">
              <a:lnSpc>
                <a:spcPct val="90000"/>
              </a:lnSpc>
              <a:spcBef>
                <a:spcPts val="685"/>
              </a:spcBef>
            </a:pP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(1)缸数多，造成零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件数多。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4965" indent="-327025" algn="l" rtl="0" eaLnBrk="0">
              <a:lnSpc>
                <a:spcPct val="95000"/>
              </a:lnSpc>
              <a:spcBef>
                <a:spcPts val="72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(2)组装时需调整的零件数多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，尤其是滑履和钢球需要选配，这是该机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最大缺点。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(3)轴向尺寸较大。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8" name="group 98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100" name="group 100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502" name="path 502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4" name="path 504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6" name="textbox 506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  3 ）斜盘式空调压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08" name="textbox 508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" name="group 10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12" name="path 51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4" name="path 51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picture 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80000" y="2298699"/>
            <a:ext cx="2861945" cy="2861945"/>
          </a:xfrm>
          <a:prstGeom prst="rect">
            <a:avLst/>
          </a:prstGeom>
        </p:spPr>
      </p:pic>
      <p:graphicFrame>
        <p:nvGraphicFramePr>
          <p:cNvPr id="518" name="table 518"/>
          <p:cNvGraphicFramePr>
            <a:graphicFrameLocks noGrp="1"/>
          </p:cNvGraphicFramePr>
          <p:nvPr/>
        </p:nvGraphicFramePr>
        <p:xfrm>
          <a:off x="1595437" y="2177732"/>
          <a:ext cx="2452370" cy="3096895"/>
        </p:xfrm>
        <a:graphic>
          <a:graphicData uri="http://schemas.openxmlformats.org/drawingml/2006/table">
            <a:tbl>
              <a:tblPr/>
              <a:tblGrid>
                <a:gridCol w="2452370"/>
              </a:tblGrid>
              <a:tr h="3087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0" name="picture 5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00200" y="2184400"/>
            <a:ext cx="2443479" cy="3088004"/>
          </a:xfrm>
          <a:prstGeom prst="rect">
            <a:avLst/>
          </a:prstGeom>
        </p:spPr>
      </p:pic>
      <p:sp>
        <p:nvSpPr>
          <p:cNvPr id="522" name="textbox 522"/>
          <p:cNvSpPr/>
          <p:nvPr/>
        </p:nvSpPr>
        <p:spPr>
          <a:xfrm>
            <a:off x="505587" y="1351264"/>
            <a:ext cx="7369175" cy="823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78155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刮片式压缩机也称为滚动转子式压缩机，是一种容积型回转压缩机，</a:t>
            </a:r>
            <a:r>
              <a:rPr sz="18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它靠气缸内的偏心转子回转使得工作容积变化进行气体压缩。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由气缸、转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子、刮片、排气阀和气缸端盖等部件组成。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4" name="group 104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106" name="group 106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526" name="path 526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8" name="path 528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0" name="textbox 530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</a:t>
              </a:r>
              <a:r>
                <a:rPr sz="20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4）刮片式空调压缩机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32" name="textbox 532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8" name="group 10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36" name="path 53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8" name="path 53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" name="table 540"/>
          <p:cNvGraphicFramePr>
            <a:graphicFrameLocks noGrp="1"/>
          </p:cNvGraphicFramePr>
          <p:nvPr/>
        </p:nvGraphicFramePr>
        <p:xfrm>
          <a:off x="4791392" y="1255077"/>
          <a:ext cx="3746500" cy="3839209"/>
        </p:xfrm>
        <a:graphic>
          <a:graphicData uri="http://schemas.openxmlformats.org/drawingml/2006/table">
            <a:tbl>
              <a:tblPr/>
              <a:tblGrid>
                <a:gridCol w="3746500"/>
              </a:tblGrid>
              <a:tr h="3829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2" name="picture 5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00600" y="1257300"/>
            <a:ext cx="3736975" cy="3830319"/>
          </a:xfrm>
          <a:prstGeom prst="rect">
            <a:avLst/>
          </a:prstGeom>
        </p:spPr>
      </p:pic>
      <p:sp>
        <p:nvSpPr>
          <p:cNvPr id="544" name="textbox 544"/>
          <p:cNvSpPr/>
          <p:nvPr/>
        </p:nvSpPr>
        <p:spPr>
          <a:xfrm>
            <a:off x="589406" y="1491244"/>
            <a:ext cx="3802379" cy="35318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900" b="1" kern="0" spc="-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优点：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" algn="l" rtl="0" eaLnBrk="0">
              <a:lnSpc>
                <a:spcPts val="2485"/>
              </a:lnSpc>
              <a:spcBef>
                <a:spcPts val="570"/>
              </a:spcBef>
              <a:tabLst>
                <a:tab pos="215900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5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结构简单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" algn="l" rtl="0" eaLnBrk="0">
              <a:lnSpc>
                <a:spcPct val="112000"/>
              </a:lnSpc>
              <a:spcBef>
                <a:spcPts val="385"/>
              </a:spcBef>
              <a:tabLst>
                <a:tab pos="215900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5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高速性能好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噪声小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" algn="l" rtl="0" eaLnBrk="0">
              <a:lnSpc>
                <a:spcPts val="2475"/>
              </a:lnSpc>
              <a:spcBef>
                <a:spcPts val="390"/>
              </a:spcBef>
              <a:tabLst>
                <a:tab pos="215900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5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尺寸紧凑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" algn="l" rtl="0" eaLnBrk="0">
              <a:lnSpc>
                <a:spcPts val="2480"/>
              </a:lnSpc>
              <a:spcBef>
                <a:spcPts val="405"/>
              </a:spcBef>
              <a:tabLst>
                <a:tab pos="215900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5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启动冲击小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" algn="l" rtl="0" eaLnBrk="0">
              <a:lnSpc>
                <a:spcPts val="2475"/>
              </a:lnSpc>
              <a:spcBef>
                <a:spcPts val="400"/>
              </a:spcBef>
              <a:tabLst>
                <a:tab pos="215900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5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便于实现变排量控制。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95000"/>
              </a:lnSpc>
              <a:spcBef>
                <a:spcPts val="550"/>
              </a:spcBef>
            </a:pPr>
            <a:r>
              <a:rPr sz="1900" b="1" kern="0" spc="-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缺点：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0" indent="-121920" algn="l" rtl="0" eaLnBrk="0">
              <a:lnSpc>
                <a:spcPct val="96000"/>
              </a:lnSpc>
              <a:spcBef>
                <a:spcPts val="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加工精度要求较高，可靠性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和密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封性不易保证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46" name="picture 5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0674" y="3679333"/>
            <a:ext cx="184848" cy="288988"/>
          </a:xfrm>
          <a:prstGeom prst="rect">
            <a:avLst/>
          </a:prstGeom>
        </p:spPr>
      </p:pic>
      <p:pic>
        <p:nvPicPr>
          <p:cNvPr id="548" name="picture 5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674" y="3313573"/>
            <a:ext cx="184848" cy="288988"/>
          </a:xfrm>
          <a:prstGeom prst="rect">
            <a:avLst/>
          </a:prstGeom>
        </p:spPr>
      </p:pic>
      <p:pic>
        <p:nvPicPr>
          <p:cNvPr id="550" name="picture 5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674" y="2947813"/>
            <a:ext cx="184848" cy="288988"/>
          </a:xfrm>
          <a:prstGeom prst="rect">
            <a:avLst/>
          </a:prstGeom>
        </p:spPr>
      </p:pic>
      <p:pic>
        <p:nvPicPr>
          <p:cNvPr id="552" name="picture 5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674" y="2582054"/>
            <a:ext cx="184848" cy="288988"/>
          </a:xfrm>
          <a:prstGeom prst="rect">
            <a:avLst/>
          </a:prstGeom>
        </p:spPr>
      </p:pic>
      <p:pic>
        <p:nvPicPr>
          <p:cNvPr id="554" name="picture 5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674" y="2216294"/>
            <a:ext cx="184848" cy="288988"/>
          </a:xfrm>
          <a:prstGeom prst="rect">
            <a:avLst/>
          </a:prstGeom>
        </p:spPr>
      </p:pic>
      <p:pic>
        <p:nvPicPr>
          <p:cNvPr id="556" name="picture 5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0674" y="1850533"/>
            <a:ext cx="184848" cy="288988"/>
          </a:xfrm>
          <a:prstGeom prst="rect">
            <a:avLst/>
          </a:prstGeom>
        </p:spPr>
      </p:pic>
      <p:grpSp>
        <p:nvGrpSpPr>
          <p:cNvPr id="110" name="group 110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112" name="group 112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560" name="path 560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2" name="path 562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4" name="textbox 564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</a:t>
              </a:r>
              <a:r>
                <a:rPr sz="20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4）刮片式空调压缩机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66" name="textbox 566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4" name="group 1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70" name="path 57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2" name="path 57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box 574"/>
          <p:cNvSpPr/>
          <p:nvPr/>
        </p:nvSpPr>
        <p:spPr>
          <a:xfrm>
            <a:off x="482473" y="1247708"/>
            <a:ext cx="7978140" cy="16471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09575" algn="l" rtl="0" eaLnBrk="0">
              <a:lnSpc>
                <a:spcPct val="98000"/>
              </a:lnSpc>
              <a:spcBef>
                <a:spcPts val="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涡旋式压缩机也是汽车空调系统使用较多的压缩机之一。涡旋式压缩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机由一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个固定的渐开线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静涡旋盘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和一个呈偏心回旋平动的渐开线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动涡旋盘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相互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啮合组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成。静盘固定在机架上，动盘由偏心轴驱动并由防自转机构制约，围绕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静盘基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圆中心，作很小半径的平面转动。气体通过空气滤芯吸入静盘的外围，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随着偏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心轴的旋转，气体在动静盘相互啮合形成若干个月牙形压缩腔内被逐步压缩，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95"/>
              </a:spcBef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然后由静盘中心部件的轴向排气孔连续排出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76" name="picture 5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78500" y="3073399"/>
            <a:ext cx="2934335" cy="2200910"/>
          </a:xfrm>
          <a:prstGeom prst="rect">
            <a:avLst/>
          </a:prstGeom>
        </p:spPr>
      </p:pic>
      <p:pic>
        <p:nvPicPr>
          <p:cNvPr id="580" name="picture 5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76383" y="3325249"/>
            <a:ext cx="1824209" cy="1869655"/>
          </a:xfrm>
          <a:prstGeom prst="rect">
            <a:avLst/>
          </a:prstGeom>
        </p:spPr>
      </p:pic>
      <p:pic>
        <p:nvPicPr>
          <p:cNvPr id="582" name="picture 5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8649" y="2932949"/>
            <a:ext cx="1349804" cy="2270990"/>
          </a:xfrm>
          <a:prstGeom prst="rect">
            <a:avLst/>
          </a:prstGeom>
        </p:spPr>
      </p:pic>
      <p:grpSp>
        <p:nvGrpSpPr>
          <p:cNvPr id="116" name="group 116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118" name="group 118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584" name="path 584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6" name="path 586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8" name="textbox 588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5 ）涡旋式压缩机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90" name="textbox 590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0" name="group 1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94" name="path 59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96" name="path 59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box 600"/>
          <p:cNvSpPr/>
          <p:nvPr/>
        </p:nvSpPr>
        <p:spPr>
          <a:xfrm>
            <a:off x="-12700" y="1329690"/>
            <a:ext cx="9169400" cy="3974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9905" algn="l" rtl="0" eaLnBrk="0">
              <a:lnSpc>
                <a:spcPct val="91000"/>
              </a:lnSpc>
            </a:pPr>
            <a:r>
              <a:rPr sz="2400" b="1" kern="0" spc="-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涡旋式压缩机的优点：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23240" indent="-5080" algn="l" rtl="0" eaLnBrk="0">
              <a:lnSpc>
                <a:spcPct val="96000"/>
              </a:lnSpc>
              <a:spcBef>
                <a:spcPts val="230"/>
              </a:spcBef>
            </a:pP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  密封性好，容积效率高，容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积效率是所有压缩机中最高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的一种，一般达到90%以上，有时高达95% ，低速也有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0540" indent="11430" algn="l" rtl="0" eaLnBrk="0">
              <a:lnSpc>
                <a:spcPct val="96000"/>
              </a:lnSpc>
              <a:spcBef>
                <a:spcPts val="230"/>
              </a:spcBef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85%。而且绝热系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数比较高，单位制冷量所消耗的能量比往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复式减小10%-13%。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9270" indent="8255" algn="l" rtl="0" eaLnBrk="0">
              <a:lnSpc>
                <a:spcPct val="97000"/>
              </a:lnSpc>
              <a:spcBef>
                <a:spcPts val="260"/>
              </a:spcBef>
            </a:pP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 体积小，质量轻。其原因是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涡旋盘互相啮合，而且润滑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系统简单，其质量比同一排量级的摇盘式压缩机轻15% ，体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积减小40%。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8160" algn="l" rtl="0" eaLnBrk="0">
              <a:lnSpc>
                <a:spcPct val="91000"/>
              </a:lnSpc>
              <a:spcBef>
                <a:spcPts val="260"/>
              </a:spcBef>
            </a:pP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   高速运转，稳定性好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，噪声小，寿命长。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1175" indent="6350" algn="l" rtl="0" eaLnBrk="0">
              <a:lnSpc>
                <a:spcPct val="96000"/>
              </a:lnSpc>
              <a:spcBef>
                <a:spcPts val="230"/>
              </a:spcBef>
            </a:pP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   排气温度低，可以使用普通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的润滑油，而且润滑油量较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24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5"/>
              </a:spcBef>
              <a:tabLst>
                <a:tab pos="8831580" algn="l"/>
              </a:tabLst>
            </a:pP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27</a:t>
            </a: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22" name="group 122"/>
          <p:cNvGrpSpPr/>
          <p:nvPr/>
        </p:nvGrpSpPr>
        <p:grpSpPr>
          <a:xfrm rot="21600000">
            <a:off x="403225" y="776604"/>
            <a:ext cx="5532755" cy="405129"/>
            <a:chOff x="0" y="0"/>
            <a:chExt cx="5532755" cy="405129"/>
          </a:xfrm>
        </p:grpSpPr>
        <p:grpSp>
          <p:nvGrpSpPr>
            <p:cNvPr id="124" name="group 124"/>
            <p:cNvGrpSpPr/>
            <p:nvPr/>
          </p:nvGrpSpPr>
          <p:grpSpPr>
            <a:xfrm rot="21600000">
              <a:off x="0" y="0"/>
              <a:ext cx="5532755" cy="405129"/>
              <a:chOff x="0" y="0"/>
              <a:chExt cx="5532755" cy="405129"/>
            </a:xfrm>
          </p:grpSpPr>
          <p:sp>
            <p:nvSpPr>
              <p:cNvPr id="602" name="path 602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path 604"/>
              <p:cNvSpPr/>
              <p:nvPr/>
            </p:nvSpPr>
            <p:spPr>
              <a:xfrm>
                <a:off x="2559050" y="0"/>
                <a:ext cx="297370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3" h="637">
                    <a:moveTo>
                      <a:pt x="0" y="0"/>
                    </a:moveTo>
                    <a:lnTo>
                      <a:pt x="4683" y="0"/>
                    </a:lnTo>
                    <a:lnTo>
                      <a:pt x="4683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6" name="textbox 606"/>
            <p:cNvSpPr/>
            <p:nvPr/>
          </p:nvSpPr>
          <p:spPr>
            <a:xfrm>
              <a:off x="-12700" y="-12700"/>
              <a:ext cx="5558790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</a:t>
              </a:r>
              <a:r>
                <a:rPr sz="2000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5 ）涡旋式压缩机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08" name="textbox 608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6" name="group 12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12" name="path 61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4" name="path 61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picture 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30600" y="1460500"/>
            <a:ext cx="4919980" cy="3287394"/>
          </a:xfrm>
          <a:prstGeom prst="rect">
            <a:avLst/>
          </a:prstGeom>
        </p:spPr>
      </p:pic>
      <p:sp>
        <p:nvSpPr>
          <p:cNvPr id="618" name="textbox 618"/>
          <p:cNvSpPr/>
          <p:nvPr/>
        </p:nvSpPr>
        <p:spPr>
          <a:xfrm>
            <a:off x="457073" y="1474989"/>
            <a:ext cx="2350770" cy="3350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640" indent="521970" algn="l" rtl="0" eaLnBrk="0">
              <a:lnSpc>
                <a:spcPct val="95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定排量压缩机由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发动机带动，排量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100330" algn="l" rtl="0" eaLnBrk="0">
              <a:lnSpc>
                <a:spcPct val="99000"/>
              </a:lnSpc>
              <a:spcBef>
                <a:spcPts val="220"/>
              </a:spcBef>
            </a:pP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（制冷功率）受发动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机转速制约，发动机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低速而热负荷大时制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冷量小，发动机高速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而热负荷小时制冷量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大。为了摆脱发动机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的影响，适应不同制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冷功率的需求，变排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量压缩机应运而生。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8" name="group 128"/>
          <p:cNvGrpSpPr/>
          <p:nvPr/>
        </p:nvGrpSpPr>
        <p:grpSpPr>
          <a:xfrm rot="21600000">
            <a:off x="403225" y="776604"/>
            <a:ext cx="7510144" cy="405129"/>
            <a:chOff x="0" y="0"/>
            <a:chExt cx="7510144" cy="405129"/>
          </a:xfrm>
        </p:grpSpPr>
        <p:sp>
          <p:nvSpPr>
            <p:cNvPr id="622" name="path 622"/>
            <p:cNvSpPr/>
            <p:nvPr/>
          </p:nvSpPr>
          <p:spPr>
            <a:xfrm>
              <a:off x="0" y="0"/>
              <a:ext cx="2973704" cy="405129"/>
            </a:xfrm>
            <a:custGeom>
              <a:avLst/>
              <a:gdLst/>
              <a:ahLst/>
              <a:cxnLst/>
              <a:rect l="0" t="0" r="0" b="0"/>
              <a:pathLst>
                <a:path w="4682" h="637">
                  <a:moveTo>
                    <a:pt x="0" y="0"/>
                  </a:moveTo>
                  <a:lnTo>
                    <a:pt x="4682" y="0"/>
                  </a:lnTo>
                  <a:lnTo>
                    <a:pt x="4682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A6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4" name="path 624"/>
            <p:cNvSpPr/>
            <p:nvPr/>
          </p:nvSpPr>
          <p:spPr>
            <a:xfrm>
              <a:off x="2559049" y="0"/>
              <a:ext cx="4951095" cy="405129"/>
            </a:xfrm>
            <a:custGeom>
              <a:avLst/>
              <a:gdLst/>
              <a:ahLst/>
              <a:cxnLst/>
              <a:rect l="0" t="0" r="0" b="0"/>
              <a:pathLst>
                <a:path w="7797" h="637">
                  <a:moveTo>
                    <a:pt x="0" y="0"/>
                  </a:moveTo>
                  <a:lnTo>
                    <a:pt x="7797" y="0"/>
                  </a:lnTo>
                  <a:lnTo>
                    <a:pt x="7797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26" name="textbox 626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8" name="textbox 628"/>
          <p:cNvSpPr/>
          <p:nvPr/>
        </p:nvSpPr>
        <p:spPr>
          <a:xfrm>
            <a:off x="3055746" y="842020"/>
            <a:ext cx="4562475" cy="302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6)电控无离合器变排量斜盘式空调压缩机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0" name="group 13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32" name="path 6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4" name="path 6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36" name="textbox 636"/>
          <p:cNvSpPr/>
          <p:nvPr/>
        </p:nvSpPr>
        <p:spPr>
          <a:xfrm>
            <a:off x="495173" y="842528"/>
            <a:ext cx="2001520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2.制冷压缩机类型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picture 6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6400" y="1193800"/>
            <a:ext cx="5776594" cy="2517775"/>
          </a:xfrm>
          <a:prstGeom prst="rect">
            <a:avLst/>
          </a:prstGeom>
        </p:spPr>
      </p:pic>
      <p:sp>
        <p:nvSpPr>
          <p:cNvPr id="640" name="textbox 640"/>
          <p:cNvSpPr/>
          <p:nvPr/>
        </p:nvSpPr>
        <p:spPr>
          <a:xfrm>
            <a:off x="712749" y="3893329"/>
            <a:ext cx="7641590" cy="1235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0" indent="-267335" algn="l" rtl="0" eaLnBrk="0">
              <a:lnSpc>
                <a:spcPct val="98000"/>
              </a:lnSpc>
              <a:tabLst>
                <a:tab pos="19748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热负荷大：斜盘箱内的压力Pc减小，M2&lt;M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，斜盘倾角增大，压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缩机排量增大；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0" indent="-267335" algn="l" rtl="0" eaLnBrk="0">
              <a:lnSpc>
                <a:spcPct val="98000"/>
              </a:lnSpc>
              <a:spcBef>
                <a:spcPts val="95"/>
              </a:spcBef>
              <a:tabLst>
                <a:tab pos="197485" algn="l"/>
              </a:tabLst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热负荷小：斜盘箱内的压力Pc增大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，M2&gt;M1 ，斜盘倾角减小，压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缩机排量减小。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42" name="picture 6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5449" y="4515629"/>
            <a:ext cx="184848" cy="288988"/>
          </a:xfrm>
          <a:prstGeom prst="rect">
            <a:avLst/>
          </a:prstGeom>
        </p:spPr>
      </p:pic>
      <p:pic>
        <p:nvPicPr>
          <p:cNvPr id="644" name="picture 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5449" y="3906029"/>
            <a:ext cx="184848" cy="288988"/>
          </a:xfrm>
          <a:prstGeom prst="rect">
            <a:avLst/>
          </a:prstGeom>
        </p:spPr>
      </p:pic>
      <p:pic>
        <p:nvPicPr>
          <p:cNvPr id="646" name="picture 6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61100" y="1562099"/>
            <a:ext cx="2738120" cy="1889760"/>
          </a:xfrm>
          <a:prstGeom prst="rect">
            <a:avLst/>
          </a:prstGeom>
        </p:spPr>
      </p:pic>
      <p:grpSp>
        <p:nvGrpSpPr>
          <p:cNvPr id="132" name="group 132"/>
          <p:cNvGrpSpPr/>
          <p:nvPr/>
        </p:nvGrpSpPr>
        <p:grpSpPr>
          <a:xfrm rot="21600000">
            <a:off x="403225" y="776604"/>
            <a:ext cx="7510144" cy="405129"/>
            <a:chOff x="0" y="0"/>
            <a:chExt cx="7510144" cy="405129"/>
          </a:xfrm>
        </p:grpSpPr>
        <p:grpSp>
          <p:nvGrpSpPr>
            <p:cNvPr id="134" name="group 134"/>
            <p:cNvGrpSpPr/>
            <p:nvPr/>
          </p:nvGrpSpPr>
          <p:grpSpPr>
            <a:xfrm rot="21600000">
              <a:off x="0" y="0"/>
              <a:ext cx="7510144" cy="405129"/>
              <a:chOff x="0" y="0"/>
              <a:chExt cx="7510144" cy="405129"/>
            </a:xfrm>
          </p:grpSpPr>
          <p:sp>
            <p:nvSpPr>
              <p:cNvPr id="650" name="path 650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2" name="path 652"/>
              <p:cNvSpPr/>
              <p:nvPr/>
            </p:nvSpPr>
            <p:spPr>
              <a:xfrm>
                <a:off x="2559049" y="0"/>
                <a:ext cx="495109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7797" h="637">
                    <a:moveTo>
                      <a:pt x="0" y="0"/>
                    </a:moveTo>
                    <a:lnTo>
                      <a:pt x="7797" y="0"/>
                    </a:lnTo>
                    <a:lnTo>
                      <a:pt x="779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4" name="textbox 654"/>
            <p:cNvSpPr/>
            <p:nvPr/>
          </p:nvSpPr>
          <p:spPr>
            <a:xfrm>
              <a:off x="-12700" y="-12700"/>
              <a:ext cx="7535544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6)电控无离合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器变排量斜盘式空调压缩机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56" name="textbox 656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6" name="group 13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60" name="path 66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2" name="path 66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93800" y="2070100"/>
            <a:ext cx="6598919" cy="2705100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848982" y="899279"/>
            <a:ext cx="7543800" cy="9188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053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一辆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2018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款吉利帝豪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V450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电动汽车按下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AC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开关，空调不制冷，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245"/>
              </a:spcBef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车间主管初步诊断电动压缩机不工作。你知道电动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汽车空调系统的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工作原理吗？请你对电动汽车空调系统不制冷的故障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进行诊断与排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-12700" y="171165"/>
            <a:ext cx="2696845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400" b="1" kern="0" spc="1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20" name="path 12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" name="path 12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4" name="textbox 124"/>
          <p:cNvSpPr/>
          <p:nvPr/>
        </p:nvSpPr>
        <p:spPr>
          <a:xfrm>
            <a:off x="855840" y="1822580"/>
            <a:ext cx="475615" cy="295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25"/>
              </a:lnSpc>
            </a:pPr>
            <a:r>
              <a:rPr sz="17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picture 6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46100" y="1612900"/>
            <a:ext cx="4677409" cy="3700144"/>
          </a:xfrm>
          <a:prstGeom prst="rect">
            <a:avLst/>
          </a:prstGeom>
        </p:spPr>
      </p:pic>
      <p:sp>
        <p:nvSpPr>
          <p:cNvPr id="666" name="textbox 666"/>
          <p:cNvSpPr/>
          <p:nvPr/>
        </p:nvSpPr>
        <p:spPr>
          <a:xfrm>
            <a:off x="5615813" y="1620149"/>
            <a:ext cx="3023235" cy="3655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8575" algn="l" rtl="0" eaLnBrk="0">
              <a:lnSpc>
                <a:spcPct val="99000"/>
              </a:lnSpc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自动空调控制单元关闭电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磁阀的供电，由于抽吸压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力Ps减小，调节阀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的橡胶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防尘套伸长，调节阀开启。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高压压力Pd使斜盘腔内的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内部压力Pc升高。斜盘腔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内压力Pc×7个缸+弹簧A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的作用力(斜盘左侧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)+作用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在七个缸内活塞左侧的驱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动盘反作用力之和，大于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作用在七个活塞右侧的压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力P1—P7。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8" name="group 138"/>
          <p:cNvGrpSpPr/>
          <p:nvPr/>
        </p:nvGrpSpPr>
        <p:grpSpPr>
          <a:xfrm rot="21600000">
            <a:off x="403225" y="776604"/>
            <a:ext cx="7510144" cy="405129"/>
            <a:chOff x="0" y="0"/>
            <a:chExt cx="7510144" cy="405129"/>
          </a:xfrm>
        </p:grpSpPr>
        <p:grpSp>
          <p:nvGrpSpPr>
            <p:cNvPr id="140" name="group 140"/>
            <p:cNvGrpSpPr/>
            <p:nvPr/>
          </p:nvGrpSpPr>
          <p:grpSpPr>
            <a:xfrm rot="21600000">
              <a:off x="0" y="0"/>
              <a:ext cx="7510144" cy="405129"/>
              <a:chOff x="0" y="0"/>
              <a:chExt cx="7510144" cy="405129"/>
            </a:xfrm>
          </p:grpSpPr>
          <p:sp>
            <p:nvSpPr>
              <p:cNvPr id="670" name="path 670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2" name="path 672"/>
              <p:cNvSpPr/>
              <p:nvPr/>
            </p:nvSpPr>
            <p:spPr>
              <a:xfrm>
                <a:off x="2559049" y="0"/>
                <a:ext cx="495109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7797" h="637">
                    <a:moveTo>
                      <a:pt x="0" y="0"/>
                    </a:moveTo>
                    <a:lnTo>
                      <a:pt x="7797" y="0"/>
                    </a:lnTo>
                    <a:lnTo>
                      <a:pt x="779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4" name="textbox 674"/>
            <p:cNvSpPr/>
            <p:nvPr/>
          </p:nvSpPr>
          <p:spPr>
            <a:xfrm>
              <a:off x="-12700" y="-12700"/>
              <a:ext cx="7535544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6)电控无离合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器变排量斜盘式空调压缩机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76" name="textbox 676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8" name="textbox 678"/>
          <p:cNvSpPr/>
          <p:nvPr/>
        </p:nvSpPr>
        <p:spPr>
          <a:xfrm>
            <a:off x="487806" y="1236736"/>
            <a:ext cx="5296534" cy="360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640"/>
              </a:lnSpc>
            </a:pPr>
            <a:r>
              <a:rPr sz="2000" b="1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  当负荷较低且热负荷</a:t>
            </a:r>
            <a:r>
              <a:rPr sz="20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较低(环境温度较低)时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2" name="group 14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82" name="path 68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4" name="path 68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picture 6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3400" y="1600200"/>
            <a:ext cx="4549140" cy="3726814"/>
          </a:xfrm>
          <a:prstGeom prst="rect">
            <a:avLst/>
          </a:prstGeom>
        </p:spPr>
      </p:pic>
      <p:sp>
        <p:nvSpPr>
          <p:cNvPr id="688" name="textbox 688"/>
          <p:cNvSpPr/>
          <p:nvPr/>
        </p:nvSpPr>
        <p:spPr>
          <a:xfrm>
            <a:off x="5697092" y="1618626"/>
            <a:ext cx="2767964" cy="3656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抽吸压力Ps较高，调节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阀的橡胶防尘套被挤压。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自动空调控制单元通过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蒸发器温度传感器识别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到温度较高，控制电磁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阀使阀体向左移动，调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节阀关闭。高压压力P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与斜盘腔内压力Pc的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道被切断，斜盘腔内的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压力Pc下降到接近抽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压力(Ps) ，压力平衡通过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喷射孔实现。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4" name="group 144"/>
          <p:cNvGrpSpPr/>
          <p:nvPr/>
        </p:nvGrpSpPr>
        <p:grpSpPr>
          <a:xfrm rot="21600000">
            <a:off x="403225" y="776604"/>
            <a:ext cx="7510144" cy="405129"/>
            <a:chOff x="0" y="0"/>
            <a:chExt cx="7510144" cy="405129"/>
          </a:xfrm>
        </p:grpSpPr>
        <p:grpSp>
          <p:nvGrpSpPr>
            <p:cNvPr id="146" name="group 146"/>
            <p:cNvGrpSpPr/>
            <p:nvPr/>
          </p:nvGrpSpPr>
          <p:grpSpPr>
            <a:xfrm rot="21600000">
              <a:off x="0" y="0"/>
              <a:ext cx="7510144" cy="405129"/>
              <a:chOff x="0" y="0"/>
              <a:chExt cx="7510144" cy="405129"/>
            </a:xfrm>
          </p:grpSpPr>
          <p:sp>
            <p:nvSpPr>
              <p:cNvPr id="692" name="path 692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4" name="path 694"/>
              <p:cNvSpPr/>
              <p:nvPr/>
            </p:nvSpPr>
            <p:spPr>
              <a:xfrm>
                <a:off x="2559049" y="0"/>
                <a:ext cx="495109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7797" h="637">
                    <a:moveTo>
                      <a:pt x="0" y="0"/>
                    </a:moveTo>
                    <a:lnTo>
                      <a:pt x="7797" y="0"/>
                    </a:lnTo>
                    <a:lnTo>
                      <a:pt x="779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6" name="textbox 696"/>
            <p:cNvSpPr/>
            <p:nvPr/>
          </p:nvSpPr>
          <p:spPr>
            <a:xfrm>
              <a:off x="-12700" y="-12700"/>
              <a:ext cx="7535544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6)电控无离合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器变排量斜盘式空调压缩机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98" name="textbox 698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0" name="textbox 700"/>
          <p:cNvSpPr/>
          <p:nvPr/>
        </p:nvSpPr>
        <p:spPr>
          <a:xfrm>
            <a:off x="487222" y="1239173"/>
            <a:ext cx="4770120" cy="3276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75"/>
              </a:lnSpc>
            </a:pPr>
            <a:r>
              <a:rPr sz="1800" b="1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 当负荷较高且热负荷</a:t>
            </a:r>
            <a:r>
              <a:rPr sz="18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较高(环境温度较高)时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8" name="group 14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04" name="path 70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6" name="path 70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box 708"/>
          <p:cNvSpPr/>
          <p:nvPr/>
        </p:nvSpPr>
        <p:spPr>
          <a:xfrm>
            <a:off x="483743" y="1242070"/>
            <a:ext cx="7757159" cy="1264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12420" algn="l" rtl="0" eaLnBrk="0">
              <a:lnSpc>
                <a:spcPct val="102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电控无离合器变排量斜盘式压缩机的排量可以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的0-2％至最大100%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之间调节，低排量时压缩机仍可以由发动机带动继续旋转，故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无需电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磁离合器。但为了防止压缩机驱动轴卡住（压缩机出现机械损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坏或因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制冷剂不足），可能造成皮带传动机构和发动机损坏。通常在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0" name="picture 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38200" y="2755900"/>
            <a:ext cx="2907665" cy="2555875"/>
          </a:xfrm>
          <a:prstGeom prst="rect">
            <a:avLst/>
          </a:prstGeom>
        </p:spPr>
      </p:pic>
      <p:pic>
        <p:nvPicPr>
          <p:cNvPr id="712" name="picture 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03800" y="2641599"/>
            <a:ext cx="2436495" cy="2661285"/>
          </a:xfrm>
          <a:prstGeom prst="rect">
            <a:avLst/>
          </a:prstGeom>
        </p:spPr>
      </p:pic>
      <p:grpSp>
        <p:nvGrpSpPr>
          <p:cNvPr id="150" name="group 150"/>
          <p:cNvGrpSpPr/>
          <p:nvPr/>
        </p:nvGrpSpPr>
        <p:grpSpPr>
          <a:xfrm rot="21600000">
            <a:off x="403225" y="776604"/>
            <a:ext cx="7510144" cy="405129"/>
            <a:chOff x="0" y="0"/>
            <a:chExt cx="7510144" cy="405129"/>
          </a:xfrm>
        </p:grpSpPr>
        <p:grpSp>
          <p:nvGrpSpPr>
            <p:cNvPr id="152" name="group 152"/>
            <p:cNvGrpSpPr/>
            <p:nvPr/>
          </p:nvGrpSpPr>
          <p:grpSpPr>
            <a:xfrm rot="21600000">
              <a:off x="0" y="0"/>
              <a:ext cx="7510144" cy="405129"/>
              <a:chOff x="0" y="0"/>
              <a:chExt cx="7510144" cy="405129"/>
            </a:xfrm>
          </p:grpSpPr>
          <p:sp>
            <p:nvSpPr>
              <p:cNvPr id="716" name="path 716"/>
              <p:cNvSpPr/>
              <p:nvPr/>
            </p:nvSpPr>
            <p:spPr>
              <a:xfrm>
                <a:off x="0" y="0"/>
                <a:ext cx="2973704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682" h="637">
                    <a:moveTo>
                      <a:pt x="0" y="0"/>
                    </a:moveTo>
                    <a:lnTo>
                      <a:pt x="4682" y="0"/>
                    </a:lnTo>
                    <a:lnTo>
                      <a:pt x="4682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8" name="path 718"/>
              <p:cNvSpPr/>
              <p:nvPr/>
            </p:nvSpPr>
            <p:spPr>
              <a:xfrm>
                <a:off x="2559049" y="0"/>
                <a:ext cx="4951095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7797" h="637">
                    <a:moveTo>
                      <a:pt x="0" y="0"/>
                    </a:moveTo>
                    <a:lnTo>
                      <a:pt x="7797" y="0"/>
                    </a:lnTo>
                    <a:lnTo>
                      <a:pt x="779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0" name="textbox 720"/>
            <p:cNvSpPr/>
            <p:nvPr/>
          </p:nvSpPr>
          <p:spPr>
            <a:xfrm>
              <a:off x="-12700" y="-12700"/>
              <a:ext cx="7535544" cy="4483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2.制冷压缩机类型       6)电控无离合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器变排量斜盘式空调压缩机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22" name="textbox 722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4" name="textbox 724"/>
          <p:cNvSpPr/>
          <p:nvPr/>
        </p:nvSpPr>
        <p:spPr>
          <a:xfrm>
            <a:off x="484251" y="2509276"/>
            <a:ext cx="4546600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驱动皮带轮上使用了一个过载保护装置。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4" name="group 15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28" name="path 72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0" name="path 73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03225" y="776604"/>
            <a:ext cx="3912234" cy="4514850"/>
          </a:xfrm>
          <a:prstGeom prst="rect">
            <a:avLst/>
          </a:prstGeom>
        </p:spPr>
      </p:pic>
      <p:sp>
        <p:nvSpPr>
          <p:cNvPr id="734" name="rect 734"/>
          <p:cNvSpPr/>
          <p:nvPr/>
        </p:nvSpPr>
        <p:spPr>
          <a:xfrm>
            <a:off x="2962274" y="776604"/>
            <a:ext cx="4951095" cy="405129"/>
          </a:xfrm>
          <a:prstGeom prst="rect">
            <a:avLst/>
          </a:prstGeom>
          <a:solidFill>
            <a:srgbClr val="ED7D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6" name="textbox 736"/>
          <p:cNvSpPr/>
          <p:nvPr/>
        </p:nvSpPr>
        <p:spPr>
          <a:xfrm>
            <a:off x="495173" y="842528"/>
            <a:ext cx="7823200" cy="4310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2.制冷压缩机类型</a:t>
            </a:r>
            <a:r>
              <a:rPr sz="20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7)涡旋式变排量压缩机                            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09695" indent="1905" algn="l" rtl="0" eaLnBrk="0">
              <a:lnSpc>
                <a:spcPct val="95000"/>
              </a:lnSpc>
              <a:spcBef>
                <a:spcPts val="153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主要控制机构：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活塞控制</a:t>
            </a:r>
            <a:r>
              <a:rPr sz="18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阀，此阀由活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塞、弹簧、波纹管和先导</a:t>
            </a:r>
            <a:r>
              <a:rPr sz="18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球阀等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07790" algn="l" rtl="0" eaLnBrk="0">
              <a:lnSpc>
                <a:spcPct val="99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活塞上有一个小孔，小孔由装在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活塞内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的波纹管上的先导球阀来控制，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弹簧支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承着活塞；节流孔将排气压力引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进活塞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的右腔，这时活塞受到的力是三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个：</a:t>
            </a:r>
            <a:r>
              <a:rPr sz="18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</a:t>
            </a:r>
            <a:r>
              <a:rPr sz="18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气压力P</a:t>
            </a:r>
            <a:r>
              <a:rPr sz="1800" b="1" kern="0" spc="-10" baseline="-230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18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、吸气压力Ps和弹簧力PH</a:t>
            </a:r>
            <a:r>
              <a:rPr sz="1800" b="1" kern="0" spc="2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波纹管内抽真空，通气孔将吸气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腔和波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纹管外腔相连，即波纹管的状态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受吸气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压力Ps的控制，活塞可以在控制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阀内左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右移动，控制旁通孔的大小，从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而控制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涡旋压缩机初压腔流回吸气腔气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体流量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的大小。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0" name="textbox 740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6" name="group 15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44" name="path 74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6" name="path 74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extbox 748"/>
          <p:cNvSpPr/>
          <p:nvPr/>
        </p:nvSpPr>
        <p:spPr>
          <a:xfrm>
            <a:off x="403225" y="776604"/>
            <a:ext cx="29737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2.制冷压缩机类型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0" name="rect 750"/>
          <p:cNvSpPr/>
          <p:nvPr/>
        </p:nvSpPr>
        <p:spPr>
          <a:xfrm>
            <a:off x="2962274" y="776604"/>
            <a:ext cx="4951095" cy="405129"/>
          </a:xfrm>
          <a:prstGeom prst="rect">
            <a:avLst/>
          </a:prstGeom>
          <a:solidFill>
            <a:srgbClr val="ED7D3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52" name="picture 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181100"/>
            <a:ext cx="4989194" cy="3325494"/>
          </a:xfrm>
          <a:prstGeom prst="rect">
            <a:avLst/>
          </a:prstGeom>
        </p:spPr>
      </p:pic>
      <p:sp>
        <p:nvSpPr>
          <p:cNvPr id="754" name="textbox 754"/>
          <p:cNvSpPr/>
          <p:nvPr/>
        </p:nvSpPr>
        <p:spPr>
          <a:xfrm>
            <a:off x="3052698" y="842528"/>
            <a:ext cx="5429884" cy="4310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7)涡旋式变排量压缩机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00860" algn="l" rtl="0" eaLnBrk="0">
              <a:lnSpc>
                <a:spcPct val="90000"/>
              </a:lnSpc>
              <a:spcBef>
                <a:spcPts val="1535"/>
              </a:spcBef>
            </a:pPr>
            <a:r>
              <a:rPr sz="1800" b="1" kern="0" spc="-1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工作原理：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97685" indent="420370" algn="l" rtl="0" eaLnBrk="0">
              <a:lnSpc>
                <a:spcPct val="99000"/>
              </a:lnSpc>
              <a:spcBef>
                <a:spcPts val="15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吸气压力Ps太低时，波纹管2伸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长，打开球阀3 ，排气压力通过球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和通气孔来到活塞室内部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；这时活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塞（控制阀）两端气压相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等，则弹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簧13将活塞推向右移，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打开并扩大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旁通孔4 ，使初压腔</a:t>
            </a:r>
            <a:r>
              <a:rPr sz="1800" kern="0" spc="-30" dirty="0">
                <a:solidFill>
                  <a:srgbClr val="F737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800" kern="0" spc="-30" baseline="-23000" dirty="0">
                <a:solidFill>
                  <a:srgbClr val="F737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里的蒸气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流回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一部分到吸气腔，排气量减少。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97685" indent="545465" algn="l" rtl="0" eaLnBrk="0">
              <a:lnSpc>
                <a:spcPct val="99000"/>
              </a:lnSpc>
              <a:spcBef>
                <a:spcPts val="13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反之，若吸气压力太高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时，波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纹管受压收缩，关闭球阀，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则活塞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右侧的排气压力大于弹簧力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和吸气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压力，活塞向左移动，减少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和关闭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旁通孔，使排气量增加，直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至全负    </a:t>
            </a: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荷工作。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8" name="textbox 758"/>
          <p:cNvSpPr/>
          <p:nvPr/>
        </p:nvSpPr>
        <p:spPr>
          <a:xfrm>
            <a:off x="-12700" y="171165"/>
            <a:ext cx="53771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4.2</a:t>
            </a:r>
            <a:r>
              <a:rPr sz="2400" b="1" kern="0" spc="4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制冷压缩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0" name="textbox 760"/>
          <p:cNvSpPr/>
          <p:nvPr/>
        </p:nvSpPr>
        <p:spPr>
          <a:xfrm>
            <a:off x="1497075" y="4316536"/>
            <a:ext cx="1166494" cy="1071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ct val="91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吸气压力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17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排气压力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初压腔压力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8" name="group 15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64" name="path 76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6" name="path 76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68" name="table 768"/>
          <p:cNvGraphicFramePr>
            <a:graphicFrameLocks noGrp="1"/>
          </p:cNvGraphicFramePr>
          <p:nvPr/>
        </p:nvGraphicFramePr>
        <p:xfrm>
          <a:off x="826135" y="4248150"/>
          <a:ext cx="599440" cy="1214754"/>
        </p:xfrm>
        <a:graphic>
          <a:graphicData uri="http://schemas.openxmlformats.org/drawingml/2006/table">
            <a:tbl>
              <a:tblPr/>
              <a:tblGrid>
                <a:gridCol w="599440"/>
              </a:tblGrid>
              <a:tr h="408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ct val="95000"/>
                        </a:lnSpc>
                      </a:pPr>
                      <a:r>
                        <a:rPr sz="2700" kern="0" spc="-80" baseline="4000" dirty="0">
                          <a:solidFill>
                            <a:srgbClr val="3CF738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</a:t>
                      </a:r>
                      <a:r>
                        <a:rPr sz="1800" kern="0" spc="-80" baseline="-17000" dirty="0">
                          <a:solidFill>
                            <a:srgbClr val="3CF738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</a:t>
                      </a:r>
                      <a:endParaRPr sz="1800" baseline="-170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700" kern="0" spc="-80" baseline="4000" dirty="0">
                          <a:solidFill>
                            <a:srgbClr val="3760F6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</a:t>
                      </a:r>
                      <a:r>
                        <a:rPr sz="1800" kern="0" spc="-80" baseline="-17000" dirty="0">
                          <a:solidFill>
                            <a:srgbClr val="3760F6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D</a:t>
                      </a:r>
                      <a:endParaRPr sz="1800" baseline="-170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2700" kern="0" spc="-70" baseline="4000" dirty="0">
                          <a:solidFill>
                            <a:srgbClr val="F73746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</a:t>
                      </a:r>
                      <a:r>
                        <a:rPr sz="1800" kern="0" spc="-70" baseline="-17000" dirty="0">
                          <a:solidFill>
                            <a:srgbClr val="F73746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</a:t>
                      </a:r>
                      <a:endParaRPr sz="1800" baseline="-17000" dirty="0">
                        <a:latin typeface="Calibri" panose="020F0502020204030204"/>
                        <a:ea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0" name="textbox 770"/>
          <p:cNvSpPr/>
          <p:nvPr/>
        </p:nvSpPr>
        <p:spPr>
          <a:xfrm>
            <a:off x="2628442" y="1530401"/>
            <a:ext cx="1264285" cy="234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600" b="1" kern="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</a:t>
            </a:r>
            <a:r>
              <a:rPr sz="1600" b="1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</a:t>
            </a:r>
            <a:r>
              <a:rPr sz="1600" b="1" kern="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72" name="textbox 772"/>
          <p:cNvSpPr/>
          <p:nvPr/>
        </p:nvSpPr>
        <p:spPr>
          <a:xfrm>
            <a:off x="4022775" y="2543226"/>
            <a:ext cx="134620" cy="220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600" b="1" kern="0" spc="-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74" name="textbox 774"/>
          <p:cNvSpPr/>
          <p:nvPr/>
        </p:nvSpPr>
        <p:spPr>
          <a:xfrm>
            <a:off x="4557496" y="1673911"/>
            <a:ext cx="130810" cy="220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600" b="1" kern="0" spc="-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picture 7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12010" y="1350009"/>
            <a:ext cx="4919980" cy="3834130"/>
          </a:xfrm>
          <a:prstGeom prst="rect">
            <a:avLst/>
          </a:prstGeom>
        </p:spPr>
      </p:pic>
      <p:sp>
        <p:nvSpPr>
          <p:cNvPr id="780" name="textbox 780"/>
          <p:cNvSpPr/>
          <p:nvPr/>
        </p:nvSpPr>
        <p:spPr>
          <a:xfrm>
            <a:off x="231139" y="860425"/>
            <a:ext cx="645922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250" algn="l" rtl="0" eaLnBrk="0">
              <a:lnSpc>
                <a:spcPct val="91000"/>
              </a:lnSpc>
              <a:spcBef>
                <a:spcPts val="5"/>
              </a:spcBef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电动压缩机不工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作的故障检修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2" name="textbox 782"/>
          <p:cNvSpPr/>
          <p:nvPr/>
        </p:nvSpPr>
        <p:spPr>
          <a:xfrm>
            <a:off x="-12700" y="171165"/>
            <a:ext cx="2904489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r>
              <a:rPr sz="2600" b="1" kern="0" spc="1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600" b="1" kern="0" spc="16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0" name="group 16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86" name="path 78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88" name="path 78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picture 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568700"/>
            <a:ext cx="9144000" cy="1740534"/>
          </a:xfrm>
          <a:prstGeom prst="rect">
            <a:avLst/>
          </a:prstGeom>
        </p:spPr>
      </p:pic>
      <p:sp>
        <p:nvSpPr>
          <p:cNvPr id="818" name="textbox 818"/>
          <p:cNvSpPr/>
          <p:nvPr/>
        </p:nvSpPr>
        <p:spPr>
          <a:xfrm>
            <a:off x="3121660" y="1756410"/>
            <a:ext cx="2900680" cy="772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150000"/>
              </a:lnSpc>
            </a:pP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聆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听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！</a:t>
            </a:r>
            <a:endParaRPr lang="zh-CN" altLang="zh-CN" sz="3600" b="1" kern="0" spc="-3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THupo"/>
            </a:endParaRPr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24" name="path 8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6" name="path 8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10308" y="1084969"/>
            <a:ext cx="6951971" cy="3882245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-12700" y="171165"/>
            <a:ext cx="2701289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r>
              <a:rPr sz="24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400" b="1" kern="0" spc="1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34" name="path 13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" name="path 13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8"/>
          <p:cNvSpPr/>
          <p:nvPr/>
        </p:nvSpPr>
        <p:spPr>
          <a:xfrm>
            <a:off x="997000" y="782937"/>
            <a:ext cx="5567045" cy="3929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</a:pPr>
            <a:r>
              <a:rPr sz="1800" kern="0" spc="-1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9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掌握电动空调系统的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组成和工作原理；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掌握电动空调压缩机的电气连接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及故障诊断与排除。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  <a:spcBef>
                <a:spcPts val="545"/>
              </a:spcBef>
            </a:pPr>
            <a:r>
              <a:rPr sz="1800" kern="0" spc="-1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5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能正确查阅电动空调系统电路图；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能正确进行电动压缩机不工作</a:t>
            </a:r>
            <a:r>
              <a:rPr sz="18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故障的检修。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45"/>
              </a:lnSpc>
              <a:spcBef>
                <a:spcPts val="545"/>
              </a:spcBef>
            </a:pPr>
            <a:r>
              <a:rPr sz="1800" kern="0" spc="-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素质目标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严格执行企业检修标准流程；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0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6S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管理制度；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41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培养严谨求实的工匠精神、热爱劳动的好品质。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4416661"/>
            <a:ext cx="166814" cy="260794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9700" y="4080334"/>
            <a:ext cx="166814" cy="260794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3758294"/>
            <a:ext cx="166814" cy="260794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2770741"/>
            <a:ext cx="166814" cy="260794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2441557"/>
            <a:ext cx="166814" cy="260794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09700" y="1454005"/>
            <a:ext cx="166814" cy="260794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1124821"/>
            <a:ext cx="166814" cy="260794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-12700" y="171165"/>
            <a:ext cx="2701289" cy="433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r>
              <a:rPr sz="3600" b="1" kern="0" spc="-50" baseline="-30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3600" b="1" kern="0" spc="-50" baseline="-30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60" name="path 16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2" name="path 16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1752600"/>
            <a:ext cx="7515225" cy="3563619"/>
          </a:xfrm>
          <a:prstGeom prst="rect">
            <a:avLst/>
          </a:prstGeom>
        </p:spPr>
      </p:pic>
      <p:sp>
        <p:nvSpPr>
          <p:cNvPr id="166" name="textbox 166"/>
          <p:cNvSpPr/>
          <p:nvPr/>
        </p:nvSpPr>
        <p:spPr>
          <a:xfrm>
            <a:off x="677011" y="889695"/>
            <a:ext cx="7796530" cy="825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191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以R134a为制冷剂的汽车空调制冷系统主要包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括压缩机、电磁离合器、冷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凝器、散热风扇、储液干燥器、膨胀阀、蒸发器、鼓风机、制冷连接管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路、高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低压检测连接接头、调节与控制装置等组成。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-12700" y="171165"/>
            <a:ext cx="690118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汽车空调制冷系统组成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74" name="path 17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" name="path 17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89100" y="2247900"/>
            <a:ext cx="5166359" cy="3067684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646176" y="841766"/>
            <a:ext cx="7907019" cy="11976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ts val="2640"/>
              </a:lnSpc>
            </a:pPr>
            <a:r>
              <a:rPr sz="1900" b="1" kern="0" spc="-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900" b="1" kern="0" spc="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-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1）压缩过程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085" indent="408940" algn="l" rtl="0" eaLnBrk="0">
              <a:lnSpc>
                <a:spcPct val="99000"/>
              </a:lnSpc>
              <a:spcBef>
                <a:spcPts val="17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传统车型压缩机动力来源于发动机，当电磁离合器吸合时，发动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机带动压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缩机工作，将蒸发器出来的低温低压制冷剂过热蒸气(温度约为0℃、压力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0.15-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0.2MPa)压缩成高温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高压的制冷剂过热蒸气(温度约70-80℃、压力约为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-12700" y="171165"/>
            <a:ext cx="690118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汽车空调制冷系统组成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695756" y="2019741"/>
            <a:ext cx="3357879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1.5MPa) ，送往冷凝器冷却降温。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90" name="path 1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2" name="path 1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89100" y="2057400"/>
            <a:ext cx="5292090" cy="3248025"/>
          </a:xfrm>
          <a:prstGeom prst="rect">
            <a:avLst/>
          </a:prstGeom>
        </p:spPr>
      </p:pic>
      <p:sp>
        <p:nvSpPr>
          <p:cNvPr id="196" name="textbox 196"/>
          <p:cNvSpPr/>
          <p:nvPr/>
        </p:nvSpPr>
        <p:spPr>
          <a:xfrm>
            <a:off x="646176" y="841766"/>
            <a:ext cx="7780019" cy="1177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ts val="2640"/>
              </a:lnSpc>
            </a:pPr>
            <a:r>
              <a:rPr sz="1900" b="1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2）冷凝过程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085" indent="408940" algn="l" rtl="0" eaLnBrk="0">
              <a:lnSpc>
                <a:spcPct val="97000"/>
              </a:lnSpc>
              <a:spcBef>
                <a:spcPts val="1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进入冷凝器的制冷剂过热蒸气，在流动过程中与流过冷凝器的外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部环境空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气进行热交换，向环境空气散热，从冷凝器出来的制冷剂被冷凝成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中温高压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（约为45℃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,压力约为1.5MPa ）的过冷制冷剂液体。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-12700" y="171165"/>
            <a:ext cx="690118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汽车空调制冷系统组成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04" name="path 20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6" name="path 20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05000" y="2667000"/>
            <a:ext cx="4923790" cy="2719070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646176" y="841766"/>
            <a:ext cx="7847965" cy="1726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ts val="2640"/>
              </a:lnSpc>
            </a:pPr>
            <a:r>
              <a:rPr sz="1900" b="1" kern="0" spc="-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900" b="1" kern="0" spc="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-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3）膨胀过程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085" indent="476250" algn="l" rtl="0" eaLnBrk="0">
              <a:lnSpc>
                <a:spcPct val="98000"/>
              </a:lnSpc>
              <a:spcBef>
                <a:spcPts val="17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从冷凝出来的过冷制冷剂液体经过储液干燥器过滤后，流进膨胀阀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，经过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膨胀阀节流降压，过冷液态制冷剂压力和温度急剧下降，变成低温低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压(温度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约-10℃、压力约为0.15-0.2MPa)的制冷剂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湿蒸汽，以便进入蒸发器中迅速吸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热蒸发。在膨胀过程同时进行流量控制，以便供给蒸发器所需的制冷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剂，从而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达到控制温度的目的。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4" name="textbox 214"/>
          <p:cNvSpPr/>
          <p:nvPr/>
        </p:nvSpPr>
        <p:spPr>
          <a:xfrm>
            <a:off x="-12700" y="171165"/>
            <a:ext cx="690118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汽车空调制冷系统组成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18" name="path 21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0" name="path 22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5703</Words>
  <Application>WPS 演示</Application>
  <PresentationFormat/>
  <Paragraphs>324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Arial</vt:lpstr>
      <vt:lpstr>微软雅黑</vt:lpstr>
      <vt:lpstr>Calibri</vt:lpstr>
      <vt:lpstr>Wingdings</vt:lpstr>
      <vt:lpstr>Arial Unicode MS</vt:lpstr>
      <vt:lpstr>STHupo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李兵</dc:creator>
  <cp:lastModifiedBy>2016</cp:lastModifiedBy>
  <cp:revision>5</cp:revision>
  <dcterms:created xsi:type="dcterms:W3CDTF">2025-02-25T01:15:00Z</dcterms:created>
  <dcterms:modified xsi:type="dcterms:W3CDTF">2025-02-25T07:10:18Z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2025-02-22T18:32:17Z</vt:filetime>
  </property>
  <property fmtid="{D5CDD505-2E9C-101B-9397-08002B2CF9AE}" pid="4" name="ICV">
    <vt:lpwstr>28EF60729A2947DE8E771DCF7CD4F46F_12</vt:lpwstr>
  </property>
  <property fmtid="{D5CDD505-2E9C-101B-9397-08002B2CF9AE}" pid="5" name="KSOProductBuildVer">
    <vt:lpwstr>2052-12.1.0.19770</vt:lpwstr>
  </property>
</Properties>
</file>