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0" r:id="rId41"/>
    <p:sldId id="299" r:id="rId42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765" y="1143000"/>
            <a:ext cx="49344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hyperlink" Target="http://image.baidu.com/i?ct=503316480&amp;z=0&amp;tn=baiduimagedetail&amp;word=F%D0%CD%C5%F2%D5%CD%B7%A7&amp;in=29133&amp;cl=2&amp;cm=1&amp;sc=0&amp;lm=-1&amp;pn=1&amp;rn=1&amp;di=1237306728&amp;ln=3" TargetMode="Externa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8920" algn="l" rtl="0" eaLnBrk="0">
              <a:lnSpc>
                <a:spcPct val="91000"/>
              </a:lnSpc>
            </a:pPr>
            <a:r>
              <a:rPr sz="36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电动空调压力开关故障检修</a:t>
            </a:r>
            <a:endParaRPr sz="36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103038" y="915665"/>
            <a:ext cx="2431757" cy="2149035"/>
            <a:chOff x="0" y="0"/>
            <a:chExt cx="2431757" cy="2149035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0" y="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10"/>
            <p:cNvSpPr/>
            <p:nvPr/>
          </p:nvSpPr>
          <p:spPr>
            <a:xfrm>
              <a:off x="-12700" y="-12700"/>
              <a:ext cx="2457450" cy="22174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446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任务三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path 12"/>
          <p:cNvSpPr/>
          <p:nvPr/>
        </p:nvSpPr>
        <p:spPr>
          <a:xfrm>
            <a:off x="90338" y="902965"/>
            <a:ext cx="2432445" cy="2170311"/>
          </a:xfrm>
          <a:custGeom>
            <a:avLst/>
            <a:gdLst/>
            <a:ahLst/>
            <a:cxnLst/>
            <a:rect l="0" t="0" r="0" b="0"/>
            <a:pathLst>
              <a:path w="3830" h="3417">
                <a:moveTo>
                  <a:pt x="20" y="20"/>
                </a:moveTo>
                <a:lnTo>
                  <a:pt x="2674" y="29"/>
                </a:lnTo>
                <a:moveTo>
                  <a:pt x="3830" y="3397"/>
                </a:moveTo>
                <a:lnTo>
                  <a:pt x="20" y="3397"/>
                </a:lnTo>
                <a:lnTo>
                  <a:pt x="20" y="20"/>
                </a:lnTo>
              </a:path>
            </a:pathLst>
          </a:custGeom>
          <a:noFill/>
          <a:ln w="25400" cap="flat">
            <a:solidFill>
              <a:srgbClr val="ED7D3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51000" y="2590800"/>
            <a:ext cx="5634989" cy="2567940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546125" y="1316923"/>
            <a:ext cx="7794625" cy="1098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9575" algn="l" rtl="0" eaLnBrk="0">
              <a:lnSpc>
                <a:spcPct val="98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管带式冷凝器一般是将多孔小扁管弯成蛇形，在其中熔焊三角形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或U形的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散热肋片。管带式冷凝器传热效率比管片式冷凝器提高约20%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，而且流动阻力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小、结构紧凑，成本低，可靠性高。但它的制造工艺复杂，焊接难度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大，且材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料要求高，主要应用于轻型乘用车制冷空调装置。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8" name="textbox 228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0" name="textbox 230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2.管带式冷凝器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34" name="path 23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6" name="path 23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254"/>
          <p:cNvSpPr/>
          <p:nvPr/>
        </p:nvSpPr>
        <p:spPr>
          <a:xfrm>
            <a:off x="-12700" y="1256030"/>
            <a:ext cx="9169400" cy="3971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2135" algn="l" rtl="0" eaLnBrk="0">
              <a:lnSpc>
                <a:spcPct val="90000"/>
              </a:lnSpc>
            </a:pPr>
            <a:r>
              <a:rPr sz="2400" b="1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67460" indent="-448310" algn="l" rtl="0" eaLnBrk="0">
              <a:lnSpc>
                <a:spcPct val="107000"/>
              </a:lnSpc>
              <a:spcBef>
                <a:spcPts val="575"/>
              </a:spcBef>
            </a:pPr>
            <a:r>
              <a:rPr sz="2000" kern="0" spc="0" dirty="0">
                <a:solidFill>
                  <a:srgbClr val="80008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①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在截面积相等的条件下，椭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圆扁管内与制冷剂的接触周长（通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常称为湿周），比</a:t>
            </a:r>
            <a:r>
              <a:rPr sz="2000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圆管大得多，且液体流动阻力小，因此，管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内的放热系数有较大的提高。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60475" indent="-441325" algn="l" rtl="0" eaLnBrk="0">
              <a:lnSpc>
                <a:spcPct val="107000"/>
              </a:lnSpc>
              <a:spcBef>
                <a:spcPts val="215"/>
              </a:spcBef>
            </a:pPr>
            <a:r>
              <a:rPr sz="2000" kern="0" spc="0" dirty="0">
                <a:solidFill>
                  <a:srgbClr val="80008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②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扁管的迎风面积小，具有有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利的流型，气体动力性能好，背风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面涡流区小。因此，在相同的风速下，管外侧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的放热系数高于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圆管，而流动阻力却低于圆管。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56030" indent="-436880" algn="l" rtl="0" eaLnBrk="0">
              <a:lnSpc>
                <a:spcPct val="106000"/>
              </a:lnSpc>
              <a:spcBef>
                <a:spcPts val="190"/>
              </a:spcBef>
            </a:pPr>
            <a:r>
              <a:rPr sz="2000" kern="0" spc="0" dirty="0">
                <a:solidFill>
                  <a:srgbClr val="80008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③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结构紧凑。在相同数目的管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簇情况下，扁管肋片所占面积小。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这样，在相同的外形尺寸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时，扁管可以显著增加换热面积。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19150" algn="l" rtl="0" eaLnBrk="0">
              <a:lnSpc>
                <a:spcPts val="2605"/>
              </a:lnSpc>
              <a:spcBef>
                <a:spcPts val="185"/>
              </a:spcBef>
            </a:pPr>
            <a:r>
              <a:rPr sz="2000" kern="0" spc="-60" dirty="0">
                <a:solidFill>
                  <a:srgbClr val="80008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④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管子与肋片均为铝材制作。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重量轻，成本低。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56665" indent="-437515" algn="l" rtl="0" eaLnBrk="0">
              <a:lnSpc>
                <a:spcPct val="106000"/>
              </a:lnSpc>
              <a:spcBef>
                <a:spcPts val="40"/>
              </a:spcBef>
            </a:pPr>
            <a:r>
              <a:rPr sz="2000" kern="0" spc="0" dirty="0">
                <a:solidFill>
                  <a:srgbClr val="80008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⑤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扁管加工成蛇形，省去了许多弯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头和弯头焊接，简化了工艺，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提高了可靠性。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5"/>
              </a:spcBef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8" name="textbox 25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2.管带式冷凝器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62" name="path 2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4" name="path 2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266"/>
          <p:cNvSpPr/>
          <p:nvPr/>
        </p:nvSpPr>
        <p:spPr>
          <a:xfrm>
            <a:off x="484251" y="1296299"/>
            <a:ext cx="7897494" cy="1826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8310" algn="l" rtl="0" eaLnBrk="0">
              <a:lnSpc>
                <a:spcPct val="98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鳍片式这种结构是在特殊形状铝型材的散热管表面直接铣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削出鳍片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状散热片，然后再弯曲成蛇形管，故此得名。这种形式由于片、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管是一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体，抗振性特别好，同管带式相比，散热性能可提高5% ，省材25%,管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片之间无须焊接，可在常温下加工，所需加工的能耗少，所以它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曾一度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被认为是最先进的车用冷凝器。但由于需要专用的铣削设备，弯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管也需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专用夹具，难以大量推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3.鳍片式冷凝器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76" name="path 2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" name="path 2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35500" y="1092200"/>
            <a:ext cx="3696334" cy="3765550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484251" y="1510831"/>
            <a:ext cx="4100829" cy="3078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4185" algn="l" rtl="0" eaLnBrk="0">
              <a:lnSpc>
                <a:spcPct val="84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平流式冷凝器是由管带式冷凝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31000"/>
              </a:lnSpc>
              <a:spcBef>
                <a:spcPts val="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器演变而成的，也是由扁管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和波浪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形散热片组成，散热片上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同样开有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百页窗式条缝，但扁管不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是弯成盘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带式，而是每根截断的，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通过两端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集流管连接。多元平流式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集流管是分段的，中间有隔片隔开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起到分流和汇流作用。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" name="textbox 286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4.平行流式冷凝器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2" name="path 29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4" name="path 29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296"/>
          <p:cNvSpPr/>
          <p:nvPr/>
        </p:nvSpPr>
        <p:spPr>
          <a:xfrm>
            <a:off x="484505" y="1294267"/>
            <a:ext cx="7896859" cy="2133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8945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每段的管子数不相等，进入冷凝器时制冷剂呈气态，比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容最大，管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子数也最多。随着制冷剂逐渐凝成液体，其比容逐渐减小，所占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容积逐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渐减小，管子数也相应减少。这种变通道截面积的结构设计使冷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凝器的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有效容积得到最合理利用，使制冷剂的流动和换热情况更趋合理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，使得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在同样的迎风面积下，平流式冷凝器比管带式冷凝器的换热能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力提高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12700" algn="l" rtl="0" eaLnBrk="0">
              <a:lnSpc>
                <a:spcPct val="96000"/>
              </a:lnSpc>
              <a:spcBef>
                <a:spcPts val="1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30%以上；流动阻力仅是管带式的20-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30%。平行流式冷凝器是R134a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制冷系统最为理想的冷凝器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835400" y="3098800"/>
            <a:ext cx="3440430" cy="2161540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4" name="textbox 304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4.平行流式冷凝器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08" name="path 30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0" name="path 31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24100" y="2438399"/>
            <a:ext cx="5350509" cy="2869565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484759" y="1294267"/>
            <a:ext cx="7981315" cy="935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8945" algn="l" rtl="0" eaLnBrk="0">
              <a:lnSpc>
                <a:spcPct val="100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过去，汽车空调制冷剂回路的高压部分一般由冷凝器、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过滤器、储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液罐、压力传感器等独立组件组成。现在冷凝器通常与储液罐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(干燥器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)、过滤器等集成为一模块。这样一方面可以减少独立安装支架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和连接件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6" name="textbox 316"/>
          <p:cNvSpPr/>
          <p:nvPr/>
        </p:nvSpPr>
        <p:spPr>
          <a:xfrm>
            <a:off x="484251" y="2208667"/>
            <a:ext cx="7913369" cy="608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2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等，从而减少制冷剂的充注量（减少50%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另一方面还可以提高冷凝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225"/>
              </a:spcBef>
            </a:pPr>
            <a:r>
              <a:rPr sz="1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器的效率。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0" name="textbox 320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5.冷凝器模块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26" name="path 32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" name="path 32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330"/>
          <p:cNvSpPr/>
          <p:nvPr/>
        </p:nvSpPr>
        <p:spPr>
          <a:xfrm>
            <a:off x="547928" y="1053376"/>
            <a:ext cx="7948930" cy="3425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4195" algn="l" rtl="0" eaLnBrk="0">
              <a:lnSpc>
                <a:spcPct val="98000"/>
              </a:lnSpc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蒸发器是汽车空调制冷系统中另一个热交换器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，一般安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装在中控台内，其作用与冷凝器相反，是利用节流降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压后的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低温低压液态制冷剂在蒸发器中沸腾汽化，吸收流过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的空气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热量，再将冷风吹到车室内，达到降温的目的。蒸发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器在降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低车内温度的同时，也使得车内空气变得更加干燥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" indent="635" algn="l" rtl="0" eaLnBrk="0">
              <a:lnSpc>
                <a:spcPct val="95000"/>
              </a:lnSpc>
              <a:spcBef>
                <a:spcPts val="29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车厢空间对蒸发器尺寸有很大的限制，故要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求蒸发器制冷效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率要高、尺寸要小、重量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要轻等。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0150" algn="l" rtl="0" eaLnBrk="0">
              <a:lnSpc>
                <a:spcPts val="3695"/>
              </a:lnSpc>
              <a:spcBef>
                <a:spcPts val="5"/>
              </a:spcBef>
            </a:pPr>
            <a:r>
              <a:rPr sz="28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管片式→管带式→板</a:t>
            </a:r>
            <a:r>
              <a:rPr sz="2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翅式(层叠式)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4" name="textbox 334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38" name="path 3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0" name="path 3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73300" y="2082800"/>
            <a:ext cx="5041264" cy="3188334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484505" y="1368308"/>
            <a:ext cx="7836534" cy="607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69900" algn="l" rtl="0" eaLnBrk="0">
              <a:lnSpc>
                <a:spcPct val="95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由铜质或铝质圆管套上铝翅片组成，经膨胀工艺使铝翅片与圆管紧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密相接触。其结构较简单、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加工方便，但其换热效率较差。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" name="textbox 348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0" name="textbox 350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1.管片式蒸发器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54" name="path 35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6" name="path 35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78000" y="2679700"/>
            <a:ext cx="5592444" cy="2468880"/>
          </a:xfrm>
          <a:prstGeom prst="rect">
            <a:avLst/>
          </a:prstGeom>
        </p:spPr>
      </p:pic>
      <p:sp>
        <p:nvSpPr>
          <p:cNvPr id="360" name="textbox 360"/>
          <p:cNvSpPr/>
          <p:nvPr/>
        </p:nvSpPr>
        <p:spPr>
          <a:xfrm>
            <a:off x="487045" y="1368054"/>
            <a:ext cx="7833994" cy="1216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6405" algn="l" rtl="0" eaLnBrk="0">
              <a:lnSpc>
                <a:spcPct val="94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管带式蒸发器与管带式冷凝器结构相同，由多孔扁管与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蛇形散热铝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带焊接而成，工艺比管片式复杂，需采用双面复合铝材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(表面覆一层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-635" algn="l" rtl="0" eaLnBrk="0">
              <a:lnSpc>
                <a:spcPct val="101000"/>
              </a:lnSpc>
              <a:spcBef>
                <a:spcPts val="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0.02-0.09mm厚的焊药)及多孔扁管材料。该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种蒸发器换热效率可比管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片式提高10%左右。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4" name="textbox 364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6" name="textbox 366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2.管带式蒸发器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70" name="path 3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2" name="path 3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box 374"/>
          <p:cNvSpPr/>
          <p:nvPr/>
        </p:nvSpPr>
        <p:spPr>
          <a:xfrm>
            <a:off x="483997" y="1222512"/>
            <a:ext cx="8104505" cy="1828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7675" algn="l" rtl="0" eaLnBrk="0">
              <a:lnSpc>
                <a:spcPct val="99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层叠式蒸发器由两片冲成复杂形状的铝板叠在一起组成制冷剂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每两片通道之间夹有蛇形散热翅片，也称为板翅式蒸发器。由于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将制冷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剂通道变成一道缝，制冷剂几成膜状流动，换热效率比管带式提高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左右，同时增大了空气侧的流通截面积，使较小体积的蒸发器能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有很大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的空气侧换热面积，因此结构很紧凑，传热效率高。汽车空调R1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34a制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冷系统多采用层叠式蒸发器。层叠式蒸发器的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主要缺点是焊接工艺复杂、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77135" y="3556000"/>
            <a:ext cx="4309110" cy="1774190"/>
          </a:xfrm>
          <a:prstGeom prst="rect">
            <a:avLst/>
          </a:prstGeom>
        </p:spPr>
      </p:pic>
      <p:sp>
        <p:nvSpPr>
          <p:cNvPr id="380" name="textbox 380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4.4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2" name="textbox 38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3.层叠式蒸发器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4" name="textbox 384"/>
          <p:cNvSpPr/>
          <p:nvPr/>
        </p:nvSpPr>
        <p:spPr>
          <a:xfrm>
            <a:off x="485775" y="3051820"/>
            <a:ext cx="4291329" cy="304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要求高、难度大，故成本也相对较高。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88" name="path 38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" name="path 39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2" name="path 22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path 24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path 28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path 30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36" name="path 36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 38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path 40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42" name="path 42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 52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 54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 56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th 58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392"/>
          <p:cNvPicPr>
            <a:picLocks noChangeAspect="1"/>
          </p:cNvPicPr>
          <p:nvPr/>
        </p:nvPicPr>
        <p:blipFill>
          <a:blip r:embed="rId1"/>
          <a:srcRect l="7513" r="5458" b="12401"/>
          <a:stretch>
            <a:fillRect/>
          </a:stretch>
        </p:blipFill>
        <p:spPr>
          <a:xfrm rot="21600000">
            <a:off x="755015" y="2859405"/>
            <a:ext cx="7583805" cy="2516505"/>
          </a:xfrm>
          <a:prstGeom prst="rect">
            <a:avLst/>
          </a:prstGeom>
        </p:spPr>
      </p:pic>
      <p:sp>
        <p:nvSpPr>
          <p:cNvPr id="394" name="textbox 394"/>
          <p:cNvSpPr/>
          <p:nvPr/>
        </p:nvSpPr>
        <p:spPr>
          <a:xfrm>
            <a:off x="484251" y="864499"/>
            <a:ext cx="7897494" cy="1827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9580" algn="l" rtl="0" eaLnBrk="0">
              <a:lnSpc>
                <a:spcPct val="99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制冷循环中，为了能吸收低温物体的热量，必须将冷凝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器出来的过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冷制冷剂液体的饱和压力降低到比低温物体温度更低的饱和温度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对应的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饱和压力，让制冷剂变成低温低压的制冷剂饱和液体进入蒸发器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，沸腾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蒸发吸热才能进行，此过程通过节流膨胀装置完成。汽车空调制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冷系统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的节流膨胀装置主要有膨胀阀、电子膨胀阀和节流孔管。膨胀阀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根据它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的形状可分为F型膨胀阀和H型膨胀阀。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6" name="textbox 39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00" name="path 40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path 40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04" name="textbox 404"/>
          <p:cNvSpPr/>
          <p:nvPr/>
        </p:nvSpPr>
        <p:spPr>
          <a:xfrm>
            <a:off x="8806764" y="5460516"/>
            <a:ext cx="22034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21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box 406"/>
          <p:cNvSpPr/>
          <p:nvPr/>
        </p:nvSpPr>
        <p:spPr>
          <a:xfrm>
            <a:off x="484251" y="1294013"/>
            <a:ext cx="8102600" cy="152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69900" algn="l" rtl="0" eaLnBrk="0">
              <a:lnSpc>
                <a:spcPct val="98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F型膨胀阀安装在蒸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发器入口处，是一个感压、感温自动阀，起节流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降压并调节制冷剂进入蒸发器的流量，保证制冷剂在蒸发器内完全蒸发。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膨胀阀由感温受压部分和阀体部分组成。感温受压部分由感温包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、毛细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管和膜片（ 0.1-0.2mm ）组成一个密闭气室，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气室内充注有制冷剂。阀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体部分包括阀针、过热度调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节弹簧、调节螺钉、过滤网等。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08" name="table 408"/>
          <p:cNvGraphicFramePr>
            <a:graphicFrameLocks noGrp="1"/>
          </p:cNvGraphicFramePr>
          <p:nvPr/>
        </p:nvGraphicFramePr>
        <p:xfrm>
          <a:off x="535622" y="3010852"/>
          <a:ext cx="2845435" cy="1947545"/>
        </p:xfrm>
        <a:graphic>
          <a:graphicData uri="http://schemas.openxmlformats.org/drawingml/2006/table">
            <a:tbl>
              <a:tblPr/>
              <a:tblGrid>
                <a:gridCol w="2845435"/>
              </a:tblGrid>
              <a:tr h="1938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indent="2222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F型膨胀阀膜片下方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蒸发压力来源于蒸发器</a:t>
                      </a:r>
                      <a:r>
                        <a:rPr sz="2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入口（内部）还是蒸发</a:t>
                      </a:r>
                      <a:r>
                        <a:rPr sz="2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器出口（外部）可分为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0330" indent="14605" algn="l" rtl="0" eaLnBrk="0">
                        <a:lnSpc>
                          <a:spcPct val="96000"/>
                        </a:lnSpc>
                        <a:spcBef>
                          <a:spcPts val="190"/>
                        </a:spcBef>
                      </a:pPr>
                      <a:r>
                        <a:rPr sz="20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内平衡膨胀阀</a:t>
                      </a: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</a:t>
                      </a:r>
                      <a:r>
                        <a:rPr sz="20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外平衡</a:t>
                      </a:r>
                      <a:r>
                        <a:rPr sz="2000" b="1" kern="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20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膨胀阀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" name="picture 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84900" y="2946399"/>
            <a:ext cx="2377439" cy="2322194"/>
          </a:xfrm>
          <a:prstGeom prst="rect">
            <a:avLst/>
          </a:prstGeom>
        </p:spPr>
      </p:pic>
      <p:pic>
        <p:nvPicPr>
          <p:cNvPr id="412" name="picture 41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19500" y="3047999"/>
            <a:ext cx="2308860" cy="2255519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 rot="21600000">
            <a:off x="403225" y="776604"/>
            <a:ext cx="5374639" cy="405129"/>
            <a:chOff x="0" y="0"/>
            <a:chExt cx="5374639" cy="405129"/>
          </a:xfrm>
        </p:grpSpPr>
        <p:grpSp>
          <p:nvGrpSpPr>
            <p:cNvPr id="60" name="group 60"/>
            <p:cNvGrpSpPr/>
            <p:nvPr/>
          </p:nvGrpSpPr>
          <p:grpSpPr>
            <a:xfrm rot="21600000">
              <a:off x="0" y="0"/>
              <a:ext cx="5374639" cy="405129"/>
              <a:chOff x="0" y="0"/>
              <a:chExt cx="5374639" cy="405129"/>
            </a:xfrm>
          </p:grpSpPr>
          <p:sp>
            <p:nvSpPr>
              <p:cNvPr id="416" name="path 416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path 418"/>
              <p:cNvSpPr/>
              <p:nvPr/>
            </p:nvSpPr>
            <p:spPr>
              <a:xfrm>
                <a:off x="2559050" y="0"/>
                <a:ext cx="281558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433" h="637">
                    <a:moveTo>
                      <a:pt x="0" y="0"/>
                    </a:moveTo>
                    <a:lnTo>
                      <a:pt x="4433" y="0"/>
                    </a:lnTo>
                    <a:lnTo>
                      <a:pt x="443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0" name="textbox 420"/>
            <p:cNvSpPr/>
            <p:nvPr/>
          </p:nvSpPr>
          <p:spPr>
            <a:xfrm>
              <a:off x="-12700" y="-12700"/>
              <a:ext cx="540004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63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1.膨胀阀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</a:t>
              </a: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1)F型膨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胀阀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2" name="textbox 422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26" name="path 42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" name="path 42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000" y="1638300"/>
            <a:ext cx="5005069" cy="2936875"/>
          </a:xfrm>
          <a:prstGeom prst="rect">
            <a:avLst/>
          </a:prstGeom>
        </p:spPr>
      </p:pic>
      <p:sp>
        <p:nvSpPr>
          <p:cNvPr id="432" name="textbox 432"/>
          <p:cNvSpPr/>
          <p:nvPr/>
        </p:nvSpPr>
        <p:spPr>
          <a:xfrm>
            <a:off x="5396331" y="1445066"/>
            <a:ext cx="3486150" cy="3017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99000"/>
              </a:lnSpc>
              <a:tabLst>
                <a:tab pos="113728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膜片上方受到蒸发器出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口的感温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（过热度大压力高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片下方受到蒸发压力</a:t>
            </a:r>
            <a:r>
              <a:rPr sz="18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99999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B。</a:t>
            </a:r>
            <a:r>
              <a:rPr sz="1400" kern="0" spc="190" dirty="0">
                <a:solidFill>
                  <a:srgbClr val="99999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和弹簧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-20" baseline="-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弹力</a:t>
            </a:r>
            <a:r>
              <a:rPr sz="1700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B1B1B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R。</a:t>
            </a:r>
            <a:r>
              <a:rPr sz="1800" kern="0" spc="-400" dirty="0">
                <a:solidFill>
                  <a:srgbClr val="B1B1B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baseline="-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sz="2700" kern="0" spc="-20" baseline="-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时膜片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上下压力平衡，阀针处于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某一开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度，制冷剂保持一定流量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。当热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负荷增大时，蒸发器出口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制冷剂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过热度增大，感温压力</a:t>
            </a:r>
            <a:r>
              <a:rPr sz="1800" kern="0" spc="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kern="0" spc="10" dirty="0">
                <a:solidFill>
                  <a:srgbClr val="B5B5B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R;</a:t>
            </a:r>
            <a:r>
              <a:rPr sz="1900" kern="0" spc="310" dirty="0">
                <a:solidFill>
                  <a:srgbClr val="B5B5B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升高，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膜片下移，阀针开度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增大，进入蒸发器的制冷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剂流量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增加，反之制冷剂流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量减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4" name="picture 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24335" y="3640835"/>
            <a:ext cx="1009425" cy="231648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70745" y="2308421"/>
            <a:ext cx="1002105" cy="221899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31648" y="1722680"/>
            <a:ext cx="287859" cy="233493"/>
          </a:xfrm>
          <a:prstGeom prst="rect">
            <a:avLst/>
          </a:prstGeom>
        </p:spPr>
      </p:pic>
      <p:sp>
        <p:nvSpPr>
          <p:cNvPr id="442" name="textbox 442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4" name="rect 444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textbox 446"/>
          <p:cNvSpPr/>
          <p:nvPr/>
        </p:nvSpPr>
        <p:spPr>
          <a:xfrm>
            <a:off x="2962275" y="776604"/>
            <a:ext cx="2815589" cy="405129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1)F型膨胀阀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501269" y="843036"/>
            <a:ext cx="1530350" cy="755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91000"/>
              </a:lnSpc>
            </a:pPr>
            <a:r>
              <a:rPr sz="2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内平衡膨胀阀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52" name="path 45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4" name="path 45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900" y="1790700"/>
            <a:ext cx="4983479" cy="2734309"/>
          </a:xfrm>
          <a:prstGeom prst="rect">
            <a:avLst/>
          </a:prstGeom>
        </p:spPr>
      </p:pic>
      <p:sp>
        <p:nvSpPr>
          <p:cNvPr id="458" name="textbox 458"/>
          <p:cNvSpPr/>
          <p:nvPr/>
        </p:nvSpPr>
        <p:spPr>
          <a:xfrm>
            <a:off x="5094807" y="1445295"/>
            <a:ext cx="3632834" cy="1645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7670" algn="l" rtl="0" eaLnBrk="0">
              <a:lnSpc>
                <a:spcPct val="84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外平衡膨胀阀膜片下方压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力为蒸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发器出口压力</a:t>
            </a:r>
            <a:r>
              <a:rPr sz="18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kern="0" spc="10" dirty="0">
                <a:solidFill>
                  <a:srgbClr val="606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p'</a:t>
            </a:r>
            <a:r>
              <a:rPr sz="2200" kern="0" spc="10" dirty="0">
                <a:solidFill>
                  <a:srgbClr val="606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385" algn="l" rtl="0" eaLnBrk="0">
              <a:lnSpc>
                <a:spcPct val="91000"/>
              </a:lnSpc>
              <a:spcBef>
                <a:spcPts val="265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由于蒸发器内部存在压力损失，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1000"/>
              </a:lnSpc>
              <a:spcBef>
                <a:spcPts val="0"/>
              </a:spcBef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故要达到同样的阀针开度，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" name="textbox 460"/>
          <p:cNvSpPr/>
          <p:nvPr/>
        </p:nvSpPr>
        <p:spPr>
          <a:xfrm>
            <a:off x="5094807" y="3639398"/>
            <a:ext cx="3680459" cy="1097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255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即外平衡膨胀阀所需的</a:t>
            </a:r>
            <a:r>
              <a:rPr sz="1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过热度要小得</a:t>
            </a:r>
            <a:r>
              <a:rPr sz="1800" b="1" kern="0" spc="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，采用外平衡式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膨胀阀时，能充分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发挥蒸发器传热面积的作用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和提高制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冷装置的效果。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4" name="textbox 464"/>
          <p:cNvSpPr/>
          <p:nvPr/>
        </p:nvSpPr>
        <p:spPr>
          <a:xfrm>
            <a:off x="1477644" y="4932679"/>
            <a:ext cx="6126479" cy="368300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5"/>
              </a:spcBef>
            </a:pPr>
            <a:r>
              <a:rPr sz="18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汽车空调蒸发器内部阻力较大，</a:t>
            </a:r>
            <a:r>
              <a:rPr sz="18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一般宜采用外平衡膨胀阀。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6" name="textbox 46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8" name="rect 46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0" name="textbox 470"/>
          <p:cNvSpPr/>
          <p:nvPr/>
        </p:nvSpPr>
        <p:spPr>
          <a:xfrm>
            <a:off x="2962275" y="776604"/>
            <a:ext cx="2815589" cy="405129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1)F型膨胀阀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2" name="textbox 472"/>
          <p:cNvSpPr/>
          <p:nvPr/>
        </p:nvSpPr>
        <p:spPr>
          <a:xfrm>
            <a:off x="483743" y="843036"/>
            <a:ext cx="1548130" cy="755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91000"/>
              </a:lnSpc>
            </a:pPr>
            <a:r>
              <a:rPr sz="2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外平衡膨胀阀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6" name="path 4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8" name="path 4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6252845" y="3049270"/>
          <a:ext cx="1210945" cy="519429"/>
        </p:xfrm>
        <a:graphic>
          <a:graphicData uri="http://schemas.openxmlformats.org/drawingml/2006/table">
            <a:tbl>
              <a:tblPr/>
              <a:tblGrid>
                <a:gridCol w="1210945"/>
              </a:tblGrid>
              <a:tr h="4813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2" name="picture 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52845" y="2299334"/>
            <a:ext cx="1210945" cy="440690"/>
          </a:xfrm>
          <a:prstGeom prst="rect">
            <a:avLst/>
          </a:prstGeom>
        </p:spPr>
      </p:pic>
      <p:pic>
        <p:nvPicPr>
          <p:cNvPr id="484" name="picture 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36932" y="3147659"/>
            <a:ext cx="1033878" cy="3324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6"/>
          <p:cNvSpPr/>
          <p:nvPr/>
        </p:nvSpPr>
        <p:spPr>
          <a:xfrm>
            <a:off x="486283" y="1295283"/>
            <a:ext cx="8001000" cy="3749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安装膨胀阀时要求：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5570" indent="6985" algn="l" rtl="0" eaLnBrk="0">
              <a:lnSpc>
                <a:spcPct val="106000"/>
              </a:lnSpc>
              <a:spcBef>
                <a:spcPts val="605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膨胀阀一般都应直立安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装，不允许倒置，安装位置要尽量靠近蒸发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7475" indent="5080" algn="l" rtl="0" eaLnBrk="0">
              <a:lnSpc>
                <a:spcPct val="110000"/>
              </a:lnSpc>
              <a:spcBef>
                <a:spcPts val="720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感温包一般安放在蒸发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器水平出口管的上表面，要包扎牢靠，保证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感温包与管子有良好的接触，接触面要清洁，并要紧贴，还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要隔热防潮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胶包好。必要时膨胀阀本体也用隔热胶带包好。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4935" indent="7620" algn="l" rtl="0" eaLnBrk="0">
              <a:lnSpc>
                <a:spcPct val="110000"/>
              </a:lnSpc>
              <a:spcBef>
                <a:spcPts val="720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 外平衡管要装在感温包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后面管段的上表面处。且保持适当距离。两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者位置不能互换，因为有时会有少量液态制冷剂由平衡管流出，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再进入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吸气管，从而影响感温包处过热温度的准确性。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319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调整膨胀阀时，必须在发动机正常运转情况下进行熟练调整。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403225" y="776604"/>
            <a:ext cx="5374639" cy="405129"/>
            <a:chOff x="0" y="0"/>
            <a:chExt cx="5374639" cy="405129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5374639" cy="405129"/>
              <a:chOff x="0" y="0"/>
              <a:chExt cx="5374639" cy="405129"/>
            </a:xfrm>
          </p:grpSpPr>
          <p:sp>
            <p:nvSpPr>
              <p:cNvPr id="490" name="path 49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path 492"/>
              <p:cNvSpPr/>
              <p:nvPr/>
            </p:nvSpPr>
            <p:spPr>
              <a:xfrm>
                <a:off x="2559050" y="0"/>
                <a:ext cx="281558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433" h="637">
                    <a:moveTo>
                      <a:pt x="0" y="0"/>
                    </a:moveTo>
                    <a:lnTo>
                      <a:pt x="4433" y="0"/>
                    </a:lnTo>
                    <a:lnTo>
                      <a:pt x="443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4" name="textbox 494"/>
            <p:cNvSpPr/>
            <p:nvPr/>
          </p:nvSpPr>
          <p:spPr>
            <a:xfrm>
              <a:off x="-12700" y="-12700"/>
              <a:ext cx="540004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63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1.膨胀阀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</a:t>
              </a: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1)F型膨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胀阀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96" name="textbox 49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00" name="path 50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2" name="path 50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08400" y="1765300"/>
            <a:ext cx="4814569" cy="3549650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04900" y="2463799"/>
            <a:ext cx="2017395" cy="2731770"/>
          </a:xfrm>
          <a:prstGeom prst="rect">
            <a:avLst/>
          </a:prstGeom>
        </p:spPr>
      </p:pic>
      <p:sp>
        <p:nvSpPr>
          <p:cNvPr id="508" name="textbox 508"/>
          <p:cNvSpPr/>
          <p:nvPr/>
        </p:nvSpPr>
        <p:spPr>
          <a:xfrm>
            <a:off x="591184" y="1644891"/>
            <a:ext cx="7896225" cy="6426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相同，因其取消了外平衡式膨胀阀的外平衡毛细管和感温包，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简化了连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875"/>
              </a:lnSpc>
            </a:pPr>
            <a:r>
              <a:rPr sz="19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接接头。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403225" y="776604"/>
            <a:ext cx="5374639" cy="405129"/>
            <a:chOff x="0" y="0"/>
            <a:chExt cx="5374639" cy="405129"/>
          </a:xfrm>
        </p:grpSpPr>
        <p:grpSp>
          <p:nvGrpSpPr>
            <p:cNvPr id="76" name="group 76"/>
            <p:cNvGrpSpPr/>
            <p:nvPr/>
          </p:nvGrpSpPr>
          <p:grpSpPr>
            <a:xfrm rot="21600000">
              <a:off x="0" y="0"/>
              <a:ext cx="5374639" cy="405129"/>
              <a:chOff x="0" y="0"/>
              <a:chExt cx="5374639" cy="405129"/>
            </a:xfrm>
          </p:grpSpPr>
          <p:sp>
            <p:nvSpPr>
              <p:cNvPr id="512" name="path 51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4" name="path 514"/>
              <p:cNvSpPr/>
              <p:nvPr/>
            </p:nvSpPr>
            <p:spPr>
              <a:xfrm>
                <a:off x="2559050" y="0"/>
                <a:ext cx="281558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433" h="637">
                    <a:moveTo>
                      <a:pt x="0" y="0"/>
                    </a:moveTo>
                    <a:lnTo>
                      <a:pt x="4433" y="0"/>
                    </a:lnTo>
                    <a:lnTo>
                      <a:pt x="443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6" name="textbox 516"/>
            <p:cNvSpPr/>
            <p:nvPr/>
          </p:nvSpPr>
          <p:spPr>
            <a:xfrm>
              <a:off x="-12700" y="-12700"/>
              <a:ext cx="540004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63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1.膨胀阀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2)</a:t>
              </a:r>
              <a:r>
                <a:rPr sz="2000" kern="0" spc="2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H型膨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胀阀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8" name="textbox 518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612266" y="1278369"/>
            <a:ext cx="7838440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H型膨胀阀因其通道像字母H而得名。</a:t>
            </a:r>
            <a:r>
              <a:rPr sz="20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H型膨胀阀与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外平衡式F型膨胀阀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24" name="path 5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6" name="path 5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37100" y="1244600"/>
            <a:ext cx="3930015" cy="4091940"/>
          </a:xfrm>
          <a:prstGeom prst="rect">
            <a:avLst/>
          </a:prstGeom>
        </p:spPr>
      </p:pic>
      <p:sp>
        <p:nvSpPr>
          <p:cNvPr id="530" name="textbox 530"/>
          <p:cNvSpPr/>
          <p:nvPr/>
        </p:nvSpPr>
        <p:spPr>
          <a:xfrm>
            <a:off x="483743" y="1355585"/>
            <a:ext cx="4039234" cy="1765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ct val="82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H型膨胀阀将感温包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缩到阀体内的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6510" algn="l" rtl="0" eaLnBrk="0">
              <a:lnSpc>
                <a:spcPct val="122000"/>
              </a:lnSpc>
              <a:spcBef>
                <a:spcPts val="1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回气通路上，不但感温元件的充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容积小，而且灵敏度得以提高。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型膨胀阀无感温包、毛细管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和外平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衡接管，提高了膨胀阀的抗振性能。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32" name="table 532"/>
          <p:cNvGraphicFramePr>
            <a:graphicFrameLocks noGrp="1"/>
          </p:cNvGraphicFramePr>
          <p:nvPr/>
        </p:nvGraphicFramePr>
        <p:xfrm>
          <a:off x="398462" y="3550602"/>
          <a:ext cx="4111625" cy="1577975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4111625"/>
              </a:tblGrid>
              <a:tr h="156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indent="21590" algn="l" rtl="0" eaLnBrk="0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由于H型膨胀阀的优点，加上可以</a:t>
                      </a:r>
                      <a:r>
                        <a:rPr sz="20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2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安装在离开蒸发器的其它</a:t>
                      </a: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地方，安   </a:t>
                      </a:r>
                      <a:r>
                        <a:rPr sz="2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装、调试方便，目前已被</a:t>
                      </a: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汽车空调   </a:t>
                      </a:r>
                      <a:r>
                        <a:rPr sz="2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制冷系统所广泛采用</a:t>
                      </a:r>
                      <a:endParaRPr sz="2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grpSp>
        <p:nvGrpSpPr>
          <p:cNvPr id="80" name="group 80"/>
          <p:cNvGrpSpPr/>
          <p:nvPr/>
        </p:nvGrpSpPr>
        <p:grpSpPr>
          <a:xfrm rot="21600000">
            <a:off x="403225" y="776604"/>
            <a:ext cx="5374639" cy="405129"/>
            <a:chOff x="0" y="0"/>
            <a:chExt cx="5374639" cy="405129"/>
          </a:xfrm>
        </p:grpSpPr>
        <p:grpSp>
          <p:nvGrpSpPr>
            <p:cNvPr id="82" name="group 82"/>
            <p:cNvGrpSpPr/>
            <p:nvPr/>
          </p:nvGrpSpPr>
          <p:grpSpPr>
            <a:xfrm rot="21600000">
              <a:off x="0" y="0"/>
              <a:ext cx="5374639" cy="405129"/>
              <a:chOff x="0" y="0"/>
              <a:chExt cx="5374639" cy="405129"/>
            </a:xfrm>
          </p:grpSpPr>
          <p:sp>
            <p:nvSpPr>
              <p:cNvPr id="536" name="path 536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8" name="path 538"/>
              <p:cNvSpPr/>
              <p:nvPr/>
            </p:nvSpPr>
            <p:spPr>
              <a:xfrm>
                <a:off x="2559050" y="0"/>
                <a:ext cx="281558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433" h="637">
                    <a:moveTo>
                      <a:pt x="0" y="0"/>
                    </a:moveTo>
                    <a:lnTo>
                      <a:pt x="4433" y="0"/>
                    </a:lnTo>
                    <a:lnTo>
                      <a:pt x="443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0" name="textbox 540"/>
            <p:cNvSpPr/>
            <p:nvPr/>
          </p:nvSpPr>
          <p:spPr>
            <a:xfrm>
              <a:off x="-12700" y="-12700"/>
              <a:ext cx="540004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636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1.膨胀阀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2)</a:t>
              </a:r>
              <a:r>
                <a:rPr sz="2000" kern="0" spc="2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H型膨</a:t>
              </a:r>
              <a:r>
                <a:rPr sz="20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胀阀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42" name="textbox 542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46" name="path 5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8" name="path 5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03500" y="2628900"/>
            <a:ext cx="4279900" cy="2660650"/>
          </a:xfrm>
          <a:prstGeom prst="rect">
            <a:avLst/>
          </a:prstGeom>
        </p:spPr>
      </p:pic>
      <p:sp>
        <p:nvSpPr>
          <p:cNvPr id="552" name="textbox 552"/>
          <p:cNvSpPr/>
          <p:nvPr/>
        </p:nvSpPr>
        <p:spPr>
          <a:xfrm>
            <a:off x="485216" y="1372236"/>
            <a:ext cx="7814944" cy="1264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节流管是一种细小的铜管，安放在一根塑料套管内，在塑料套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管上有一根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indent="-8890" algn="l" rtl="0" eaLnBrk="0">
              <a:lnSpc>
                <a:spcPct val="122000"/>
              </a:lnSpc>
              <a:spcBef>
                <a:spcPts val="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或两根O形密封圈，铜管的外面是滤网。由于O型圈的隔离作用，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来自冷凝器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的制冷剂只能从细小的铜管中通过（节流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进入蒸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发器。节流管上的滤网能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阻挡杂质进入铜管。节流管没有运动部件，结构简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单，成本低，可靠性高，同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8" name="textbox 55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2.节流孔管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62" name="path 5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4" name="path 5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66" name="textbox 566"/>
          <p:cNvSpPr/>
          <p:nvPr/>
        </p:nvSpPr>
        <p:spPr>
          <a:xfrm>
            <a:off x="493674" y="2689886"/>
            <a:ext cx="1341119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17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时节省能耗。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picture 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65500" y="774700"/>
            <a:ext cx="5745480" cy="3865880"/>
          </a:xfrm>
          <a:prstGeom prst="rect">
            <a:avLst/>
          </a:prstGeom>
        </p:spPr>
      </p:pic>
      <p:sp>
        <p:nvSpPr>
          <p:cNvPr id="570" name="textbox 570"/>
          <p:cNvSpPr/>
          <p:nvPr/>
        </p:nvSpPr>
        <p:spPr>
          <a:xfrm>
            <a:off x="484631" y="2914510"/>
            <a:ext cx="2562225" cy="17678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4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冷剂流量进行控制，为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ts val="286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了防止压缩机“液击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14000"/>
              </a:lnSpc>
              <a:spcBef>
                <a:spcPts val="5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,蒸发器出口至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机入口管路上需安装气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液分离器（积累器）。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72" name="table 572"/>
          <p:cNvGraphicFramePr>
            <a:graphicFrameLocks noGrp="1"/>
          </p:cNvGraphicFramePr>
          <p:nvPr/>
        </p:nvGraphicFramePr>
        <p:xfrm>
          <a:off x="7011668" y="2878454"/>
          <a:ext cx="1772284" cy="2442210"/>
        </p:xfrm>
        <a:graphic>
          <a:graphicData uri="http://schemas.openxmlformats.org/drawingml/2006/table">
            <a:tbl>
              <a:tblPr/>
              <a:tblGrid>
                <a:gridCol w="1772284"/>
              </a:tblGrid>
              <a:tr h="2423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4" name="picture 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3100" y="2882899"/>
            <a:ext cx="1753234" cy="2423160"/>
          </a:xfrm>
          <a:prstGeom prst="rect">
            <a:avLst/>
          </a:prstGeom>
        </p:spPr>
      </p:pic>
      <p:sp>
        <p:nvSpPr>
          <p:cNvPr id="578" name="textbox 578"/>
          <p:cNvSpPr/>
          <p:nvPr/>
        </p:nvSpPr>
        <p:spPr>
          <a:xfrm>
            <a:off x="483869" y="1451470"/>
            <a:ext cx="2638425" cy="140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13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采用节流管的制冷系统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(CCOT方式)与常规制冷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系统不同，不能根据蒸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发器出口的过热度对制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0" name="textbox 580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2" name="textbox 58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2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2.节流孔管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86" name="path 5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8" name="path 5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extbox 590"/>
          <p:cNvSpPr/>
          <p:nvPr/>
        </p:nvSpPr>
        <p:spPr>
          <a:xfrm>
            <a:off x="483387" y="1301624"/>
            <a:ext cx="4159250" cy="3582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电子膨胀阀是按照预设程序调节蒸发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1270" algn="l" rtl="0" eaLnBrk="0">
              <a:lnSpc>
                <a:spcPct val="122000"/>
              </a:lnSpc>
              <a:spcBef>
                <a:spcPts val="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器供液量的膨胀阀，因属于电子式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调节模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式，故称为电子膨胀阀。使用电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子膨胀阀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可以提高变频压缩机的能量效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率，可在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15875" algn="l" rtl="0" eaLnBrk="0">
              <a:lnSpc>
                <a:spcPct val="115000"/>
              </a:lnSpc>
              <a:spcBef>
                <a:spcPts val="43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10%--100%的范围内进行精确调节，提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高系统的能效比。电动汽车电动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压缩机属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于变频压缩机，常用电子膨胀阀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作为节流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元件。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56895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电子膨胀阀吸气过热度控制系统的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传感器主要有</a:t>
            </a:r>
            <a:r>
              <a:rPr sz="18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压力传感器、温度</a:t>
            </a:r>
            <a:r>
              <a:rPr sz="1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电子膨胀阀的执行器有</a:t>
            </a:r>
            <a:r>
              <a:rPr sz="1800" b="1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电磁</a:t>
            </a:r>
            <a:r>
              <a:rPr sz="1800" b="1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式和电动式。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92" name="picture 5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26000" y="1295400"/>
            <a:ext cx="4026534" cy="3364864"/>
          </a:xfrm>
          <a:prstGeom prst="rect">
            <a:avLst/>
          </a:prstGeom>
        </p:spPr>
      </p:pic>
      <p:sp>
        <p:nvSpPr>
          <p:cNvPr id="596" name="textbox 59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流膨胀装置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8" name="textbox 59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3.电子膨胀阀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02" name="path 6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4" name="path 6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57400" y="1854200"/>
            <a:ext cx="4847589" cy="3431540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6442" y="905895"/>
            <a:ext cx="7600950" cy="911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12775" algn="l" rtl="0" eaLnBrk="0">
              <a:lnSpc>
                <a:spcPct val="97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一辆2018款吉利帝豪EV450电动汽车出现不制冷的故障现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象。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车间主管接受维修任务后，初步判断空调压力开关故障，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请你车内    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空调压力开关进行检修。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icture 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08300" y="2146300"/>
            <a:ext cx="3173730" cy="3162300"/>
          </a:xfrm>
          <a:prstGeom prst="rect">
            <a:avLst/>
          </a:prstGeom>
        </p:spPr>
      </p:pic>
      <p:sp>
        <p:nvSpPr>
          <p:cNvPr id="608" name="textbox 608"/>
          <p:cNvSpPr/>
          <p:nvPr/>
        </p:nvSpPr>
        <p:spPr>
          <a:xfrm>
            <a:off x="569620" y="851917"/>
            <a:ext cx="7827644" cy="1262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97205" algn="l" rtl="0" eaLnBrk="0">
              <a:lnSpc>
                <a:spcPct val="113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由于运行条件不同，例如蒸发器和冷凝器上的热负荷以及压缩机转速等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压缩机泵入循环回路内的制冷剂量不同。为了补偿这种波动，空调系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统安装了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一个储液干燥器，来自冷凝器的液态制冷剂收集在储液罐内，蒸发器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内冷却空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气所需要的制冷剂持续流动。干燥剂与少量的水发生化学反应并借此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将水从循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2" name="textbox 612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储液干燥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6" name="path 6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8" name="path 6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20" name="textbox 620"/>
          <p:cNvSpPr/>
          <p:nvPr/>
        </p:nvSpPr>
        <p:spPr>
          <a:xfrm>
            <a:off x="569849" y="2168653"/>
            <a:ext cx="157861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环回路中清除。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picture 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41500" y="2019300"/>
            <a:ext cx="5278755" cy="3244850"/>
          </a:xfrm>
          <a:prstGeom prst="rect">
            <a:avLst/>
          </a:prstGeom>
        </p:spPr>
      </p:pic>
      <p:sp>
        <p:nvSpPr>
          <p:cNvPr id="624" name="textbox 624"/>
          <p:cNvSpPr/>
          <p:nvPr/>
        </p:nvSpPr>
        <p:spPr>
          <a:xfrm>
            <a:off x="579221" y="849860"/>
            <a:ext cx="7806055" cy="6057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369" rIns="0" bIns="0"/>
          <a:lstStyle/>
          <a:p>
            <a:pPr marL="12700" indent="468630" algn="l" rtl="0" eaLnBrk="0">
              <a:lnSpc>
                <a:spcPct val="108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压力开关安装在制冷剂循环管路中，检测制冷循环系统的压力，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当压力异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常时启动相应的保护电路，防止造成系统的损坏。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8" name="textbox 628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0" name="textbox 630"/>
          <p:cNvSpPr/>
          <p:nvPr/>
        </p:nvSpPr>
        <p:spPr>
          <a:xfrm>
            <a:off x="403225" y="149415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1.高压开关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2" name="textbox 632"/>
          <p:cNvSpPr/>
          <p:nvPr/>
        </p:nvSpPr>
        <p:spPr>
          <a:xfrm>
            <a:off x="6958810" y="3776169"/>
            <a:ext cx="1914525" cy="595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5000"/>
              </a:lnSpc>
            </a:pPr>
            <a:r>
              <a:rPr sz="44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4400" kern="0" spc="7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-20" baseline="580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串联电磁离</a:t>
            </a:r>
            <a:r>
              <a:rPr sz="17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44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`</a:t>
            </a:r>
            <a:endParaRPr sz="4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34" name="textbox 634"/>
          <p:cNvSpPr/>
          <p:nvPr/>
        </p:nvSpPr>
        <p:spPr>
          <a:xfrm>
            <a:off x="813433" y="3916743"/>
            <a:ext cx="1472564" cy="669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90000"/>
              </a:lnSpc>
              <a:spcBef>
                <a:spcPts val="0"/>
              </a:spcBef>
            </a:pPr>
            <a:r>
              <a:rPr sz="18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串联冷凝</a:t>
            </a: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2000"/>
              </a:lnSpc>
              <a:spcBef>
                <a:spcPts val="195"/>
              </a:spcBef>
            </a:pP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风扇电路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6" name="path 636"/>
          <p:cNvSpPr/>
          <p:nvPr/>
        </p:nvSpPr>
        <p:spPr>
          <a:xfrm>
            <a:off x="2024640" y="4212274"/>
            <a:ext cx="246320" cy="360512"/>
          </a:xfrm>
          <a:custGeom>
            <a:avLst/>
            <a:gdLst/>
            <a:ahLst/>
            <a:cxnLst/>
            <a:rect l="0" t="0" r="0" b="0"/>
            <a:pathLst>
              <a:path w="387" h="567">
                <a:moveTo>
                  <a:pt x="380" y="0"/>
                </a:moveTo>
                <a:lnTo>
                  <a:pt x="377" y="76"/>
                </a:lnTo>
                <a:lnTo>
                  <a:pt x="361" y="151"/>
                </a:lnTo>
                <a:lnTo>
                  <a:pt x="334" y="226"/>
                </a:lnTo>
                <a:lnTo>
                  <a:pt x="292" y="298"/>
                </a:lnTo>
                <a:lnTo>
                  <a:pt x="239" y="370"/>
                </a:lnTo>
                <a:lnTo>
                  <a:pt x="172" y="437"/>
                </a:lnTo>
                <a:lnTo>
                  <a:pt x="94" y="501"/>
                </a:lnTo>
                <a:lnTo>
                  <a:pt x="4" y="561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8" name="path 638"/>
          <p:cNvSpPr/>
          <p:nvPr/>
        </p:nvSpPr>
        <p:spPr>
          <a:xfrm>
            <a:off x="2096577" y="3929443"/>
            <a:ext cx="168810" cy="235985"/>
          </a:xfrm>
          <a:custGeom>
            <a:avLst/>
            <a:gdLst/>
            <a:ahLst/>
            <a:cxnLst/>
            <a:rect l="0" t="0" r="0" b="0"/>
            <a:pathLst>
              <a:path w="265" h="371">
                <a:moveTo>
                  <a:pt x="4" y="5"/>
                </a:moveTo>
                <a:lnTo>
                  <a:pt x="83" y="74"/>
                </a:lnTo>
                <a:lnTo>
                  <a:pt x="147" y="145"/>
                </a:lnTo>
                <a:lnTo>
                  <a:pt x="198" y="218"/>
                </a:lnTo>
                <a:lnTo>
                  <a:pt x="234" y="293"/>
                </a:lnTo>
                <a:lnTo>
                  <a:pt x="258" y="369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42" name="path 6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4" name="path 6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6" name="textbox 646"/>
          <p:cNvSpPr/>
          <p:nvPr/>
        </p:nvSpPr>
        <p:spPr>
          <a:xfrm>
            <a:off x="7334105" y="4007024"/>
            <a:ext cx="1545589" cy="397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合器电路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8" name="path 648"/>
          <p:cNvSpPr/>
          <p:nvPr/>
        </p:nvSpPr>
        <p:spPr>
          <a:xfrm>
            <a:off x="8666664" y="4019724"/>
            <a:ext cx="198207" cy="371866"/>
          </a:xfrm>
          <a:custGeom>
            <a:avLst/>
            <a:gdLst/>
            <a:ahLst/>
            <a:cxnLst/>
            <a:rect l="0" t="0" r="0" b="0"/>
            <a:pathLst>
              <a:path w="312" h="585">
                <a:moveTo>
                  <a:pt x="294" y="0"/>
                </a:moveTo>
                <a:lnTo>
                  <a:pt x="304" y="77"/>
                </a:lnTo>
                <a:lnTo>
                  <a:pt x="302" y="153"/>
                </a:lnTo>
                <a:lnTo>
                  <a:pt x="285" y="228"/>
                </a:lnTo>
                <a:lnTo>
                  <a:pt x="257" y="303"/>
                </a:lnTo>
                <a:lnTo>
                  <a:pt x="213" y="375"/>
                </a:lnTo>
                <a:lnTo>
                  <a:pt x="157" y="447"/>
                </a:lnTo>
                <a:lnTo>
                  <a:pt x="87" y="514"/>
                </a:lnTo>
                <a:lnTo>
                  <a:pt x="4" y="579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0" name="path 650"/>
          <p:cNvSpPr/>
          <p:nvPr/>
        </p:nvSpPr>
        <p:spPr>
          <a:xfrm>
            <a:off x="6655348" y="3556114"/>
            <a:ext cx="1836218" cy="152963"/>
          </a:xfrm>
          <a:custGeom>
            <a:avLst/>
            <a:gdLst/>
            <a:ahLst/>
            <a:cxnLst/>
            <a:rect l="0" t="0" r="0" b="0"/>
            <a:pathLst>
              <a:path w="2891" h="240">
                <a:moveTo>
                  <a:pt x="1" y="7"/>
                </a:moveTo>
                <a:lnTo>
                  <a:pt x="1012" y="233"/>
                </a:lnTo>
                <a:lnTo>
                  <a:pt x="1131" y="183"/>
                </a:lnTo>
                <a:lnTo>
                  <a:pt x="1257" y="139"/>
                </a:lnTo>
                <a:lnTo>
                  <a:pt x="1389" y="104"/>
                </a:lnTo>
                <a:lnTo>
                  <a:pt x="1524" y="77"/>
                </a:lnTo>
                <a:moveTo>
                  <a:pt x="2370" y="63"/>
                </a:moveTo>
                <a:lnTo>
                  <a:pt x="2506" y="87"/>
                </a:lnTo>
                <a:lnTo>
                  <a:pt x="2640" y="117"/>
                </a:lnTo>
                <a:lnTo>
                  <a:pt x="2767" y="154"/>
                </a:lnTo>
                <a:lnTo>
                  <a:pt x="2889" y="198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" name="path 652"/>
          <p:cNvSpPr/>
          <p:nvPr/>
        </p:nvSpPr>
        <p:spPr>
          <a:xfrm>
            <a:off x="7121959" y="4351411"/>
            <a:ext cx="1552316" cy="147190"/>
          </a:xfrm>
          <a:custGeom>
            <a:avLst/>
            <a:gdLst/>
            <a:ahLst/>
            <a:cxnLst/>
            <a:rect l="0" t="0" r="0" b="0"/>
            <a:pathLst>
              <a:path w="2444" h="231">
                <a:moveTo>
                  <a:pt x="2440" y="57"/>
                </a:moveTo>
                <a:lnTo>
                  <a:pt x="2344" y="118"/>
                </a:lnTo>
                <a:lnTo>
                  <a:pt x="2235" y="174"/>
                </a:lnTo>
                <a:lnTo>
                  <a:pt x="2116" y="224"/>
                </a:lnTo>
                <a:moveTo>
                  <a:pt x="359" y="211"/>
                </a:moveTo>
                <a:lnTo>
                  <a:pt x="245" y="159"/>
                </a:lnTo>
                <a:lnTo>
                  <a:pt x="139" y="101"/>
                </a:lnTo>
                <a:lnTo>
                  <a:pt x="4" y="6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path 654"/>
          <p:cNvSpPr/>
          <p:nvPr/>
        </p:nvSpPr>
        <p:spPr>
          <a:xfrm>
            <a:off x="691363" y="4555964"/>
            <a:ext cx="1340567" cy="127749"/>
          </a:xfrm>
          <a:custGeom>
            <a:avLst/>
            <a:gdLst/>
            <a:ahLst/>
            <a:cxnLst/>
            <a:rect l="0" t="0" r="0" b="0"/>
            <a:pathLst>
              <a:path w="2111" h="201">
                <a:moveTo>
                  <a:pt x="2107" y="20"/>
                </a:moveTo>
                <a:lnTo>
                  <a:pt x="2006" y="76"/>
                </a:lnTo>
                <a:lnTo>
                  <a:pt x="1892" y="126"/>
                </a:lnTo>
                <a:lnTo>
                  <a:pt x="1769" y="170"/>
                </a:lnTo>
                <a:moveTo>
                  <a:pt x="446" y="194"/>
                </a:moveTo>
                <a:lnTo>
                  <a:pt x="326" y="157"/>
                </a:lnTo>
                <a:lnTo>
                  <a:pt x="211" y="114"/>
                </a:lnTo>
                <a:lnTo>
                  <a:pt x="103" y="64"/>
                </a:lnTo>
                <a:lnTo>
                  <a:pt x="3" y="6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" name="path 656"/>
          <p:cNvSpPr/>
          <p:nvPr/>
        </p:nvSpPr>
        <p:spPr>
          <a:xfrm>
            <a:off x="464346" y="3879856"/>
            <a:ext cx="246320" cy="684123"/>
          </a:xfrm>
          <a:custGeom>
            <a:avLst/>
            <a:gdLst/>
            <a:ahLst/>
            <a:cxnLst/>
            <a:rect l="0" t="0" r="0" b="0"/>
            <a:pathLst>
              <a:path w="387" h="1077">
                <a:moveTo>
                  <a:pt x="361" y="1071"/>
                </a:moveTo>
                <a:lnTo>
                  <a:pt x="271" y="1007"/>
                </a:lnTo>
                <a:lnTo>
                  <a:pt x="192" y="938"/>
                </a:lnTo>
                <a:lnTo>
                  <a:pt x="128" y="867"/>
                </a:lnTo>
                <a:lnTo>
                  <a:pt x="77" y="794"/>
                </a:lnTo>
                <a:lnTo>
                  <a:pt x="41" y="719"/>
                </a:lnTo>
                <a:lnTo>
                  <a:pt x="17" y="643"/>
                </a:lnTo>
                <a:lnTo>
                  <a:pt x="7" y="567"/>
                </a:lnTo>
                <a:lnTo>
                  <a:pt x="9" y="491"/>
                </a:lnTo>
                <a:lnTo>
                  <a:pt x="26" y="416"/>
                </a:lnTo>
                <a:lnTo>
                  <a:pt x="53" y="341"/>
                </a:lnTo>
                <a:lnTo>
                  <a:pt x="94" y="268"/>
                </a:lnTo>
                <a:lnTo>
                  <a:pt x="148" y="197"/>
                </a:lnTo>
                <a:lnTo>
                  <a:pt x="214" y="129"/>
                </a:lnTo>
                <a:lnTo>
                  <a:pt x="293" y="66"/>
                </a:lnTo>
                <a:lnTo>
                  <a:pt x="383" y="6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" name="path 658"/>
          <p:cNvSpPr/>
          <p:nvPr/>
        </p:nvSpPr>
        <p:spPr>
          <a:xfrm>
            <a:off x="705712" y="3743447"/>
            <a:ext cx="1146673" cy="144534"/>
          </a:xfrm>
          <a:custGeom>
            <a:avLst/>
            <a:gdLst/>
            <a:ahLst/>
            <a:cxnLst/>
            <a:rect l="0" t="0" r="0" b="0"/>
            <a:pathLst>
              <a:path w="1805" h="227">
                <a:moveTo>
                  <a:pt x="3" y="221"/>
                </a:moveTo>
                <a:lnTo>
                  <a:pt x="104" y="164"/>
                </a:lnTo>
                <a:lnTo>
                  <a:pt x="218" y="114"/>
                </a:lnTo>
                <a:lnTo>
                  <a:pt x="401" y="52"/>
                </a:lnTo>
                <a:lnTo>
                  <a:pt x="596" y="7"/>
                </a:lnTo>
                <a:moveTo>
                  <a:pt x="1614" y="34"/>
                </a:moveTo>
                <a:lnTo>
                  <a:pt x="1803" y="91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" name="path 660"/>
          <p:cNvSpPr/>
          <p:nvPr/>
        </p:nvSpPr>
        <p:spPr>
          <a:xfrm>
            <a:off x="6653649" y="3556865"/>
            <a:ext cx="426956" cy="303862"/>
          </a:xfrm>
          <a:custGeom>
            <a:avLst/>
            <a:gdLst/>
            <a:ahLst/>
            <a:cxnLst/>
            <a:rect l="0" t="0" r="0" b="0"/>
            <a:pathLst>
              <a:path w="672" h="478">
                <a:moveTo>
                  <a:pt x="668" y="472"/>
                </a:moveTo>
                <a:lnTo>
                  <a:pt x="4" y="6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" name="path 662"/>
          <p:cNvSpPr/>
          <p:nvPr/>
        </p:nvSpPr>
        <p:spPr>
          <a:xfrm>
            <a:off x="7348508" y="4481000"/>
            <a:ext cx="1119188" cy="110048"/>
          </a:xfrm>
          <a:custGeom>
            <a:avLst/>
            <a:gdLst/>
            <a:ahLst/>
            <a:cxnLst/>
            <a:rect l="0" t="0" r="0" b="0"/>
            <a:pathLst>
              <a:path w="1762" h="173">
                <a:moveTo>
                  <a:pt x="1760" y="20"/>
                </a:moveTo>
                <a:lnTo>
                  <a:pt x="1633" y="64"/>
                </a:lnTo>
                <a:lnTo>
                  <a:pt x="1502" y="99"/>
                </a:lnTo>
                <a:lnTo>
                  <a:pt x="1366" y="127"/>
                </a:lnTo>
                <a:lnTo>
                  <a:pt x="1227" y="148"/>
                </a:lnTo>
                <a:lnTo>
                  <a:pt x="1086" y="160"/>
                </a:lnTo>
                <a:lnTo>
                  <a:pt x="801" y="165"/>
                </a:lnTo>
                <a:lnTo>
                  <a:pt x="520" y="142"/>
                </a:lnTo>
                <a:lnTo>
                  <a:pt x="383" y="118"/>
                </a:lnTo>
                <a:lnTo>
                  <a:pt x="251" y="88"/>
                </a:lnTo>
                <a:lnTo>
                  <a:pt x="123" y="50"/>
                </a:lnTo>
                <a:lnTo>
                  <a:pt x="2" y="7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" name="path 664"/>
          <p:cNvSpPr/>
          <p:nvPr/>
        </p:nvSpPr>
        <p:spPr>
          <a:xfrm>
            <a:off x="973580" y="4659497"/>
            <a:ext cx="843039" cy="75217"/>
          </a:xfrm>
          <a:custGeom>
            <a:avLst/>
            <a:gdLst/>
            <a:ahLst/>
            <a:cxnLst/>
            <a:rect l="0" t="0" r="0" b="0"/>
            <a:pathLst>
              <a:path w="1327" h="118">
                <a:moveTo>
                  <a:pt x="1325" y="7"/>
                </a:moveTo>
                <a:lnTo>
                  <a:pt x="1199" y="43"/>
                </a:lnTo>
                <a:lnTo>
                  <a:pt x="1068" y="72"/>
                </a:lnTo>
                <a:lnTo>
                  <a:pt x="934" y="92"/>
                </a:lnTo>
                <a:lnTo>
                  <a:pt x="798" y="105"/>
                </a:lnTo>
                <a:lnTo>
                  <a:pt x="661" y="110"/>
                </a:lnTo>
                <a:lnTo>
                  <a:pt x="390" y="100"/>
                </a:lnTo>
                <a:lnTo>
                  <a:pt x="128" y="62"/>
                </a:lnTo>
                <a:lnTo>
                  <a:pt x="1" y="30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" name="path 666"/>
          <p:cNvSpPr/>
          <p:nvPr/>
        </p:nvSpPr>
        <p:spPr>
          <a:xfrm>
            <a:off x="1083593" y="3717926"/>
            <a:ext cx="648515" cy="52292"/>
          </a:xfrm>
          <a:custGeom>
            <a:avLst/>
            <a:gdLst/>
            <a:ahLst/>
            <a:cxnLst/>
            <a:rect l="0" t="0" r="0" b="0"/>
            <a:pathLst>
              <a:path w="1021" h="82">
                <a:moveTo>
                  <a:pt x="1" y="47"/>
                </a:moveTo>
                <a:lnTo>
                  <a:pt x="203" y="18"/>
                </a:lnTo>
                <a:lnTo>
                  <a:pt x="409" y="7"/>
                </a:lnTo>
                <a:lnTo>
                  <a:pt x="617" y="12"/>
                </a:lnTo>
                <a:lnTo>
                  <a:pt x="821" y="34"/>
                </a:lnTo>
                <a:lnTo>
                  <a:pt x="1019" y="74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" name="path 668"/>
          <p:cNvSpPr/>
          <p:nvPr/>
        </p:nvSpPr>
        <p:spPr>
          <a:xfrm>
            <a:off x="8487993" y="3677863"/>
            <a:ext cx="203865" cy="118611"/>
          </a:xfrm>
          <a:custGeom>
            <a:avLst/>
            <a:gdLst/>
            <a:ahLst/>
            <a:cxnLst/>
            <a:rect l="0" t="0" r="0" b="0"/>
            <a:pathLst>
              <a:path w="321" h="186">
                <a:moveTo>
                  <a:pt x="3" y="6"/>
                </a:moveTo>
                <a:lnTo>
                  <a:pt x="116" y="58"/>
                </a:lnTo>
                <a:lnTo>
                  <a:pt x="223" y="116"/>
                </a:lnTo>
                <a:lnTo>
                  <a:pt x="316" y="180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" name="path 670"/>
          <p:cNvSpPr/>
          <p:nvPr/>
        </p:nvSpPr>
        <p:spPr>
          <a:xfrm>
            <a:off x="7622454" y="3575844"/>
            <a:ext cx="538511" cy="34075"/>
          </a:xfrm>
          <a:custGeom>
            <a:avLst/>
            <a:gdLst/>
            <a:ahLst/>
            <a:cxnLst/>
            <a:rect l="0" t="0" r="0" b="0"/>
            <a:pathLst>
              <a:path w="848" h="53">
                <a:moveTo>
                  <a:pt x="1" y="46"/>
                </a:moveTo>
                <a:lnTo>
                  <a:pt x="139" y="24"/>
                </a:lnTo>
                <a:lnTo>
                  <a:pt x="281" y="12"/>
                </a:lnTo>
                <a:lnTo>
                  <a:pt x="566" y="7"/>
                </a:lnTo>
                <a:lnTo>
                  <a:pt x="847" y="32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2" name="path 672"/>
          <p:cNvSpPr/>
          <p:nvPr/>
        </p:nvSpPr>
        <p:spPr>
          <a:xfrm>
            <a:off x="2257465" y="4163393"/>
            <a:ext cx="15793" cy="49657"/>
          </a:xfrm>
          <a:custGeom>
            <a:avLst/>
            <a:gdLst/>
            <a:ahLst/>
            <a:cxnLst/>
            <a:rect l="0" t="0" r="0" b="0"/>
            <a:pathLst>
              <a:path w="24" h="78">
                <a:moveTo>
                  <a:pt x="7" y="0"/>
                </a:moveTo>
                <a:lnTo>
                  <a:pt x="17" y="77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box 674"/>
          <p:cNvSpPr/>
          <p:nvPr/>
        </p:nvSpPr>
        <p:spPr>
          <a:xfrm>
            <a:off x="477393" y="1407297"/>
            <a:ext cx="8355965" cy="3657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7360" algn="l" rtl="0" eaLnBrk="0">
              <a:lnSpc>
                <a:spcPct val="92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当制冷系统的制冷剂不足或泄漏时，冷冻润滑油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也有可能随之泄漏，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造成空调系统润滑不良，如果压缩机在缺油状态下运行，将导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致严重损坏。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19430" algn="l" rtl="0" eaLnBrk="0">
              <a:lnSpc>
                <a:spcPct val="98000"/>
              </a:lnSpc>
              <a:spcBef>
                <a:spcPts val="600"/>
              </a:spcBef>
            </a:pP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低压开关通常用螺纹接头直接安装在高压管路中，串联在电磁</a:t>
            </a:r>
            <a:r>
              <a:rPr sz="2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离合器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电路中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。其结构与常开型高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压开关相似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当制冷剂压力正常时，动触点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接通压缩机电磁离合器电路；当压缩机排出的制冷剂压力过低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时，低压开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关断开，切断电磁离合器电路，压缩机停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止运行，防止损坏压缩机。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21970" algn="l" rtl="0" eaLnBrk="0">
              <a:lnSpc>
                <a:spcPct val="96000"/>
              </a:lnSpc>
              <a:spcBef>
                <a:spcPts val="60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此外，当环境温度过低时，制冷剂的温度和压力也随之降低。例如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使用R12制冷剂的空调系统，当环境温度低于5℃时，制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冷剂压力为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7620" algn="l" rtl="0" eaLnBrk="0">
              <a:lnSpc>
                <a:spcPct val="95000"/>
              </a:lnSpc>
              <a:spcBef>
                <a:spcPts val="24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0.223MPa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，此时低压开关断开，压缩机停止运转，从而减少动力消耗，   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达到节能的目的。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8" name="textbox 678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0" name="textbox 680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0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2.低压开关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84" name="path 6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6" name="path 6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picture 6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84600" y="1638300"/>
            <a:ext cx="5316219" cy="2873374"/>
          </a:xfrm>
          <a:prstGeom prst="rect">
            <a:avLst/>
          </a:prstGeom>
        </p:spPr>
      </p:pic>
      <p:sp>
        <p:nvSpPr>
          <p:cNvPr id="690" name="textbox 690"/>
          <p:cNvSpPr/>
          <p:nvPr/>
        </p:nvSpPr>
        <p:spPr>
          <a:xfrm>
            <a:off x="412267" y="1361621"/>
            <a:ext cx="3392804" cy="3804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17170" algn="l" rtl="0" eaLnBrk="0">
              <a:lnSpc>
                <a:spcPct val="115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当高压压力保持在0.423～2.75MPa时，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金属膜片处在平衡位置，高压触头14、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和低压触头1、2、6、7都闭合，电流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从6、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7触头到高压触头14、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15后再到1、2触头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出来；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215900" algn="l" rtl="0" eaLnBrk="0">
              <a:lnSpc>
                <a:spcPct val="115000"/>
              </a:lnSpc>
              <a:spcBef>
                <a:spcPts val="3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当制冷压力下降到0.423MPa时，弹簧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压力将大于制冷剂压力，低压触头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1、2和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6、7脱开，电流随即中断，压缩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机停止运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216535" algn="l" rtl="0" eaLnBrk="0">
              <a:lnSpc>
                <a:spcPct val="117000"/>
              </a:lnSpc>
              <a:spcBef>
                <a:spcPts val="30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当压力大于2.75MPa时，制冷剂压力继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续压迫金属膜片上移，推动顶销12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将高压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动触头14与高压静触头15分开，将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离合器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电路断开，压缩机停止运行；当高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压端的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压力小于2.17MPa时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，金属膜片恢复正常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位置，压缩机又开始运行。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4" name="textbox 694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6" name="textbox 696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3.高低压组合开关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00" name="path 70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2" name="path 70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" name="table 704"/>
          <p:cNvGraphicFramePr>
            <a:graphicFrameLocks noGrp="1"/>
          </p:cNvGraphicFramePr>
          <p:nvPr/>
        </p:nvGraphicFramePr>
        <p:xfrm>
          <a:off x="822325" y="2486025"/>
          <a:ext cx="7498715" cy="2616200"/>
        </p:xfrm>
        <a:graphic>
          <a:graphicData uri="http://schemas.openxmlformats.org/drawingml/2006/table">
            <a:tbl>
              <a:tblPr/>
              <a:tblGrid>
                <a:gridCol w="1879600"/>
                <a:gridCol w="1597025"/>
                <a:gridCol w="1664970"/>
                <a:gridCol w="2357120"/>
              </a:tblGrid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ct val="95000"/>
                        </a:lnSpc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压力开关性质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95000"/>
                        </a:lnSpc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开关值</a:t>
                      </a: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/MPa</a:t>
                      </a:r>
                      <a:endParaRPr sz="18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48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开关动作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758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作用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8345" algn="l" rtl="0" eaLnBrk="0">
                        <a:lnSpc>
                          <a:spcPct val="95000"/>
                        </a:lnSpc>
                      </a:pPr>
                      <a:r>
                        <a:rPr sz="18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高压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压力≥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3.14</a:t>
                      </a:r>
                      <a:endParaRPr sz="18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" algn="l" rtl="0" eaLnBrk="0">
                        <a:lnSpc>
                          <a:spcPct val="95000"/>
                        </a:lnSpc>
                      </a:pP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电路断开（关）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46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压缩机停转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7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358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中压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压力≥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1.77</a:t>
                      </a:r>
                      <a:endParaRPr sz="18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" algn="l" rtl="0" eaLnBrk="0">
                        <a:lnSpc>
                          <a:spcPct val="95000"/>
                        </a:lnSpc>
                      </a:pP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电路接通（开）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95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冷凝器风扇高速运转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75">
                <a:tc vMerge="1"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22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压力≤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1.37</a:t>
                      </a:r>
                      <a:endParaRPr sz="18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" algn="l" rtl="0" eaLnBrk="0">
                        <a:lnSpc>
                          <a:spcPct val="95000"/>
                        </a:lnSpc>
                      </a:pP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电路断开（关）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8115" algn="l" rtl="0" eaLnBrk="0">
                        <a:lnSpc>
                          <a:spcPct val="96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冷凝器风扇低速运转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136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低压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A6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070" algn="l" rtl="0" eaLnBrk="0">
                        <a:lnSpc>
                          <a:spcPct val="95000"/>
                        </a:lnSpc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压力≤</a:t>
                      </a: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0.196</a:t>
                      </a:r>
                      <a:endParaRPr sz="18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945" algn="l" rtl="0" eaLnBrk="0">
                        <a:lnSpc>
                          <a:spcPct val="95000"/>
                        </a:lnSpc>
                      </a:pPr>
                      <a:r>
                        <a:rPr sz="18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电路断开（关）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46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压缩机停转</a:t>
                      </a:r>
                      <a:endParaRPr sz="18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" name="textbox 706"/>
          <p:cNvSpPr/>
          <p:nvPr/>
        </p:nvSpPr>
        <p:spPr>
          <a:xfrm>
            <a:off x="413816" y="1376732"/>
            <a:ext cx="8068309" cy="934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76225" algn="l" rtl="0" eaLnBrk="0">
              <a:lnSpc>
                <a:spcPct val="11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三位压力开关由高低压组合开关（高压开关、低压开关）和中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压开关组成，结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构更加紧凑。三位压力开关安装在高压管路中，当压力过高或过低时，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高低压组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合开关控制压缩机停止运转；当制冷剂压力达到某一中间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值时。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0" name="textbox 710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2" name="textbox 712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4.三位压力开关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16" name="path 7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8" name="path 7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00" y="1562100"/>
            <a:ext cx="7461215" cy="3216275"/>
          </a:xfrm>
          <a:prstGeom prst="rect">
            <a:avLst/>
          </a:prstGeom>
        </p:spPr>
      </p:pic>
      <p:sp>
        <p:nvSpPr>
          <p:cNvPr id="724" name="textbox 724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6" name="textbox 726"/>
          <p:cNvSpPr/>
          <p:nvPr/>
        </p:nvSpPr>
        <p:spPr>
          <a:xfrm>
            <a:off x="622604" y="4862255"/>
            <a:ext cx="6917690" cy="276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制冷剂压力低于0.196MPa                          制冷剂压力为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0.2~3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MPa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8" name="textbox 728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4.三位压力开关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32" name="path 7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4" name="path 7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picture 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8900" y="1409699"/>
            <a:ext cx="3708400" cy="3125470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2" name="textbox 742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4.三位压力开关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46" name="path 7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8" name="path 7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50" name="textbox 750"/>
          <p:cNvSpPr/>
          <p:nvPr/>
        </p:nvSpPr>
        <p:spPr>
          <a:xfrm>
            <a:off x="2494584" y="4789865"/>
            <a:ext cx="2536825" cy="276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2000"/>
              </a:lnSpc>
            </a:pP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制冷剂压力大于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3.1</a:t>
            </a: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4MPa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8900" y="2286000"/>
            <a:ext cx="3465194" cy="3021330"/>
          </a:xfrm>
          <a:prstGeom prst="rect">
            <a:avLst/>
          </a:prstGeom>
        </p:spPr>
      </p:pic>
      <p:sp>
        <p:nvSpPr>
          <p:cNvPr id="754" name="textbox 754"/>
          <p:cNvSpPr/>
          <p:nvPr/>
        </p:nvSpPr>
        <p:spPr>
          <a:xfrm>
            <a:off x="478002" y="1404045"/>
            <a:ext cx="8331834" cy="82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8130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当制冷剂压力高于1.77MPa时，压力就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大于隔膜弹力，隔膜会反转，将轴推上，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以接通冷凝器风扇（或散热器风扇）的转速转换接点，风扇以高速运转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，实现中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压保护；当压力降至1.37MPa时，隔膜恢复原状，轴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下落，接点断开，冷凝器风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8" name="textbox 758"/>
          <p:cNvSpPr/>
          <p:nvPr/>
        </p:nvSpPr>
        <p:spPr>
          <a:xfrm>
            <a:off x="-12700" y="171165"/>
            <a:ext cx="50723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4.7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压力开关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0" name="textbox 760"/>
          <p:cNvSpPr/>
          <p:nvPr/>
        </p:nvSpPr>
        <p:spPr>
          <a:xfrm>
            <a:off x="395604" y="843915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4.三位压力开关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64" name="path 76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6" name="path 76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68" name="textbox 768"/>
          <p:cNvSpPr/>
          <p:nvPr/>
        </p:nvSpPr>
        <p:spPr>
          <a:xfrm>
            <a:off x="477545" y="2229063"/>
            <a:ext cx="1807845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扇又以低速运转。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box 770"/>
          <p:cNvSpPr/>
          <p:nvPr/>
        </p:nvSpPr>
        <p:spPr>
          <a:xfrm>
            <a:off x="477545" y="1044406"/>
            <a:ext cx="8067675" cy="1922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indent="273050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当环境温度过低时，压缩机内冷冻油粘度较大，流动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性较差，润滑不良，如此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时启动压缩机，压缩机会加剧磨损甚至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54000" algn="l" rtl="0" eaLnBrk="0">
              <a:lnSpc>
                <a:spcPct val="94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环境温度开关串联在压缩机电磁离合器电路中，或直接串联在空调放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大器电路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中，当环境温度高于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</a:rPr>
              <a:t>℃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触点闭合，压缩机能正常工作；当环境温度低于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2100" kern="0" spc="-20" dirty="0">
                <a:solidFill>
                  <a:srgbClr val="000000">
                    <a:alpha val="100000"/>
                  </a:srgbClr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</a:rPr>
              <a:t>℃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时，触点断开，直接断开（或通过空调放大器断开）电磁离合器的电路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。国产桑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塔纳轿车的空调系统便装有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这种保护开关 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72" name="picture 7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44800" y="3009900"/>
            <a:ext cx="3230880" cy="2247900"/>
          </a:xfrm>
          <a:prstGeom prst="rect">
            <a:avLst/>
          </a:prstGeom>
        </p:spPr>
      </p:pic>
      <p:sp>
        <p:nvSpPr>
          <p:cNvPr id="776" name="textbox 776"/>
          <p:cNvSpPr/>
          <p:nvPr/>
        </p:nvSpPr>
        <p:spPr>
          <a:xfrm>
            <a:off x="-12700" y="171165"/>
            <a:ext cx="56819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4.8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境温度开关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0" name="path 78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2" name="path 78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box 780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  <a:spcBef>
                <a:spcPts val="5"/>
              </a:spcBef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</a:t>
            </a:r>
            <a:r>
              <a:rPr lang="zh-CN"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空调压力开关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6" name="path 7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8" name="path 7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10308" y="1084969"/>
            <a:ext cx="6951971" cy="3882245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2" name="path 1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" name="path 1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997000" y="782937"/>
            <a:ext cx="5400040" cy="3929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了解空调压力开关的功用；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6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掌握空调压力开关的检测方法。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50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能正确查阅空调压力开关电路图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及相关故障代码；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6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能正确运用仪器设备对空调压力开关进行检测。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416661"/>
            <a:ext cx="166814" cy="26079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080334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3758294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770741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441557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09700" y="1454005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124821"/>
            <a:ext cx="166814" cy="260794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58" name="path 1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" name="path 1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rcRect l="9292" r="8174" b="9533"/>
          <a:stretch>
            <a:fillRect/>
          </a:stretch>
        </p:blipFill>
        <p:spPr>
          <a:xfrm rot="21600000">
            <a:off x="849630" y="1816100"/>
            <a:ext cx="7546975" cy="3531235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677011" y="889695"/>
            <a:ext cx="7796530" cy="82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91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以R134a为制冷剂的汽车空调制冷系统主要包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括压缩机、电磁离合器、冷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凝器、散热风扇、储液干燥器、膨胀阀、蒸发器、鼓风机、制冷连接管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路、高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低压检测连接接头、调节与控制装置等组成。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-12700" y="171165"/>
            <a:ext cx="4767579" cy="427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sz="2400" b="1" kern="0" spc="5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 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</a:t>
            </a:r>
            <a:r>
              <a:rPr lang="en-US"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0" name="path 1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" name="path 1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4" name="textbox 174"/>
          <p:cNvSpPr/>
          <p:nvPr/>
        </p:nvSpPr>
        <p:spPr>
          <a:xfrm>
            <a:off x="8909139" y="5460516"/>
            <a:ext cx="11811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6"/>
          <p:cNvSpPr/>
          <p:nvPr/>
        </p:nvSpPr>
        <p:spPr>
          <a:xfrm>
            <a:off x="632993" y="976795"/>
            <a:ext cx="7682865" cy="2552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8175" algn="l" rtl="0" eaLnBrk="0">
              <a:lnSpc>
                <a:spcPct val="99000"/>
              </a:lnSpc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冷凝器是一种由管子与散热片组合起来的热交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换器，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其作用是将压缩机排出的高温高压制冷剂过热蒸气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冷却，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使其由过热蒸气变成中温高压的过冷液体。此过程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中制冷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剂在蒸发器内吸收的热量被排到环境空气中。为了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加强与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环境空气的热交换，冷凝器一般安装在发动机冷却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系散热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器之前，电动汽车安装置于前机舱的前部，同时配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备散热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风扇用于加强冷凝器散热。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601662" y="3777298"/>
          <a:ext cx="7867650" cy="1217294"/>
        </p:xfrm>
        <a:graphic>
          <a:graphicData uri="http://schemas.openxmlformats.org/drawingml/2006/table">
            <a:tbl>
              <a:tblPr/>
              <a:tblGrid>
                <a:gridCol w="7867650"/>
              </a:tblGrid>
              <a:tr h="1198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7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3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管片式→管带式→鳍片式</a:t>
                      </a:r>
                      <a:endParaRPr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690745" indent="-1371600" algn="l" rtl="0" eaLnBrk="0">
                        <a:lnSpc>
                          <a:spcPct val="97000"/>
                        </a:lnSpc>
                        <a:spcBef>
                          <a:spcPts val="90"/>
                        </a:spcBef>
                      </a:pPr>
                      <a:r>
                        <a:rPr sz="2400" b="1" kern="0" spc="-9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|</a:t>
                      </a:r>
                      <a:r>
                        <a:rPr sz="2400" kern="0" spc="-93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400" b="1" kern="0" spc="-9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→平流式→单元平流式</a:t>
                      </a:r>
                      <a:r>
                        <a:rPr sz="2400" kern="0" spc="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</a:t>
                      </a:r>
                      <a:r>
                        <a:rPr sz="2400" b="1" kern="0" spc="-13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|</a:t>
                      </a:r>
                      <a:r>
                        <a:rPr sz="2400" kern="0" spc="-96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2400" b="1" kern="0" spc="-13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→多元平流式</a:t>
                      </a:r>
                      <a:endParaRPr sz="24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3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2" name="textbox 182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86" name="path 1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path 1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52700" y="2374900"/>
            <a:ext cx="3517264" cy="2941955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544525" y="1245854"/>
            <a:ext cx="8037194" cy="1097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1480" algn="l" rtl="0" eaLnBrk="0">
              <a:lnSpc>
                <a:spcPct val="98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管片式冷凝器由铜管或铝管与散热肋片组成，将铜管或铝管穿入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散热肋片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后，经膨胀和收缩处理，使散热片与管路紧密结合，再将各段管路焊接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成。管片式冷凝器制造工艺简单，但散热效果较差，在早期的汽车空调中使用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现在主要用于大中型客车的制冷装置上。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" name="textbox 196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8" name="textbox 19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1.管片式冷凝器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2" name="path 20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" name="path 20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900" y="2425699"/>
            <a:ext cx="7864475" cy="2856229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-12700" y="171165"/>
            <a:ext cx="4767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4.3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</a:t>
            </a:r>
            <a:endParaRPr sz="2400" b="1" kern="0" spc="4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2" name="textbox 21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1.管片式冷凝器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16" name="path 2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8" name="path 2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0" name="textbox 220"/>
          <p:cNvSpPr/>
          <p:nvPr/>
        </p:nvSpPr>
        <p:spPr>
          <a:xfrm>
            <a:off x="548640" y="1318523"/>
            <a:ext cx="934719" cy="273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800" b="1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工艺流程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6628</Words>
  <Application>WPS 演示</Application>
  <PresentationFormat/>
  <Paragraphs>386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宋体</vt:lpstr>
      <vt:lpstr>Wingdings</vt:lpstr>
      <vt:lpstr>Arial</vt:lpstr>
      <vt:lpstr>微软雅黑</vt:lpstr>
      <vt:lpstr>Wingdings</vt:lpstr>
      <vt:lpstr>Calibri</vt:lpstr>
      <vt:lpstr>Arial Unicode MS</vt:lpstr>
      <vt:lpstr>Times New Roman</vt:lpstr>
      <vt:lpstr>Cambria Math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7</cp:revision>
  <dcterms:created xsi:type="dcterms:W3CDTF">2025-02-25T01:44:00Z</dcterms:created>
  <dcterms:modified xsi:type="dcterms:W3CDTF">2025-02-25T07:11:12Z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2025-02-22T10:32:45Z</vt:filetime>
  </property>
  <property fmtid="{D5CDD505-2E9C-101B-9397-08002B2CF9AE}" pid="4" name="ICV">
    <vt:lpwstr>624C621D53364BF59B43B27CD4F09426_12</vt:lpwstr>
  </property>
  <property fmtid="{D5CDD505-2E9C-101B-9397-08002B2CF9AE}" pid="5" name="KSOProductBuildVer">
    <vt:lpwstr>2052-12.1.0.19770</vt:lpwstr>
  </property>
</Properties>
</file>