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5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8" r:id="rId53"/>
  </p:sldIdLst>
  <p:sldSz cx="9144000" cy="57188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handoutMaster" Target="handoutMasters/handoutMaster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1765" y="1143000"/>
            <a:ext cx="493447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4300" y="1346200"/>
            <a:ext cx="8922681" cy="3584235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03039" y="1347713"/>
            <a:ext cx="8938259" cy="136778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17520" algn="l" rtl="0" eaLnBrk="0">
              <a:lnSpc>
                <a:spcPct val="91000"/>
              </a:lnSpc>
            </a:pPr>
            <a:r>
              <a:rPr sz="36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电动空调压缩机总成拆装</a:t>
            </a:r>
            <a:endParaRPr sz="3600" b="1" kern="0" spc="-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 rot="21600000">
            <a:off x="103038" y="915665"/>
            <a:ext cx="2431757" cy="2149035"/>
            <a:chOff x="0" y="0"/>
            <a:chExt cx="2431757" cy="2149035"/>
          </a:xfrm>
        </p:grpSpPr>
        <p:grpSp>
          <p:nvGrpSpPr>
            <p:cNvPr id="5" name="group 4"/>
            <p:cNvGrpSpPr/>
            <p:nvPr/>
          </p:nvGrpSpPr>
          <p:grpSpPr>
            <a:xfrm rot="21600000">
              <a:off x="0" y="0"/>
              <a:ext cx="2431757" cy="2149035"/>
              <a:chOff x="0" y="0"/>
              <a:chExt cx="2431757" cy="2149035"/>
            </a:xfrm>
          </p:grpSpPr>
          <p:sp>
            <p:nvSpPr>
              <p:cNvPr id="6" name="path 6"/>
              <p:cNvSpPr/>
              <p:nvPr/>
            </p:nvSpPr>
            <p:spPr>
              <a:xfrm>
                <a:off x="0" y="0"/>
                <a:ext cx="2419745" cy="2144911"/>
              </a:xfrm>
              <a:custGeom>
                <a:avLst/>
                <a:gdLst/>
                <a:ahLst/>
                <a:cxnLst/>
                <a:rect l="0" t="0" r="0" b="0"/>
                <a:pathLst>
                  <a:path w="3810" h="3377">
                    <a:moveTo>
                      <a:pt x="0" y="0"/>
                    </a:moveTo>
                    <a:lnTo>
                      <a:pt x="2654" y="9"/>
                    </a:lnTo>
                    <a:lnTo>
                      <a:pt x="3810" y="3377"/>
                    </a:lnTo>
                    <a:lnTo>
                      <a:pt x="0" y="33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BC23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path 8"/>
              <p:cNvSpPr/>
              <p:nvPr/>
            </p:nvSpPr>
            <p:spPr>
              <a:xfrm>
                <a:off x="1673569" y="1918"/>
                <a:ext cx="758188" cy="2147116"/>
              </a:xfrm>
              <a:custGeom>
                <a:avLst/>
                <a:gdLst/>
                <a:ahLst/>
                <a:cxnLst/>
                <a:rect l="0" t="0" r="0" b="0"/>
                <a:pathLst>
                  <a:path w="1193" h="3381">
                    <a:moveTo>
                      <a:pt x="18" y="6"/>
                    </a:moveTo>
                    <a:lnTo>
                      <a:pt x="1175" y="3374"/>
                    </a:lnTo>
                  </a:path>
                </a:pathLst>
              </a:custGeom>
              <a:noFill/>
              <a:ln w="25400" cap="flat">
                <a:solidFill>
                  <a:srgbClr val="ED7D31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10"/>
            <p:cNvSpPr/>
            <p:nvPr/>
          </p:nvSpPr>
          <p:spPr>
            <a:xfrm>
              <a:off x="-12700" y="-12700"/>
              <a:ext cx="2457450" cy="22174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4460" algn="l" rtl="0" eaLnBrk="0">
                <a:lnSpc>
                  <a:spcPct val="90000"/>
                </a:lnSpc>
              </a:pPr>
              <a:r>
                <a:rPr sz="3200" b="1" kern="0" spc="-20" dirty="0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任务四</a:t>
              </a:r>
              <a:endParaRPr sz="32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2" name="path 12"/>
          <p:cNvSpPr/>
          <p:nvPr/>
        </p:nvSpPr>
        <p:spPr>
          <a:xfrm>
            <a:off x="90338" y="902965"/>
            <a:ext cx="2432445" cy="2170311"/>
          </a:xfrm>
          <a:custGeom>
            <a:avLst/>
            <a:gdLst/>
            <a:ahLst/>
            <a:cxnLst/>
            <a:rect l="0" t="0" r="0" b="0"/>
            <a:pathLst>
              <a:path w="3830" h="3417">
                <a:moveTo>
                  <a:pt x="20" y="20"/>
                </a:moveTo>
                <a:lnTo>
                  <a:pt x="2674" y="29"/>
                </a:lnTo>
                <a:moveTo>
                  <a:pt x="3830" y="3397"/>
                </a:moveTo>
                <a:lnTo>
                  <a:pt x="20" y="3397"/>
                </a:lnTo>
                <a:lnTo>
                  <a:pt x="20" y="20"/>
                </a:lnTo>
              </a:path>
            </a:pathLst>
          </a:custGeom>
          <a:noFill/>
          <a:ln w="25400" cap="flat">
            <a:solidFill>
              <a:srgbClr val="ED7D31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 228"/>
          <p:cNvSpPr/>
          <p:nvPr/>
        </p:nvSpPr>
        <p:spPr>
          <a:xfrm>
            <a:off x="397510" y="798195"/>
            <a:ext cx="393509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0" name="textbox 230"/>
          <p:cNvSpPr/>
          <p:nvPr/>
        </p:nvSpPr>
        <p:spPr>
          <a:xfrm>
            <a:off x="384810" y="838083"/>
            <a:ext cx="8141969" cy="20440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25730" algn="l"/>
              </a:tabLst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1.吉利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</a:t>
            </a:r>
            <a:r>
              <a:rPr sz="20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450电动空调系统组成           </a:t>
            </a:r>
            <a:r>
              <a:rPr sz="3000" b="1" kern="0" spc="10" baseline="30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3）通风控制系统</a:t>
            </a:r>
            <a:endParaRPr sz="3000" baseline="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indent="477520" algn="l" rtl="0" eaLnBrk="0">
              <a:lnSpc>
                <a:spcPct val="99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如图所示，通风控制系统由风道和风向调节阀门、冷暖风调节阀门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、内外循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环调节阀门等组成。通过调节电机控制阀门，将车外、车内空气引入空调制冷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制热系统调节空气温度、湿度，并由相应的出风口将空气输送到乘客室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。通风控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制系统在“AUTO”模式时会自动选择相应的送风模式状态, 使用“MODE”按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钮可更改车辆的送风模式。如果当前显示一个送风模式，则按“MODE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”按钮可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选择下一送风模式。通风控制系统送风模式包括: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2" name="picture 2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4000" y="2933700"/>
            <a:ext cx="5017134" cy="2340609"/>
          </a:xfrm>
          <a:prstGeom prst="rect">
            <a:avLst/>
          </a:prstGeom>
        </p:spPr>
      </p:pic>
      <p:sp>
        <p:nvSpPr>
          <p:cNvPr id="234" name="textbox 234"/>
          <p:cNvSpPr/>
          <p:nvPr/>
        </p:nvSpPr>
        <p:spPr>
          <a:xfrm>
            <a:off x="5461012" y="3637338"/>
            <a:ext cx="3249295" cy="12877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400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   吹面-通过仪表板出风口送风。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8300" indent="-355600" algn="l" rtl="0" eaLnBrk="0">
              <a:lnSpc>
                <a:spcPct val="95000"/>
              </a:lnSpc>
              <a:spcBef>
                <a:spcPts val="160"/>
              </a:spcBef>
            </a:pPr>
            <a:r>
              <a:rPr sz="14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   双向-通过仪表板出风口、吹脚</a:t>
            </a:r>
            <a:r>
              <a:rPr sz="1400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出风</a:t>
            </a:r>
            <a:r>
              <a:rPr sz="14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-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60"/>
              </a:spcBef>
            </a:pPr>
            <a:r>
              <a:rPr sz="1400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   吹脚-通过吹脚出风</a:t>
            </a:r>
            <a:r>
              <a:rPr sz="1400" kern="0" spc="-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135"/>
              </a:spcBef>
            </a:pPr>
            <a:r>
              <a:rPr sz="1400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   混和-通过吹脚、前风</a:t>
            </a:r>
            <a:r>
              <a:rPr sz="1400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窗出风口送风。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135"/>
              </a:spcBef>
            </a:pPr>
            <a:r>
              <a:rPr sz="1400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   除霜-前风</a:t>
            </a:r>
            <a:r>
              <a:rPr sz="1400" kern="0" spc="-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窗出风口送风。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8" name="textbox 238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42" name="path 24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4" name="path 24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246"/>
          <p:cNvSpPr/>
          <p:nvPr/>
        </p:nvSpPr>
        <p:spPr>
          <a:xfrm>
            <a:off x="478764" y="1378518"/>
            <a:ext cx="4740909" cy="3841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94665" algn="l" rtl="0" eaLnBrk="0">
              <a:lnSpc>
                <a:spcPct val="91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吉利EV450自动空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调系统控制系统为空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 indent="-8890" algn="l" rtl="0" eaLnBrk="0">
              <a:lnSpc>
                <a:spcPct val="95000"/>
              </a:lnSpc>
              <a:spcBef>
                <a:spcPts val="21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调控制面板+A/C空调控制器（热管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理控制器） 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的模式。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409575" algn="l" rtl="0" eaLnBrk="0">
              <a:lnSpc>
                <a:spcPct val="97000"/>
              </a:lnSpc>
              <a:spcBef>
                <a:spcPts val="19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空调控制面板采集按键信息，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将信息通  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过LIN线发给自动A/C空调控制器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，A/C空调   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控制器采集室外温度传感器、阳光传感器、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indent="-2540" algn="l" rtl="0" eaLnBrk="0">
              <a:lnSpc>
                <a:spcPct val="96000"/>
              </a:lnSpc>
              <a:spcBef>
                <a:spcPts val="17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空调三态压力开关、蒸发器温度传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感器、加   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热芯体温度传感器等信号，对鼓风机转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26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风向调节电机、冷暖风调节电机、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内外循环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电机、电动压缩机、</a:t>
            </a:r>
            <a:r>
              <a:rPr sz="18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TC加热器、制冷电磁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阀、热交换电磁阀、</a:t>
            </a:r>
            <a:r>
              <a:rPr sz="18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TC加热水泵、动力电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池冷却水泵、三通电磁阀等进行控制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。此外 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A/C空调控制器还通过LIN总线与P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M2.5模块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进行交互，完成乘员舱空气洁净控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8" name="picture 2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194300" y="1257300"/>
            <a:ext cx="3505834" cy="4055109"/>
          </a:xfrm>
          <a:prstGeom prst="rect">
            <a:avLst/>
          </a:prstGeom>
        </p:spPr>
      </p:pic>
      <p:sp>
        <p:nvSpPr>
          <p:cNvPr id="252" name="textbox 252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4" name="textbox 254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1.吉利EV450电动空调系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统组成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6" name="group 3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58" name="path 25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0" name="path 26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62" name="textbox 262"/>
          <p:cNvSpPr/>
          <p:nvPr/>
        </p:nvSpPr>
        <p:spPr>
          <a:xfrm>
            <a:off x="4848225" y="838083"/>
            <a:ext cx="1951989" cy="302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4）控制系统概述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81200" y="2095500"/>
            <a:ext cx="4587875" cy="3247389"/>
          </a:xfrm>
          <a:prstGeom prst="rect">
            <a:avLst/>
          </a:prstGeom>
        </p:spPr>
      </p:pic>
      <p:sp>
        <p:nvSpPr>
          <p:cNvPr id="268" name="textbox 268"/>
          <p:cNvSpPr/>
          <p:nvPr/>
        </p:nvSpPr>
        <p:spPr>
          <a:xfrm>
            <a:off x="477621" y="1235008"/>
            <a:ext cx="7811134" cy="824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83235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吉利EV450自动空调系统主要部件包括压缩机、冷凝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器与储液干燥器、温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度传感器、环境及阳光传感器、空调箱总成、空调控制面板、空调压力开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PTC加热器、</a:t>
            </a:r>
            <a:r>
              <a:rPr sz="18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PTC加热水泵等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，主要部件安装位置如图。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0" name="textbox 27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2" name="textbox 272"/>
          <p:cNvSpPr/>
          <p:nvPr/>
        </p:nvSpPr>
        <p:spPr>
          <a:xfrm>
            <a:off x="397510" y="798195"/>
            <a:ext cx="53968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2.吉利EV450电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动空调系统主要部件及参数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8" name="group 3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76" name="path 27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8" name="path 27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178300" y="1257300"/>
            <a:ext cx="4704714" cy="3975100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479298" y="1382278"/>
            <a:ext cx="3578859" cy="3981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60705" algn="l" rtl="0" eaLnBrk="0">
              <a:lnSpc>
                <a:spcPct val="84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EV450电动涡旋式压缩机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9525" algn="l" rtl="0" eaLnBrk="0">
              <a:lnSpc>
                <a:spcPct val="101000"/>
              </a:lnSpc>
              <a:spcBef>
                <a:spcPts val="35"/>
              </a:spcBef>
              <a:tabLst>
                <a:tab pos="111125" algn="l"/>
              </a:tabLst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的型号06717364（ EVH33Y1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),高压工作电压200-</a:t>
            </a:r>
            <a:r>
              <a:rPr sz="20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450V 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压缩机控制器工作电压9-16V ，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电机的转速范围800-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9000rpm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,有制冷剂时绝缘阻值大于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 algn="l" rtl="0" eaLnBrk="0">
              <a:lnSpc>
                <a:spcPct val="91000"/>
              </a:lnSpc>
              <a:spcBef>
                <a:spcPts val="215"/>
              </a:spcBef>
            </a:pP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20MΩ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,泄压阀压力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4605" algn="l" rtl="0" eaLnBrk="0">
              <a:lnSpc>
                <a:spcPct val="96000"/>
              </a:lnSpc>
              <a:spcBef>
                <a:spcPts val="22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3.8±0.3MPa。右图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为电动压缩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机的的性能曲线，经济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的压缩转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速范围为3000-7000rpm 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8255" algn="l" rtl="0" eaLnBrk="0">
              <a:lnSpc>
                <a:spcPct val="103000"/>
              </a:lnSpc>
              <a:spcBef>
                <a:spcPts val="2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COP值约为2.3。</a:t>
            </a:r>
            <a:r>
              <a:rPr sz="2000" kern="0" spc="-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(测试工况:高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压1.57MPa ，低压0.296MPa ,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过热度10°C ,过冷度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5°C )。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0" name="group 40"/>
          <p:cNvGrpSpPr/>
          <p:nvPr/>
        </p:nvGrpSpPr>
        <p:grpSpPr>
          <a:xfrm rot="21600000">
            <a:off x="397510" y="798195"/>
            <a:ext cx="7414894" cy="405129"/>
            <a:chOff x="0" y="0"/>
            <a:chExt cx="7414894" cy="405129"/>
          </a:xfrm>
        </p:grpSpPr>
        <p:sp>
          <p:nvSpPr>
            <p:cNvPr id="286" name="path 286"/>
            <p:cNvSpPr/>
            <p:nvPr/>
          </p:nvSpPr>
          <p:spPr>
            <a:xfrm>
              <a:off x="0" y="0"/>
              <a:ext cx="5396230" cy="405129"/>
            </a:xfrm>
            <a:custGeom>
              <a:avLst/>
              <a:gdLst/>
              <a:ahLst/>
              <a:cxnLst/>
              <a:rect l="0" t="0" r="0" b="0"/>
              <a:pathLst>
                <a:path w="8498" h="637">
                  <a:moveTo>
                    <a:pt x="0" y="0"/>
                  </a:moveTo>
                  <a:lnTo>
                    <a:pt x="8498" y="0"/>
                  </a:lnTo>
                  <a:lnTo>
                    <a:pt x="8498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A6E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8" name="path 288"/>
            <p:cNvSpPr/>
            <p:nvPr/>
          </p:nvSpPr>
          <p:spPr>
            <a:xfrm>
              <a:off x="5396230" y="0"/>
              <a:ext cx="2018664" cy="405129"/>
            </a:xfrm>
            <a:custGeom>
              <a:avLst/>
              <a:gdLst/>
              <a:ahLst/>
              <a:cxnLst/>
              <a:rect l="0" t="0" r="0" b="0"/>
              <a:pathLst>
                <a:path w="3178" h="637">
                  <a:moveTo>
                    <a:pt x="0" y="0"/>
                  </a:moveTo>
                  <a:lnTo>
                    <a:pt x="3178" y="0"/>
                  </a:lnTo>
                  <a:lnTo>
                    <a:pt x="3178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90" name="textbox 29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2" name="textbox 292"/>
          <p:cNvSpPr/>
          <p:nvPr/>
        </p:nvSpPr>
        <p:spPr>
          <a:xfrm>
            <a:off x="489458" y="863103"/>
            <a:ext cx="4792345" cy="303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2.吉利EV450电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动空调系统主要部件及参数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2" name="group 4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96" name="path 29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8" name="path 29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0" name="textbox 300"/>
          <p:cNvSpPr/>
          <p:nvPr/>
        </p:nvSpPr>
        <p:spPr>
          <a:xfrm>
            <a:off x="5894069" y="865134"/>
            <a:ext cx="1173480" cy="30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1）压缩机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box 302"/>
          <p:cNvSpPr/>
          <p:nvPr/>
        </p:nvSpPr>
        <p:spPr>
          <a:xfrm>
            <a:off x="669137" y="1384922"/>
            <a:ext cx="7410450" cy="3286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68960" algn="l" rtl="0" eaLnBrk="0">
              <a:lnSpc>
                <a:spcPct val="99000"/>
              </a:lnSpc>
            </a:pP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EV450采用铝制平行流式冷凝器，储液干燥器位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冷凝器的右侧，与冷凝器焊接成一体。当空气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干球温度 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35±1℃、迎风速度4.5±0.1m/s、入口制冷剂蒸汽压力</a:t>
            </a: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1.47±0.01MPa、入口制冷剂蒸汽过热度25+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0.5℃、出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口制冷剂液体过冷度5±0.5℃时，冷凝器的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换热量可达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13.5KW。在储液干燥器内部结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构设计可以保证中温高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压的气液混和制冷剂进入，出来的是中温高压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的液态制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冷剂。储液干燥器内部有吸附制冷系统水分的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干燥剂,干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燥剂不能重复使用。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4" name="group 44"/>
          <p:cNvGrpSpPr/>
          <p:nvPr/>
        </p:nvGrpSpPr>
        <p:grpSpPr>
          <a:xfrm rot="21600000">
            <a:off x="397510" y="798195"/>
            <a:ext cx="8550909" cy="405129"/>
            <a:chOff x="0" y="0"/>
            <a:chExt cx="8550909" cy="405129"/>
          </a:xfrm>
        </p:grpSpPr>
        <p:grpSp>
          <p:nvGrpSpPr>
            <p:cNvPr id="46" name="group 46"/>
            <p:cNvGrpSpPr/>
            <p:nvPr/>
          </p:nvGrpSpPr>
          <p:grpSpPr>
            <a:xfrm rot="21600000">
              <a:off x="0" y="0"/>
              <a:ext cx="8550909" cy="405129"/>
              <a:chOff x="0" y="0"/>
              <a:chExt cx="8550909" cy="405129"/>
            </a:xfrm>
          </p:grpSpPr>
          <p:sp>
            <p:nvSpPr>
              <p:cNvPr id="306" name="path 306"/>
              <p:cNvSpPr/>
              <p:nvPr/>
            </p:nvSpPr>
            <p:spPr>
              <a:xfrm>
                <a:off x="0" y="0"/>
                <a:ext cx="5396230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8498" h="637">
                    <a:moveTo>
                      <a:pt x="0" y="0"/>
                    </a:moveTo>
                    <a:lnTo>
                      <a:pt x="8498" y="0"/>
                    </a:lnTo>
                    <a:lnTo>
                      <a:pt x="8498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" name="path 308"/>
              <p:cNvSpPr/>
              <p:nvPr/>
            </p:nvSpPr>
            <p:spPr>
              <a:xfrm>
                <a:off x="5396230" y="0"/>
                <a:ext cx="315467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967" h="637">
                    <a:moveTo>
                      <a:pt x="0" y="0"/>
                    </a:moveTo>
                    <a:lnTo>
                      <a:pt x="4967" y="0"/>
                    </a:lnTo>
                    <a:lnTo>
                      <a:pt x="496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0" name="textbox 310"/>
            <p:cNvSpPr/>
            <p:nvPr/>
          </p:nvSpPr>
          <p:spPr>
            <a:xfrm>
              <a:off x="-12700" y="-12700"/>
              <a:ext cx="8576309" cy="4489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2.吉利EV450电动空调系统主要部件及参数        </a:t>
              </a:r>
              <a:r>
                <a:rPr sz="20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2）冷凝器、储液干</a:t>
              </a:r>
              <a:r>
                <a:rPr sz="20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燥器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2" name="textbox 312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8" name="group 4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16" name="path 31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8" name="path 31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20"/>
          <p:cNvSpPr/>
          <p:nvPr/>
        </p:nvSpPr>
        <p:spPr>
          <a:xfrm>
            <a:off x="606044" y="1309253"/>
            <a:ext cx="4863465" cy="39611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548640" algn="l" rtl="0" eaLnBrk="0">
              <a:lnSpc>
                <a:spcPct val="96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EV450自动空调控制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系统温度传感器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包括室外温度传感器、室内温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度传感器、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635" algn="l" rtl="0" eaLnBrk="0">
              <a:lnSpc>
                <a:spcPct val="98000"/>
              </a:lnSpc>
              <a:spcBef>
                <a:spcPts val="19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蒸发器温度传感器、加热芯体温度传感器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这些传感器都是负温度系统热敏电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阻传感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器。A/C空调控制器根据温度传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感器信号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通过内外循环电机，冷暖温度风向电机，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3175" algn="l" rtl="0" eaLnBrk="0">
              <a:lnSpc>
                <a:spcPct val="99000"/>
              </a:lnSpc>
              <a:spcBef>
                <a:spcPts val="17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鼓风机调速模块等来控制空调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温度。室外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温度传感器位于车辆前保险杠下面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的前格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栅区域，A/C空调控制器使用这个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传感器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来获知周围空气温度信息，并仪表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上显示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外部温度。温度为25℃时，室外温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度传感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器电阻为2.2±3%</a:t>
            </a:r>
            <a:r>
              <a:rPr sz="20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KΩ。温度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传感器控制电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路如图所示。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4" name="picture 3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549900" y="1206500"/>
            <a:ext cx="2762250" cy="4207509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 rot="21600000">
            <a:off x="397510" y="798195"/>
            <a:ext cx="7931150" cy="405129"/>
            <a:chOff x="0" y="0"/>
            <a:chExt cx="7931150" cy="405129"/>
          </a:xfrm>
        </p:grpSpPr>
        <p:grpSp>
          <p:nvGrpSpPr>
            <p:cNvPr id="52" name="group 52"/>
            <p:cNvGrpSpPr/>
            <p:nvPr/>
          </p:nvGrpSpPr>
          <p:grpSpPr>
            <a:xfrm rot="21600000">
              <a:off x="0" y="0"/>
              <a:ext cx="7931150" cy="405129"/>
              <a:chOff x="0" y="0"/>
              <a:chExt cx="7931150" cy="405129"/>
            </a:xfrm>
          </p:grpSpPr>
          <p:sp>
            <p:nvSpPr>
              <p:cNvPr id="326" name="path 326"/>
              <p:cNvSpPr/>
              <p:nvPr/>
            </p:nvSpPr>
            <p:spPr>
              <a:xfrm>
                <a:off x="0" y="0"/>
                <a:ext cx="5396230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8498" h="637">
                    <a:moveTo>
                      <a:pt x="0" y="0"/>
                    </a:moveTo>
                    <a:lnTo>
                      <a:pt x="8498" y="0"/>
                    </a:lnTo>
                    <a:lnTo>
                      <a:pt x="8498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" name="path 328"/>
              <p:cNvSpPr/>
              <p:nvPr/>
            </p:nvSpPr>
            <p:spPr>
              <a:xfrm>
                <a:off x="5396230" y="0"/>
                <a:ext cx="253491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3991" h="637">
                    <a:moveTo>
                      <a:pt x="0" y="0"/>
                    </a:moveTo>
                    <a:lnTo>
                      <a:pt x="3991" y="0"/>
                    </a:lnTo>
                    <a:lnTo>
                      <a:pt x="3991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0" name="textbox 330"/>
            <p:cNvSpPr/>
            <p:nvPr/>
          </p:nvSpPr>
          <p:spPr>
            <a:xfrm>
              <a:off x="-12700" y="-12700"/>
              <a:ext cx="7956550" cy="4489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2.吉利EV450电动空调系统主要部件及参数        </a:t>
              </a:r>
              <a:r>
                <a:rPr sz="20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3）温度传</a:t>
              </a:r>
              <a:r>
                <a:rPr sz="20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感器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32" name="textbox 332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4" name="group 5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36" name="path 33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8" name="path 33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box 340"/>
          <p:cNvSpPr/>
          <p:nvPr/>
        </p:nvSpPr>
        <p:spPr>
          <a:xfrm>
            <a:off x="478993" y="1345233"/>
            <a:ext cx="5228590" cy="3576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000" algn="l" rtl="0" eaLnBrk="0">
              <a:lnSpc>
                <a:spcPct val="105000"/>
              </a:lnSpc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环境光及阳光传感器位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于仪表板装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上部装饰衬垫左边。环境光及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阳光传感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器属于光照能量传感器，该传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感器可测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量阳光照射到车辆所产生的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热量，为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6000"/>
              </a:lnSpc>
              <a:spcBef>
                <a:spcPts val="580"/>
              </a:spcBef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A/C空调控制器提供更多的补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偿参数。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A/C空调控制器根据车外光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照强度的状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态和车内空调工况需求，实时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自动调整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空调风量和冷/热风混合比例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，让所有   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乘员均能获得最舒适的感觉。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4" name="picture 3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867400" y="1244600"/>
            <a:ext cx="2771139" cy="4197350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 rot="21600000">
            <a:off x="397510" y="798195"/>
            <a:ext cx="7950834" cy="405129"/>
            <a:chOff x="0" y="0"/>
            <a:chExt cx="7950834" cy="405129"/>
          </a:xfrm>
        </p:grpSpPr>
        <p:grpSp>
          <p:nvGrpSpPr>
            <p:cNvPr id="58" name="group 58"/>
            <p:cNvGrpSpPr/>
            <p:nvPr/>
          </p:nvGrpSpPr>
          <p:grpSpPr>
            <a:xfrm rot="21600000">
              <a:off x="0" y="0"/>
              <a:ext cx="7950834" cy="405129"/>
              <a:chOff x="0" y="0"/>
              <a:chExt cx="7950834" cy="405129"/>
            </a:xfrm>
          </p:grpSpPr>
          <p:sp>
            <p:nvSpPr>
              <p:cNvPr id="346" name="path 346"/>
              <p:cNvSpPr/>
              <p:nvPr/>
            </p:nvSpPr>
            <p:spPr>
              <a:xfrm>
                <a:off x="0" y="0"/>
                <a:ext cx="5396230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8498" h="637">
                    <a:moveTo>
                      <a:pt x="0" y="0"/>
                    </a:moveTo>
                    <a:lnTo>
                      <a:pt x="8498" y="0"/>
                    </a:lnTo>
                    <a:lnTo>
                      <a:pt x="8498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8" name="path 348"/>
              <p:cNvSpPr/>
              <p:nvPr/>
            </p:nvSpPr>
            <p:spPr>
              <a:xfrm>
                <a:off x="5037454" y="0"/>
                <a:ext cx="291337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587" h="637">
                    <a:moveTo>
                      <a:pt x="0" y="0"/>
                    </a:moveTo>
                    <a:lnTo>
                      <a:pt x="4587" y="0"/>
                    </a:lnTo>
                    <a:lnTo>
                      <a:pt x="458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0" name="textbox 350"/>
            <p:cNvSpPr/>
            <p:nvPr/>
          </p:nvSpPr>
          <p:spPr>
            <a:xfrm>
              <a:off x="-12700" y="-12700"/>
              <a:ext cx="7976234" cy="4489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2.吉利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EV</a:t>
              </a: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450电动空调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系统主要部件及参数   </a:t>
              </a:r>
              <a:r>
                <a:rPr sz="20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4）环境光及阳光传感器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52" name="textbox 352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0" name="group 6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56" name="path 35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8" name="path 35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box 362"/>
          <p:cNvSpPr/>
          <p:nvPr/>
        </p:nvSpPr>
        <p:spPr>
          <a:xfrm>
            <a:off x="-12700" y="1358900"/>
            <a:ext cx="8706485" cy="3970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27430" algn="l" rtl="0" eaLnBrk="0">
              <a:lnSpc>
                <a:spcPct val="82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空调箱总成位于仪表板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27050" algn="l" rtl="0" eaLnBrk="0">
              <a:lnSpc>
                <a:spcPts val="2875"/>
              </a:lnSpc>
            </a:pPr>
            <a:r>
              <a:rPr sz="20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由鼓风机电机、鼓风机调速模块、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4825" algn="l" rtl="0" eaLnBrk="0">
              <a:lnSpc>
                <a:spcPts val="2885"/>
              </a:lnSpc>
            </a:pPr>
            <a:r>
              <a:rPr sz="20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空调滤清器、加热器芯、蒸发器、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4825" algn="l" rtl="0" eaLnBrk="0">
              <a:lnSpc>
                <a:spcPts val="2895"/>
              </a:lnSpc>
            </a:pPr>
            <a:r>
              <a:rPr sz="20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膨胀阀、冷暖风调节风门总成、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4190" algn="l" rtl="0" eaLnBrk="0">
              <a:lnSpc>
                <a:spcPct val="82000"/>
              </a:lnSpc>
              <a:spcBef>
                <a:spcPts val="89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风向控制风门总成、内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外循环调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6730" algn="l" rtl="0" eaLnBrk="0">
              <a:lnSpc>
                <a:spcPts val="2880"/>
              </a:lnSpc>
            </a:pPr>
            <a:r>
              <a:rPr sz="20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节风门总成和通风风道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构成。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6730" algn="l" rtl="0" eaLnBrk="0">
              <a:lnSpc>
                <a:spcPct val="83000"/>
              </a:lnSpc>
              <a:spcBef>
                <a:spcPts val="50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鼓风机总成由永磁型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马达、轴流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4825" algn="l" rtl="0" eaLnBrk="0">
              <a:lnSpc>
                <a:spcPct val="100000"/>
              </a:lnSpc>
              <a:spcBef>
                <a:spcPts val="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式风扇组成，鼓风机转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速取决于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6730" algn="l" rtl="0" eaLnBrk="0">
              <a:lnSpc>
                <a:spcPct val="99000"/>
              </a:lnSpc>
              <a:spcBef>
                <a:spcPts val="2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鼓风机调速模块。鼓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风机及各风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23875" algn="l" rtl="0" eaLnBrk="0">
              <a:lnSpc>
                <a:spcPts val="2605"/>
              </a:lnSpc>
            </a:pP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门调节电机电路如图所示</a:t>
            </a:r>
            <a:r>
              <a:rPr sz="20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64130" algn="l" rtl="0" eaLnBrk="0">
              <a:lnSpc>
                <a:spcPct val="87000"/>
              </a:lnSpc>
              <a:spcBef>
                <a:spcPts val="605"/>
              </a:spcBef>
            </a:pPr>
            <a:r>
              <a:rPr sz="20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鼓风机控制电路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tabLst>
                <a:tab pos="883793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8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17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64" name="picture 3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57700" y="1206500"/>
            <a:ext cx="3972559" cy="4184650"/>
          </a:xfrm>
          <a:prstGeom prst="rect">
            <a:avLst/>
          </a:prstGeom>
        </p:spPr>
      </p:pic>
      <p:grpSp>
        <p:nvGrpSpPr>
          <p:cNvPr id="62" name="group 62"/>
          <p:cNvGrpSpPr/>
          <p:nvPr/>
        </p:nvGrpSpPr>
        <p:grpSpPr>
          <a:xfrm rot="21600000">
            <a:off x="397510" y="798195"/>
            <a:ext cx="7950834" cy="405129"/>
            <a:chOff x="0" y="0"/>
            <a:chExt cx="7950834" cy="405129"/>
          </a:xfrm>
        </p:grpSpPr>
        <p:sp>
          <p:nvSpPr>
            <p:cNvPr id="366" name="path 366"/>
            <p:cNvSpPr/>
            <p:nvPr/>
          </p:nvSpPr>
          <p:spPr>
            <a:xfrm>
              <a:off x="0" y="0"/>
              <a:ext cx="5396230" cy="405129"/>
            </a:xfrm>
            <a:custGeom>
              <a:avLst/>
              <a:gdLst/>
              <a:ahLst/>
              <a:cxnLst/>
              <a:rect l="0" t="0" r="0" b="0"/>
              <a:pathLst>
                <a:path w="8498" h="637">
                  <a:moveTo>
                    <a:pt x="0" y="0"/>
                  </a:moveTo>
                  <a:lnTo>
                    <a:pt x="8498" y="0"/>
                  </a:lnTo>
                  <a:lnTo>
                    <a:pt x="8498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A6E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8" name="path 368"/>
            <p:cNvSpPr/>
            <p:nvPr/>
          </p:nvSpPr>
          <p:spPr>
            <a:xfrm>
              <a:off x="5037454" y="0"/>
              <a:ext cx="2913379" cy="405129"/>
            </a:xfrm>
            <a:custGeom>
              <a:avLst/>
              <a:gdLst/>
              <a:ahLst/>
              <a:cxnLst/>
              <a:rect l="0" t="0" r="0" b="0"/>
              <a:pathLst>
                <a:path w="4587" h="637">
                  <a:moveTo>
                    <a:pt x="0" y="0"/>
                  </a:moveTo>
                  <a:lnTo>
                    <a:pt x="4587" y="0"/>
                  </a:lnTo>
                  <a:lnTo>
                    <a:pt x="4587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0" name="textbox 37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2" name="textbox 372"/>
          <p:cNvSpPr/>
          <p:nvPr/>
        </p:nvSpPr>
        <p:spPr>
          <a:xfrm>
            <a:off x="489458" y="863103"/>
            <a:ext cx="4792345" cy="303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2.吉利EV450电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动空调系统主要部件及参数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4" name="group 6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76" name="path 37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8" name="path 37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80" name="textbox 380"/>
          <p:cNvSpPr/>
          <p:nvPr/>
        </p:nvSpPr>
        <p:spPr>
          <a:xfrm>
            <a:off x="5535549" y="863356"/>
            <a:ext cx="2698114" cy="3028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5）空调箱（主机）总成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2"/>
          <p:cNvPicPr>
            <a:picLocks noChangeAspect="1"/>
          </p:cNvPicPr>
          <p:nvPr/>
        </p:nvPicPr>
        <p:blipFill>
          <a:blip r:embed="rId1"/>
          <a:srcRect l="2250" r="6340" b="5794"/>
          <a:stretch>
            <a:fillRect/>
          </a:stretch>
        </p:blipFill>
        <p:spPr>
          <a:xfrm rot="21600000">
            <a:off x="205740" y="798195"/>
            <a:ext cx="8358505" cy="4636135"/>
          </a:xfrm>
          <a:prstGeom prst="rect">
            <a:avLst/>
          </a:prstGeom>
        </p:spPr>
      </p:pic>
      <p:sp>
        <p:nvSpPr>
          <p:cNvPr id="384" name="textbox 384"/>
          <p:cNvSpPr/>
          <p:nvPr/>
        </p:nvSpPr>
        <p:spPr>
          <a:xfrm>
            <a:off x="489585" y="862965"/>
            <a:ext cx="8246110" cy="4554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2.吉利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</a:t>
            </a:r>
            <a:r>
              <a:rPr sz="20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450电动空调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系统主要部件及参数  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5）空调箱（主机）总成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3785" algn="l" rtl="0" eaLnBrk="0">
              <a:lnSpc>
                <a:spcPct val="99000"/>
              </a:lnSpc>
              <a:spcBef>
                <a:spcPts val="310"/>
              </a:spcBef>
            </a:pPr>
            <a:r>
              <a:rPr sz="1000" b="1" kern="0" spc="4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出风模式调节电机电路图</a:t>
            </a:r>
            <a:r>
              <a:rPr sz="1000" kern="0" spc="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   </a:t>
            </a:r>
            <a:r>
              <a:rPr sz="1000" b="1" kern="0" spc="4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循环风</a:t>
            </a:r>
            <a:r>
              <a:rPr sz="1000" b="1" kern="0" spc="3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门调节电机电路图</a:t>
            </a:r>
            <a:endParaRPr sz="1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3000"/>
              </a:lnSpc>
            </a:pPr>
            <a:r>
              <a:rPr sz="1600" kern="0" spc="-5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18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86" name="textbox 386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6" name="group 6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90" name="path 39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2" name="path 39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3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6700" y="1206500"/>
            <a:ext cx="4187825" cy="4030979"/>
          </a:xfrm>
          <a:prstGeom prst="rect">
            <a:avLst/>
          </a:prstGeom>
        </p:spPr>
      </p:pic>
      <p:pic>
        <p:nvPicPr>
          <p:cNvPr id="396" name="picture 3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46700" y="1231900"/>
            <a:ext cx="2916555" cy="3912870"/>
          </a:xfrm>
          <a:prstGeom prst="rect">
            <a:avLst/>
          </a:prstGeom>
        </p:spPr>
      </p:pic>
      <p:grpSp>
        <p:nvGrpSpPr>
          <p:cNvPr id="68" name="group 68"/>
          <p:cNvGrpSpPr/>
          <p:nvPr/>
        </p:nvGrpSpPr>
        <p:grpSpPr>
          <a:xfrm rot="21600000">
            <a:off x="397510" y="798195"/>
            <a:ext cx="7950834" cy="405129"/>
            <a:chOff x="0" y="0"/>
            <a:chExt cx="7950834" cy="405129"/>
          </a:xfrm>
        </p:grpSpPr>
        <p:grpSp>
          <p:nvGrpSpPr>
            <p:cNvPr id="70" name="group 70"/>
            <p:cNvGrpSpPr/>
            <p:nvPr/>
          </p:nvGrpSpPr>
          <p:grpSpPr>
            <a:xfrm rot="21600000">
              <a:off x="0" y="0"/>
              <a:ext cx="7950834" cy="405129"/>
              <a:chOff x="0" y="0"/>
              <a:chExt cx="7950834" cy="405129"/>
            </a:xfrm>
          </p:grpSpPr>
          <p:sp>
            <p:nvSpPr>
              <p:cNvPr id="400" name="path 400"/>
              <p:cNvSpPr/>
              <p:nvPr/>
            </p:nvSpPr>
            <p:spPr>
              <a:xfrm>
                <a:off x="0" y="0"/>
                <a:ext cx="5396230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8498" h="637">
                    <a:moveTo>
                      <a:pt x="0" y="0"/>
                    </a:moveTo>
                    <a:lnTo>
                      <a:pt x="8498" y="0"/>
                    </a:lnTo>
                    <a:lnTo>
                      <a:pt x="8498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path 402"/>
              <p:cNvSpPr/>
              <p:nvPr/>
            </p:nvSpPr>
            <p:spPr>
              <a:xfrm>
                <a:off x="5037454" y="0"/>
                <a:ext cx="291337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587" h="637">
                    <a:moveTo>
                      <a:pt x="0" y="0"/>
                    </a:moveTo>
                    <a:lnTo>
                      <a:pt x="4587" y="0"/>
                    </a:lnTo>
                    <a:lnTo>
                      <a:pt x="458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4" name="textbox 404"/>
            <p:cNvSpPr/>
            <p:nvPr/>
          </p:nvSpPr>
          <p:spPr>
            <a:xfrm>
              <a:off x="-12700" y="-12700"/>
              <a:ext cx="7976234" cy="4489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2.吉利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EV</a:t>
              </a: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450电动空调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系统主要部件及参数   </a:t>
              </a:r>
              <a:r>
                <a:rPr sz="20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5）空调箱（主机）总成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06" name="textbox 406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2" name="group 7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10" name="path 41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2" name="path 41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14" name="textbox 414"/>
          <p:cNvSpPr/>
          <p:nvPr/>
        </p:nvSpPr>
        <p:spPr>
          <a:xfrm>
            <a:off x="1543494" y="5186154"/>
            <a:ext cx="1350010" cy="176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000" b="1" kern="0" spc="3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空气质量传感器电路图</a:t>
            </a:r>
            <a:endParaRPr sz="1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6" name="textbox 416"/>
          <p:cNvSpPr/>
          <p:nvPr/>
        </p:nvSpPr>
        <p:spPr>
          <a:xfrm>
            <a:off x="6446761" y="5186154"/>
            <a:ext cx="1215389" cy="1771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000" b="1" kern="0" spc="3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负离子发生器电路图</a:t>
            </a:r>
            <a:endParaRPr sz="1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th 18"/>
          <p:cNvSpPr/>
          <p:nvPr/>
        </p:nvSpPr>
        <p:spPr>
          <a:xfrm>
            <a:off x="2384720" y="4623606"/>
            <a:ext cx="167683" cy="27754"/>
          </a:xfrm>
          <a:custGeom>
            <a:avLst/>
            <a:gdLst/>
            <a:ahLst/>
            <a:cxnLst/>
            <a:rect l="0" t="0" r="0" b="0"/>
            <a:pathLst>
              <a:path w="264" h="43">
                <a:moveTo>
                  <a:pt x="263" y="28"/>
                </a:moveTo>
                <a:lnTo>
                  <a:pt x="0" y="14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" name="path 20"/>
          <p:cNvSpPr/>
          <p:nvPr/>
        </p:nvSpPr>
        <p:spPr>
          <a:xfrm>
            <a:off x="913619" y="2991152"/>
            <a:ext cx="27755" cy="170051"/>
          </a:xfrm>
          <a:custGeom>
            <a:avLst/>
            <a:gdLst/>
            <a:ahLst/>
            <a:cxnLst/>
            <a:rect l="0" t="0" r="0" b="0"/>
            <a:pathLst>
              <a:path w="43" h="267">
                <a:moveTo>
                  <a:pt x="28" y="267"/>
                </a:moveTo>
                <a:lnTo>
                  <a:pt x="14" y="0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" name="path 22"/>
          <p:cNvSpPr/>
          <p:nvPr/>
        </p:nvSpPr>
        <p:spPr>
          <a:xfrm>
            <a:off x="4069397" y="2861267"/>
            <a:ext cx="259806" cy="260777"/>
          </a:xfrm>
          <a:custGeom>
            <a:avLst/>
            <a:gdLst/>
            <a:ahLst/>
            <a:cxnLst/>
            <a:rect l="0" t="0" r="0" b="0"/>
            <a:pathLst>
              <a:path w="409" h="410">
                <a:moveTo>
                  <a:pt x="0" y="205"/>
                </a:moveTo>
                <a:cubicBezTo>
                  <a:pt x="0" y="91"/>
                  <a:pt x="91" y="0"/>
                  <a:pt x="204" y="0"/>
                </a:cubicBezTo>
                <a:lnTo>
                  <a:pt x="204" y="0"/>
                </a:lnTo>
                <a:cubicBezTo>
                  <a:pt x="317" y="0"/>
                  <a:pt x="409" y="91"/>
                  <a:pt x="409" y="205"/>
                </a:cubicBezTo>
                <a:lnTo>
                  <a:pt x="409" y="205"/>
                </a:lnTo>
                <a:cubicBezTo>
                  <a:pt x="409" y="205"/>
                  <a:pt x="409" y="205"/>
                  <a:pt x="409" y="205"/>
                </a:cubicBezTo>
                <a:lnTo>
                  <a:pt x="409" y="205"/>
                </a:lnTo>
                <a:cubicBezTo>
                  <a:pt x="409" y="318"/>
                  <a:pt x="317" y="410"/>
                  <a:pt x="204" y="410"/>
                </a:cubicBezTo>
                <a:lnTo>
                  <a:pt x="204" y="410"/>
                </a:lnTo>
                <a:cubicBezTo>
                  <a:pt x="91" y="410"/>
                  <a:pt x="0" y="318"/>
                  <a:pt x="0" y="205"/>
                </a:cubicBezTo>
                <a:lnTo>
                  <a:pt x="0" y="205"/>
                </a:lnTo>
                <a:cubicBezTo>
                  <a:pt x="0" y="205"/>
                  <a:pt x="0" y="205"/>
                  <a:pt x="0" y="205"/>
                </a:cubicBezTo>
              </a:path>
            </a:pathLst>
          </a:custGeom>
          <a:solidFill>
            <a:srgbClr val="48AD2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3971930" y="2985066"/>
            <a:ext cx="323842" cy="176137"/>
            <a:chOff x="0" y="0"/>
            <a:chExt cx="323842" cy="176137"/>
          </a:xfrm>
        </p:grpSpPr>
        <p:sp>
          <p:nvSpPr>
            <p:cNvPr id="24" name="path 24"/>
            <p:cNvSpPr/>
            <p:nvPr/>
          </p:nvSpPr>
          <p:spPr>
            <a:xfrm>
              <a:off x="191301" y="6086"/>
              <a:ext cx="27755" cy="170051"/>
            </a:xfrm>
            <a:custGeom>
              <a:avLst/>
              <a:gdLst/>
              <a:ahLst/>
              <a:cxnLst/>
              <a:rect l="0" t="0" r="0" b="0"/>
              <a:pathLst>
                <a:path w="43" h="267">
                  <a:moveTo>
                    <a:pt x="28" y="0"/>
                  </a:moveTo>
                  <a:lnTo>
                    <a:pt x="14" y="267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" name="path 26"/>
            <p:cNvSpPr/>
            <p:nvPr/>
          </p:nvSpPr>
          <p:spPr>
            <a:xfrm>
              <a:off x="0" y="0"/>
              <a:ext cx="16657" cy="149680"/>
            </a:xfrm>
            <a:custGeom>
              <a:avLst/>
              <a:gdLst/>
              <a:ahLst/>
              <a:cxnLst/>
              <a:rect l="0" t="0" r="0" b="0"/>
              <a:pathLst>
                <a:path w="26" h="235">
                  <a:moveTo>
                    <a:pt x="18" y="0"/>
                  </a:moveTo>
                  <a:lnTo>
                    <a:pt x="7" y="235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" name="path 28"/>
            <p:cNvSpPr/>
            <p:nvPr/>
          </p:nvSpPr>
          <p:spPr>
            <a:xfrm>
              <a:off x="102347" y="54379"/>
              <a:ext cx="221495" cy="89491"/>
            </a:xfrm>
            <a:custGeom>
              <a:avLst/>
              <a:gdLst/>
              <a:ahLst/>
              <a:cxnLst/>
              <a:rect l="0" t="0" r="0" b="0"/>
              <a:pathLst>
                <a:path w="348" h="140">
                  <a:moveTo>
                    <a:pt x="342" y="70"/>
                  </a:moveTo>
                  <a:lnTo>
                    <a:pt x="311" y="95"/>
                  </a:lnTo>
                  <a:lnTo>
                    <a:pt x="277" y="114"/>
                  </a:lnTo>
                  <a:lnTo>
                    <a:pt x="238" y="127"/>
                  </a:lnTo>
                  <a:lnTo>
                    <a:pt x="197" y="130"/>
                  </a:lnTo>
                  <a:lnTo>
                    <a:pt x="156" y="127"/>
                  </a:lnTo>
                  <a:lnTo>
                    <a:pt x="117" y="114"/>
                  </a:lnTo>
                  <a:lnTo>
                    <a:pt x="83" y="95"/>
                  </a:lnTo>
                  <a:lnTo>
                    <a:pt x="52" y="70"/>
                  </a:lnTo>
                  <a:lnTo>
                    <a:pt x="27" y="39"/>
                  </a:lnTo>
                  <a:lnTo>
                    <a:pt x="8" y="4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path 30"/>
          <p:cNvSpPr/>
          <p:nvPr/>
        </p:nvSpPr>
        <p:spPr>
          <a:xfrm>
            <a:off x="2551408" y="4623606"/>
            <a:ext cx="167683" cy="27754"/>
          </a:xfrm>
          <a:custGeom>
            <a:avLst/>
            <a:gdLst/>
            <a:ahLst/>
            <a:cxnLst/>
            <a:rect l="0" t="0" r="0" b="0"/>
            <a:pathLst>
              <a:path w="264" h="43">
                <a:moveTo>
                  <a:pt x="263" y="14"/>
                </a:moveTo>
                <a:lnTo>
                  <a:pt x="0" y="28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2" name="table 32"/>
          <p:cNvGraphicFramePr>
            <a:graphicFrameLocks noGrp="1"/>
          </p:cNvGraphicFramePr>
          <p:nvPr/>
        </p:nvGraphicFramePr>
        <p:xfrm>
          <a:off x="744219" y="1096645"/>
          <a:ext cx="3598544" cy="3799205"/>
        </p:xfrm>
        <a:graphic>
          <a:graphicData uri="http://schemas.openxmlformats.org/drawingml/2006/table">
            <a:tbl>
              <a:tblPr/>
              <a:tblGrid>
                <a:gridCol w="1798954"/>
                <a:gridCol w="1799589"/>
              </a:tblGrid>
              <a:tr h="1884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1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textbox 34"/>
          <p:cNvSpPr/>
          <p:nvPr/>
        </p:nvSpPr>
        <p:spPr>
          <a:xfrm>
            <a:off x="3904768" y="1451395"/>
            <a:ext cx="2336164" cy="3169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一、情境导入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6405" algn="l" rtl="0" eaLnBrk="0">
              <a:lnSpc>
                <a:spcPct val="90000"/>
              </a:lnSpc>
              <a:spcBef>
                <a:spcPts val="159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二、任务布置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88975" algn="l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三、教学目标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71830" algn="l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五、任务实施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0210" algn="l" rtl="0" eaLnBrk="0">
              <a:lnSpc>
                <a:spcPct val="91000"/>
              </a:lnSpc>
              <a:spcBef>
                <a:spcPts val="1570"/>
              </a:spcBef>
            </a:pP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path 36"/>
          <p:cNvSpPr/>
          <p:nvPr/>
        </p:nvSpPr>
        <p:spPr>
          <a:xfrm>
            <a:off x="1104161" y="3133794"/>
            <a:ext cx="1291314" cy="1307180"/>
          </a:xfrm>
          <a:custGeom>
            <a:avLst/>
            <a:gdLst/>
            <a:ahLst/>
            <a:cxnLst/>
            <a:rect l="0" t="0" r="0" b="0"/>
            <a:pathLst>
              <a:path w="2033" h="2058">
                <a:moveTo>
                  <a:pt x="2032" y="2051"/>
                </a:moveTo>
                <a:lnTo>
                  <a:pt x="1807" y="2016"/>
                </a:lnTo>
                <a:lnTo>
                  <a:pt x="1589" y="1958"/>
                </a:lnTo>
                <a:lnTo>
                  <a:pt x="1382" y="1882"/>
                </a:lnTo>
                <a:lnTo>
                  <a:pt x="1183" y="1784"/>
                </a:lnTo>
                <a:lnTo>
                  <a:pt x="996" y="1669"/>
                </a:lnTo>
                <a:lnTo>
                  <a:pt x="822" y="1538"/>
                </a:lnTo>
                <a:lnTo>
                  <a:pt x="661" y="1389"/>
                </a:lnTo>
                <a:lnTo>
                  <a:pt x="514" y="1227"/>
                </a:lnTo>
                <a:lnTo>
                  <a:pt x="383" y="1049"/>
                </a:lnTo>
                <a:lnTo>
                  <a:pt x="269" y="861"/>
                </a:lnTo>
                <a:lnTo>
                  <a:pt x="174" y="659"/>
                </a:lnTo>
                <a:lnTo>
                  <a:pt x="98" y="448"/>
                </a:lnTo>
                <a:lnTo>
                  <a:pt x="42" y="228"/>
                </a:lnTo>
                <a:lnTo>
                  <a:pt x="7" y="1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8" name="group 8"/>
          <p:cNvGrpSpPr/>
          <p:nvPr/>
        </p:nvGrpSpPr>
        <p:grpSpPr>
          <a:xfrm rot="21600000">
            <a:off x="2542151" y="1331131"/>
            <a:ext cx="1713116" cy="1654389"/>
            <a:chOff x="0" y="0"/>
            <a:chExt cx="1713116" cy="1654389"/>
          </a:xfrm>
        </p:grpSpPr>
        <p:sp>
          <p:nvSpPr>
            <p:cNvPr id="38" name="path 38"/>
            <p:cNvSpPr/>
            <p:nvPr/>
          </p:nvSpPr>
          <p:spPr>
            <a:xfrm>
              <a:off x="9256" y="0"/>
              <a:ext cx="1630754" cy="1492860"/>
            </a:xfrm>
            <a:custGeom>
              <a:avLst/>
              <a:gdLst/>
              <a:ahLst/>
              <a:cxnLst/>
              <a:rect l="0" t="0" r="0" b="0"/>
              <a:pathLst>
                <a:path w="2568" h="2350">
                  <a:moveTo>
                    <a:pt x="0" y="14"/>
                  </a:moveTo>
                  <a:lnTo>
                    <a:pt x="263" y="28"/>
                  </a:lnTo>
                  <a:lnTo>
                    <a:pt x="518" y="67"/>
                  </a:lnTo>
                  <a:lnTo>
                    <a:pt x="764" y="131"/>
                  </a:lnTo>
                  <a:lnTo>
                    <a:pt x="999" y="218"/>
                  </a:lnTo>
                  <a:lnTo>
                    <a:pt x="1224" y="328"/>
                  </a:lnTo>
                  <a:lnTo>
                    <a:pt x="1435" y="458"/>
                  </a:lnTo>
                  <a:lnTo>
                    <a:pt x="1633" y="608"/>
                  </a:lnTo>
                  <a:lnTo>
                    <a:pt x="1815" y="776"/>
                  </a:lnTo>
                  <a:lnTo>
                    <a:pt x="1980" y="961"/>
                  </a:lnTo>
                  <a:lnTo>
                    <a:pt x="2128" y="1161"/>
                  </a:lnTo>
                  <a:lnTo>
                    <a:pt x="2257" y="1374"/>
                  </a:lnTo>
                  <a:lnTo>
                    <a:pt x="2365" y="1602"/>
                  </a:lnTo>
                  <a:lnTo>
                    <a:pt x="2452" y="1841"/>
                  </a:lnTo>
                  <a:lnTo>
                    <a:pt x="2514" y="2091"/>
                  </a:lnTo>
                  <a:lnTo>
                    <a:pt x="2553" y="2348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" name="path 40"/>
            <p:cNvSpPr/>
            <p:nvPr/>
          </p:nvSpPr>
          <p:spPr>
            <a:xfrm>
              <a:off x="734289" y="98045"/>
              <a:ext cx="259806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 42"/>
            <p:cNvSpPr/>
            <p:nvPr/>
          </p:nvSpPr>
          <p:spPr>
            <a:xfrm>
              <a:off x="728124" y="92087"/>
              <a:ext cx="272998" cy="273791"/>
            </a:xfrm>
            <a:custGeom>
              <a:avLst/>
              <a:gdLst/>
              <a:ahLst/>
              <a:cxnLst/>
              <a:rect l="0" t="0" r="0" b="0"/>
              <a:pathLst>
                <a:path w="429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101" y="44"/>
                  </a:lnTo>
                  <a:lnTo>
                    <a:pt x="134" y="26"/>
                  </a:lnTo>
                  <a:lnTo>
                    <a:pt x="173" y="13"/>
                  </a:lnTo>
                  <a:lnTo>
                    <a:pt x="214" y="9"/>
                  </a:lnTo>
                  <a:lnTo>
                    <a:pt x="256" y="13"/>
                  </a:lnTo>
                  <a:lnTo>
                    <a:pt x="294" y="26"/>
                  </a:lnTo>
                  <a:lnTo>
                    <a:pt x="328" y="44"/>
                  </a:lnTo>
                  <a:lnTo>
                    <a:pt x="359" y="69"/>
                  </a:lnTo>
                  <a:lnTo>
                    <a:pt x="384" y="101"/>
                  </a:lnTo>
                  <a:lnTo>
                    <a:pt x="403" y="134"/>
                  </a:lnTo>
                  <a:lnTo>
                    <a:pt x="416" y="173"/>
                  </a:lnTo>
                  <a:lnTo>
                    <a:pt x="419" y="214"/>
                  </a:lnTo>
                  <a:lnTo>
                    <a:pt x="419" y="214"/>
                  </a:lnTo>
                  <a:lnTo>
                    <a:pt x="416" y="256"/>
                  </a:lnTo>
                  <a:lnTo>
                    <a:pt x="403" y="294"/>
                  </a:lnTo>
                  <a:lnTo>
                    <a:pt x="384" y="329"/>
                  </a:lnTo>
                  <a:lnTo>
                    <a:pt x="359" y="361"/>
                  </a:lnTo>
                  <a:lnTo>
                    <a:pt x="328" y="386"/>
                  </a:lnTo>
                  <a:lnTo>
                    <a:pt x="294" y="404"/>
                  </a:lnTo>
                  <a:lnTo>
                    <a:pt x="256" y="417"/>
                  </a:lnTo>
                  <a:lnTo>
                    <a:pt x="214" y="421"/>
                  </a:lnTo>
                  <a:lnTo>
                    <a:pt x="173" y="417"/>
                  </a:lnTo>
                  <a:lnTo>
                    <a:pt x="134" y="404"/>
                  </a:lnTo>
                  <a:lnTo>
                    <a:pt x="101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" name="path 44"/>
            <p:cNvSpPr/>
            <p:nvPr/>
          </p:nvSpPr>
          <p:spPr>
            <a:xfrm>
              <a:off x="0" y="192079"/>
              <a:ext cx="1446436" cy="1462309"/>
            </a:xfrm>
            <a:custGeom>
              <a:avLst/>
              <a:gdLst/>
              <a:ahLst/>
              <a:cxnLst/>
              <a:rect l="0" t="0" r="0" b="0"/>
              <a:pathLst>
                <a:path w="2277" h="2302">
                  <a:moveTo>
                    <a:pt x="0" y="7"/>
                  </a:moveTo>
                  <a:lnTo>
                    <a:pt x="232" y="18"/>
                  </a:lnTo>
                  <a:lnTo>
                    <a:pt x="457" y="53"/>
                  </a:lnTo>
                  <a:lnTo>
                    <a:pt x="675" y="111"/>
                  </a:lnTo>
                  <a:lnTo>
                    <a:pt x="884" y="187"/>
                  </a:lnTo>
                  <a:lnTo>
                    <a:pt x="1082" y="284"/>
                  </a:lnTo>
                  <a:lnTo>
                    <a:pt x="1269" y="399"/>
                  </a:lnTo>
                  <a:lnTo>
                    <a:pt x="1444" y="531"/>
                  </a:lnTo>
                  <a:lnTo>
                    <a:pt x="1605" y="679"/>
                  </a:lnTo>
                  <a:lnTo>
                    <a:pt x="1751" y="842"/>
                  </a:lnTo>
                  <a:lnTo>
                    <a:pt x="1882" y="1018"/>
                  </a:lnTo>
                  <a:lnTo>
                    <a:pt x="1996" y="1208"/>
                  </a:lnTo>
                  <a:lnTo>
                    <a:pt x="2091" y="1408"/>
                  </a:lnTo>
                  <a:lnTo>
                    <a:pt x="2167" y="1619"/>
                  </a:lnTo>
                  <a:lnTo>
                    <a:pt x="2224" y="1839"/>
                  </a:lnTo>
                  <a:lnTo>
                    <a:pt x="2259" y="2067"/>
                  </a:lnTo>
                  <a:lnTo>
                    <a:pt x="2270" y="2302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path 46"/>
            <p:cNvSpPr/>
            <p:nvPr/>
          </p:nvSpPr>
          <p:spPr>
            <a:xfrm>
              <a:off x="1208552" y="582390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path 48"/>
            <p:cNvSpPr/>
            <p:nvPr/>
          </p:nvSpPr>
          <p:spPr>
            <a:xfrm>
              <a:off x="1202787" y="576275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" name="path 50"/>
            <p:cNvSpPr/>
            <p:nvPr/>
          </p:nvSpPr>
          <p:spPr>
            <a:xfrm>
              <a:off x="1446534" y="1056262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" name="path 52"/>
            <p:cNvSpPr/>
            <p:nvPr/>
          </p:nvSpPr>
          <p:spPr>
            <a:xfrm>
              <a:off x="1440912" y="1050144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913619" y="1331131"/>
            <a:ext cx="1638785" cy="1661003"/>
            <a:chOff x="0" y="0"/>
            <a:chExt cx="1638785" cy="1661003"/>
          </a:xfrm>
        </p:grpSpPr>
        <p:sp>
          <p:nvSpPr>
            <p:cNvPr id="54" name="path 54"/>
            <p:cNvSpPr/>
            <p:nvPr/>
          </p:nvSpPr>
          <p:spPr>
            <a:xfrm>
              <a:off x="0" y="0"/>
              <a:ext cx="1638785" cy="1661003"/>
            </a:xfrm>
            <a:custGeom>
              <a:avLst/>
              <a:gdLst/>
              <a:ahLst/>
              <a:cxnLst/>
              <a:rect l="0" t="0" r="0" b="0"/>
              <a:pathLst>
                <a:path w="2580" h="2615">
                  <a:moveTo>
                    <a:pt x="14" y="2614"/>
                  </a:moveTo>
                  <a:lnTo>
                    <a:pt x="28" y="2348"/>
                  </a:lnTo>
                  <a:lnTo>
                    <a:pt x="67" y="2091"/>
                  </a:lnTo>
                  <a:lnTo>
                    <a:pt x="129" y="1841"/>
                  </a:lnTo>
                  <a:lnTo>
                    <a:pt x="216" y="1602"/>
                  </a:lnTo>
                  <a:lnTo>
                    <a:pt x="324" y="1374"/>
                  </a:lnTo>
                  <a:lnTo>
                    <a:pt x="453" y="1161"/>
                  </a:lnTo>
                  <a:lnTo>
                    <a:pt x="601" y="961"/>
                  </a:lnTo>
                  <a:lnTo>
                    <a:pt x="766" y="776"/>
                  </a:lnTo>
                  <a:lnTo>
                    <a:pt x="948" y="608"/>
                  </a:lnTo>
                  <a:lnTo>
                    <a:pt x="1146" y="458"/>
                  </a:lnTo>
                  <a:lnTo>
                    <a:pt x="1357" y="328"/>
                  </a:lnTo>
                  <a:lnTo>
                    <a:pt x="1581" y="218"/>
                  </a:lnTo>
                  <a:lnTo>
                    <a:pt x="1817" y="131"/>
                  </a:lnTo>
                  <a:lnTo>
                    <a:pt x="2063" y="67"/>
                  </a:lnTo>
                  <a:lnTo>
                    <a:pt x="2317" y="28"/>
                  </a:lnTo>
                  <a:lnTo>
                    <a:pt x="2579" y="14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" name="path 56"/>
            <p:cNvSpPr/>
            <p:nvPr/>
          </p:nvSpPr>
          <p:spPr>
            <a:xfrm>
              <a:off x="183348" y="192079"/>
              <a:ext cx="1445643" cy="1462309"/>
            </a:xfrm>
            <a:custGeom>
              <a:avLst/>
              <a:gdLst/>
              <a:ahLst/>
              <a:cxnLst/>
              <a:rect l="0" t="0" r="0" b="0"/>
              <a:pathLst>
                <a:path w="2276" h="2302">
                  <a:moveTo>
                    <a:pt x="7" y="2302"/>
                  </a:moveTo>
                  <a:lnTo>
                    <a:pt x="18" y="2067"/>
                  </a:lnTo>
                  <a:lnTo>
                    <a:pt x="53" y="1839"/>
                  </a:lnTo>
                  <a:lnTo>
                    <a:pt x="109" y="1619"/>
                  </a:lnTo>
                  <a:lnTo>
                    <a:pt x="186" y="1408"/>
                  </a:lnTo>
                  <a:lnTo>
                    <a:pt x="281" y="1208"/>
                  </a:lnTo>
                  <a:lnTo>
                    <a:pt x="394" y="1018"/>
                  </a:lnTo>
                  <a:lnTo>
                    <a:pt x="526" y="842"/>
                  </a:lnTo>
                  <a:lnTo>
                    <a:pt x="672" y="679"/>
                  </a:lnTo>
                  <a:lnTo>
                    <a:pt x="833" y="531"/>
                  </a:lnTo>
                  <a:lnTo>
                    <a:pt x="1007" y="399"/>
                  </a:lnTo>
                  <a:lnTo>
                    <a:pt x="1194" y="284"/>
                  </a:lnTo>
                  <a:lnTo>
                    <a:pt x="1393" y="187"/>
                  </a:lnTo>
                  <a:lnTo>
                    <a:pt x="1601" y="111"/>
                  </a:lnTo>
                  <a:lnTo>
                    <a:pt x="1818" y="53"/>
                  </a:lnTo>
                  <a:lnTo>
                    <a:pt x="2043" y="18"/>
                  </a:lnTo>
                  <a:lnTo>
                    <a:pt x="2276" y="7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path 58"/>
          <p:cNvSpPr/>
          <p:nvPr/>
        </p:nvSpPr>
        <p:spPr>
          <a:xfrm>
            <a:off x="2689286" y="3133794"/>
            <a:ext cx="1292107" cy="1307180"/>
          </a:xfrm>
          <a:custGeom>
            <a:avLst/>
            <a:gdLst/>
            <a:ahLst/>
            <a:cxnLst/>
            <a:rect l="0" t="0" r="0" b="0"/>
            <a:pathLst>
              <a:path w="2034" h="2058">
                <a:moveTo>
                  <a:pt x="2027" y="1"/>
                </a:moveTo>
                <a:lnTo>
                  <a:pt x="1992" y="228"/>
                </a:lnTo>
                <a:lnTo>
                  <a:pt x="1936" y="448"/>
                </a:lnTo>
                <a:lnTo>
                  <a:pt x="1859" y="659"/>
                </a:lnTo>
                <a:lnTo>
                  <a:pt x="1764" y="861"/>
                </a:lnTo>
                <a:lnTo>
                  <a:pt x="1651" y="1049"/>
                </a:lnTo>
                <a:lnTo>
                  <a:pt x="1519" y="1227"/>
                </a:lnTo>
                <a:lnTo>
                  <a:pt x="1373" y="1389"/>
                </a:lnTo>
                <a:lnTo>
                  <a:pt x="1212" y="1538"/>
                </a:lnTo>
                <a:lnTo>
                  <a:pt x="1037" y="1669"/>
                </a:lnTo>
                <a:lnTo>
                  <a:pt x="851" y="1784"/>
                </a:lnTo>
                <a:lnTo>
                  <a:pt x="652" y="1882"/>
                </a:lnTo>
                <a:lnTo>
                  <a:pt x="443" y="1958"/>
                </a:lnTo>
                <a:lnTo>
                  <a:pt x="226" y="2016"/>
                </a:lnTo>
                <a:lnTo>
                  <a:pt x="1" y="2051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path 60"/>
          <p:cNvSpPr/>
          <p:nvPr/>
        </p:nvSpPr>
        <p:spPr>
          <a:xfrm>
            <a:off x="1430553" y="1877328"/>
            <a:ext cx="2208613" cy="2263081"/>
          </a:xfrm>
          <a:custGeom>
            <a:avLst/>
            <a:gdLst/>
            <a:ahLst/>
            <a:cxnLst/>
            <a:rect l="0" t="0" r="0" b="0"/>
            <a:pathLst>
              <a:path w="3478" h="3563">
                <a:moveTo>
                  <a:pt x="0" y="1781"/>
                </a:moveTo>
                <a:cubicBezTo>
                  <a:pt x="0" y="797"/>
                  <a:pt x="778" y="0"/>
                  <a:pt x="1739" y="0"/>
                </a:cubicBezTo>
                <a:lnTo>
                  <a:pt x="1739" y="0"/>
                </a:lnTo>
                <a:cubicBezTo>
                  <a:pt x="2699" y="0"/>
                  <a:pt x="3478" y="797"/>
                  <a:pt x="3478" y="1781"/>
                </a:cubicBezTo>
                <a:lnTo>
                  <a:pt x="3478" y="1781"/>
                </a:lnTo>
                <a:cubicBezTo>
                  <a:pt x="3478" y="1781"/>
                  <a:pt x="3478" y="1781"/>
                  <a:pt x="3478" y="1781"/>
                </a:cubicBezTo>
                <a:lnTo>
                  <a:pt x="3478" y="1781"/>
                </a:lnTo>
                <a:cubicBezTo>
                  <a:pt x="3478" y="2766"/>
                  <a:pt x="2699" y="3563"/>
                  <a:pt x="1739" y="3563"/>
                </a:cubicBezTo>
                <a:lnTo>
                  <a:pt x="1739" y="3563"/>
                </a:lnTo>
                <a:cubicBezTo>
                  <a:pt x="778" y="3563"/>
                  <a:pt x="0" y="2766"/>
                  <a:pt x="0" y="1781"/>
                </a:cubicBezTo>
                <a:lnTo>
                  <a:pt x="0" y="1781"/>
                </a:lnTo>
                <a:cubicBezTo>
                  <a:pt x="0" y="1781"/>
                  <a:pt x="0" y="1781"/>
                  <a:pt x="0" y="1781"/>
                </a:cubicBezTo>
              </a:path>
            </a:pathLst>
          </a:cu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2717162" y="3159295"/>
            <a:ext cx="1538104" cy="1483240"/>
            <a:chOff x="0" y="0"/>
            <a:chExt cx="1538104" cy="1483240"/>
          </a:xfrm>
        </p:grpSpPr>
        <p:sp>
          <p:nvSpPr>
            <p:cNvPr id="64" name="path 64"/>
            <p:cNvSpPr/>
            <p:nvPr/>
          </p:nvSpPr>
          <p:spPr>
            <a:xfrm>
              <a:off x="0" y="0"/>
              <a:ext cx="1464999" cy="1483240"/>
            </a:xfrm>
            <a:custGeom>
              <a:avLst/>
              <a:gdLst/>
              <a:ahLst/>
              <a:cxnLst/>
              <a:rect l="0" t="0" r="0" b="0"/>
              <a:pathLst>
                <a:path w="2307" h="2335">
                  <a:moveTo>
                    <a:pt x="2292" y="2"/>
                  </a:moveTo>
                  <a:lnTo>
                    <a:pt x="2253" y="259"/>
                  </a:lnTo>
                  <a:lnTo>
                    <a:pt x="2191" y="508"/>
                  </a:lnTo>
                  <a:lnTo>
                    <a:pt x="2104" y="747"/>
                  </a:lnTo>
                  <a:lnTo>
                    <a:pt x="1996" y="974"/>
                  </a:lnTo>
                  <a:lnTo>
                    <a:pt x="1867" y="1188"/>
                  </a:lnTo>
                  <a:lnTo>
                    <a:pt x="1719" y="1388"/>
                  </a:lnTo>
                  <a:lnTo>
                    <a:pt x="1554" y="1573"/>
                  </a:lnTo>
                  <a:lnTo>
                    <a:pt x="1372" y="1740"/>
                  </a:lnTo>
                  <a:lnTo>
                    <a:pt x="1174" y="1890"/>
                  </a:lnTo>
                  <a:lnTo>
                    <a:pt x="963" y="2020"/>
                  </a:lnTo>
                  <a:lnTo>
                    <a:pt x="738" y="2130"/>
                  </a:lnTo>
                  <a:lnTo>
                    <a:pt x="503" y="2218"/>
                  </a:lnTo>
                  <a:lnTo>
                    <a:pt x="257" y="2282"/>
                  </a:lnTo>
                  <a:lnTo>
                    <a:pt x="2" y="2320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" name="path 66"/>
            <p:cNvSpPr/>
            <p:nvPr/>
          </p:nvSpPr>
          <p:spPr>
            <a:xfrm>
              <a:off x="1271523" y="175843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" name="path 68"/>
            <p:cNvSpPr/>
            <p:nvPr/>
          </p:nvSpPr>
          <p:spPr>
            <a:xfrm>
              <a:off x="1265900" y="169718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" name="path 70"/>
            <p:cNvSpPr/>
            <p:nvPr/>
          </p:nvSpPr>
          <p:spPr>
            <a:xfrm>
              <a:off x="1033540" y="649715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" name="path 72"/>
            <p:cNvSpPr/>
            <p:nvPr/>
          </p:nvSpPr>
          <p:spPr>
            <a:xfrm>
              <a:off x="1027775" y="643586"/>
              <a:ext cx="272204" cy="273792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4" name="path 74"/>
            <p:cNvSpPr/>
            <p:nvPr/>
          </p:nvSpPr>
          <p:spPr>
            <a:xfrm>
              <a:off x="559574" y="1113708"/>
              <a:ext cx="259805" cy="260778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" name="path 76"/>
            <p:cNvSpPr/>
            <p:nvPr/>
          </p:nvSpPr>
          <p:spPr>
            <a:xfrm>
              <a:off x="553906" y="1107930"/>
              <a:ext cx="272204" cy="272998"/>
            </a:xfrm>
            <a:custGeom>
              <a:avLst/>
              <a:gdLst/>
              <a:ahLst/>
              <a:cxnLst/>
              <a:rect l="0" t="0" r="0" b="0"/>
              <a:pathLst>
                <a:path w="428" h="429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99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99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59"/>
                  </a:lnTo>
                  <a:lnTo>
                    <a:pt x="328" y="384"/>
                  </a:lnTo>
                  <a:lnTo>
                    <a:pt x="293" y="403"/>
                  </a:lnTo>
                  <a:lnTo>
                    <a:pt x="254" y="416"/>
                  </a:lnTo>
                  <a:lnTo>
                    <a:pt x="213" y="419"/>
                  </a:lnTo>
                  <a:lnTo>
                    <a:pt x="213" y="419"/>
                  </a:lnTo>
                  <a:lnTo>
                    <a:pt x="172" y="416"/>
                  </a:lnTo>
                  <a:lnTo>
                    <a:pt x="134" y="403"/>
                  </a:lnTo>
                  <a:lnTo>
                    <a:pt x="99" y="384"/>
                  </a:lnTo>
                  <a:lnTo>
                    <a:pt x="69" y="359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path 78"/>
          <p:cNvSpPr/>
          <p:nvPr/>
        </p:nvSpPr>
        <p:spPr>
          <a:xfrm>
            <a:off x="922443" y="3159295"/>
            <a:ext cx="1464213" cy="1483239"/>
          </a:xfrm>
          <a:custGeom>
            <a:avLst/>
            <a:gdLst/>
            <a:ahLst/>
            <a:cxnLst/>
            <a:rect l="0" t="0" r="0" b="0"/>
            <a:pathLst>
              <a:path w="2305" h="2335">
                <a:moveTo>
                  <a:pt x="2303" y="2320"/>
                </a:moveTo>
                <a:lnTo>
                  <a:pt x="2049" y="2282"/>
                </a:lnTo>
                <a:lnTo>
                  <a:pt x="1803" y="2218"/>
                </a:lnTo>
                <a:lnTo>
                  <a:pt x="1567" y="2130"/>
                </a:lnTo>
                <a:lnTo>
                  <a:pt x="1343" y="2020"/>
                </a:lnTo>
                <a:lnTo>
                  <a:pt x="1132" y="1890"/>
                </a:lnTo>
                <a:lnTo>
                  <a:pt x="934" y="1740"/>
                </a:lnTo>
                <a:lnTo>
                  <a:pt x="752" y="1573"/>
                </a:lnTo>
                <a:lnTo>
                  <a:pt x="587" y="1388"/>
                </a:lnTo>
                <a:lnTo>
                  <a:pt x="439" y="1188"/>
                </a:lnTo>
                <a:lnTo>
                  <a:pt x="311" y="974"/>
                </a:lnTo>
                <a:lnTo>
                  <a:pt x="202" y="747"/>
                </a:lnTo>
                <a:lnTo>
                  <a:pt x="116" y="508"/>
                </a:lnTo>
                <a:lnTo>
                  <a:pt x="53" y="259"/>
                </a:lnTo>
                <a:lnTo>
                  <a:pt x="14" y="2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" name="path 80"/>
          <p:cNvSpPr/>
          <p:nvPr/>
        </p:nvSpPr>
        <p:spPr>
          <a:xfrm>
            <a:off x="1837619" y="2284179"/>
            <a:ext cx="1413866" cy="1449389"/>
          </a:xfrm>
          <a:custGeom>
            <a:avLst/>
            <a:gdLst/>
            <a:ahLst/>
            <a:cxnLst/>
            <a:rect l="0" t="0" r="0" b="0"/>
            <a:pathLst>
              <a:path w="2226" h="2282">
                <a:moveTo>
                  <a:pt x="0" y="1141"/>
                </a:moveTo>
                <a:cubicBezTo>
                  <a:pt x="0" y="510"/>
                  <a:pt x="498" y="0"/>
                  <a:pt x="1113" y="0"/>
                </a:cubicBezTo>
                <a:lnTo>
                  <a:pt x="1113" y="0"/>
                </a:lnTo>
                <a:cubicBezTo>
                  <a:pt x="1728" y="0"/>
                  <a:pt x="2226" y="510"/>
                  <a:pt x="2226" y="1141"/>
                </a:cubicBezTo>
                <a:lnTo>
                  <a:pt x="2226" y="1141"/>
                </a:lnTo>
                <a:cubicBezTo>
                  <a:pt x="2226" y="1141"/>
                  <a:pt x="2226" y="1141"/>
                  <a:pt x="2226" y="1141"/>
                </a:cubicBezTo>
                <a:lnTo>
                  <a:pt x="2226" y="1141"/>
                </a:lnTo>
                <a:cubicBezTo>
                  <a:pt x="2226" y="1771"/>
                  <a:pt x="1728" y="2282"/>
                  <a:pt x="1113" y="2282"/>
                </a:cubicBezTo>
                <a:lnTo>
                  <a:pt x="1113" y="2282"/>
                </a:lnTo>
                <a:cubicBezTo>
                  <a:pt x="498" y="2282"/>
                  <a:pt x="0" y="1771"/>
                  <a:pt x="0" y="1141"/>
                </a:cubicBezTo>
                <a:lnTo>
                  <a:pt x="0" y="1141"/>
                </a:lnTo>
                <a:cubicBezTo>
                  <a:pt x="0" y="1141"/>
                  <a:pt x="0" y="1141"/>
                  <a:pt x="0" y="1141"/>
                </a:cubicBezTo>
                <a:lnTo>
                  <a:pt x="0" y="1141"/>
                </a:lnTo>
                <a:close/>
              </a:path>
            </a:pathLst>
          </a:custGeom>
          <a:solidFill>
            <a:srgbClr val="FB8C1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4" name="path 8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6" name="path 8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textbox 94"/>
          <p:cNvSpPr/>
          <p:nvPr/>
        </p:nvSpPr>
        <p:spPr>
          <a:xfrm>
            <a:off x="2583985" y="2816563"/>
            <a:ext cx="426084" cy="449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3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" name="textbox 96"/>
          <p:cNvSpPr/>
          <p:nvPr/>
        </p:nvSpPr>
        <p:spPr>
          <a:xfrm>
            <a:off x="2126150" y="2824691"/>
            <a:ext cx="385445" cy="440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3100" b="1" kern="0" spc="-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group 18"/>
          <p:cNvGrpSpPr/>
          <p:nvPr/>
        </p:nvGrpSpPr>
        <p:grpSpPr>
          <a:xfrm rot="21600000">
            <a:off x="4086822" y="2822083"/>
            <a:ext cx="208950" cy="170051"/>
            <a:chOff x="0" y="0"/>
            <a:chExt cx="208950" cy="170051"/>
          </a:xfrm>
        </p:grpSpPr>
        <p:sp>
          <p:nvSpPr>
            <p:cNvPr id="98" name="path 98"/>
            <p:cNvSpPr/>
            <p:nvPr/>
          </p:nvSpPr>
          <p:spPr>
            <a:xfrm>
              <a:off x="76409" y="0"/>
              <a:ext cx="27755" cy="170051"/>
            </a:xfrm>
            <a:custGeom>
              <a:avLst/>
              <a:gdLst/>
              <a:ahLst/>
              <a:cxnLst/>
              <a:rect l="0" t="0" r="0" b="0"/>
              <a:pathLst>
                <a:path w="43" h="267">
                  <a:moveTo>
                    <a:pt x="14" y="0"/>
                  </a:moveTo>
                  <a:lnTo>
                    <a:pt x="28" y="267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" name="path 100"/>
            <p:cNvSpPr/>
            <p:nvPr/>
          </p:nvSpPr>
          <p:spPr>
            <a:xfrm>
              <a:off x="0" y="33061"/>
              <a:ext cx="208950" cy="68234"/>
            </a:xfrm>
            <a:custGeom>
              <a:avLst/>
              <a:gdLst/>
              <a:ahLst/>
              <a:cxnLst/>
              <a:rect l="0" t="0" r="0" b="0"/>
              <a:pathLst>
                <a:path w="329" h="107">
                  <a:moveTo>
                    <a:pt x="7" y="101"/>
                  </a:moveTo>
                  <a:lnTo>
                    <a:pt x="32" y="69"/>
                  </a:lnTo>
                  <a:lnTo>
                    <a:pt x="64" y="44"/>
                  </a:lnTo>
                  <a:lnTo>
                    <a:pt x="97" y="26"/>
                  </a:lnTo>
                  <a:lnTo>
                    <a:pt x="136" y="13"/>
                  </a:lnTo>
                  <a:lnTo>
                    <a:pt x="177" y="9"/>
                  </a:lnTo>
                  <a:lnTo>
                    <a:pt x="219" y="13"/>
                  </a:lnTo>
                  <a:lnTo>
                    <a:pt x="257" y="26"/>
                  </a:lnTo>
                  <a:lnTo>
                    <a:pt x="291" y="44"/>
                  </a:lnTo>
                  <a:lnTo>
                    <a:pt x="322" y="69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2" name="path 102"/>
          <p:cNvSpPr/>
          <p:nvPr/>
        </p:nvSpPr>
        <p:spPr>
          <a:xfrm>
            <a:off x="1096967" y="2985066"/>
            <a:ext cx="16657" cy="149680"/>
          </a:xfrm>
          <a:custGeom>
            <a:avLst/>
            <a:gdLst/>
            <a:ahLst/>
            <a:cxnLst/>
            <a:rect l="0" t="0" r="0" b="0"/>
            <a:pathLst>
              <a:path w="26" h="235">
                <a:moveTo>
                  <a:pt x="18" y="235"/>
                </a:moveTo>
                <a:lnTo>
                  <a:pt x="7" y="0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" name="path 104"/>
          <p:cNvSpPr/>
          <p:nvPr/>
        </p:nvSpPr>
        <p:spPr>
          <a:xfrm>
            <a:off x="2394513" y="4431511"/>
            <a:ext cx="148098" cy="16657"/>
          </a:xfrm>
          <a:custGeom>
            <a:avLst/>
            <a:gdLst/>
            <a:ahLst/>
            <a:cxnLst/>
            <a:rect l="0" t="0" r="0" b="0"/>
            <a:pathLst>
              <a:path w="233" h="26">
                <a:moveTo>
                  <a:pt x="232" y="18"/>
                </a:moveTo>
                <a:lnTo>
                  <a:pt x="0" y="7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" name="path 106"/>
          <p:cNvSpPr/>
          <p:nvPr/>
        </p:nvSpPr>
        <p:spPr>
          <a:xfrm>
            <a:off x="2542151" y="4431511"/>
            <a:ext cx="148097" cy="16657"/>
          </a:xfrm>
          <a:custGeom>
            <a:avLst/>
            <a:gdLst/>
            <a:ahLst/>
            <a:cxnLst/>
            <a:rect l="0" t="0" r="0" b="0"/>
            <a:pathLst>
              <a:path w="233" h="26">
                <a:moveTo>
                  <a:pt x="232" y="7"/>
                </a:moveTo>
                <a:lnTo>
                  <a:pt x="0" y="18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path 108"/>
          <p:cNvSpPr/>
          <p:nvPr/>
        </p:nvSpPr>
        <p:spPr>
          <a:xfrm>
            <a:off x="4065894" y="2916328"/>
            <a:ext cx="31437" cy="51070"/>
          </a:xfrm>
          <a:custGeom>
            <a:avLst/>
            <a:gdLst/>
            <a:ahLst/>
            <a:cxnLst/>
            <a:rect l="0" t="0" r="0" b="0"/>
            <a:pathLst>
              <a:path w="49" h="80">
                <a:moveTo>
                  <a:pt x="9" y="77"/>
                </a:moveTo>
                <a:lnTo>
                  <a:pt x="22" y="38"/>
                </a:lnTo>
                <a:lnTo>
                  <a:pt x="40" y="4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box 418"/>
          <p:cNvSpPr/>
          <p:nvPr/>
        </p:nvSpPr>
        <p:spPr>
          <a:xfrm>
            <a:off x="477773" y="1333943"/>
            <a:ext cx="7955915" cy="36563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" indent="508635" algn="l" rtl="0" eaLnBrk="0">
              <a:lnSpc>
                <a:spcPct val="101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加热器芯体是加热器系统的主要部件，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负责将PTC加热器冷却液   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的热量传输给流经的空气。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1645" algn="l" rtl="0" eaLnBrk="0">
              <a:lnSpc>
                <a:spcPct val="91000"/>
              </a:lnSpc>
              <a:spcBef>
                <a:spcPts val="45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蒸发器位于空调主机的左侧，膨胀阀与蒸发器相连，安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装于蒸发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106000"/>
              </a:lnSpc>
              <a:spcBef>
                <a:spcPts val="48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器的一端，膨胀阀根据蒸发温度调节制冷剂流量。蒸发器在空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气进入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乘客室之前对其进行冷却和除湿。蒸发器内制冷剂蒸发，吸收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通过蒸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发器气流的热量。空气中的热量传给蒸发器芯的时候，空气中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的水分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湿气会凝结在蒸发器芯的外表面上形成水流出。蒸发器上配备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有蒸发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器温度传感器，对蒸发器上散热片的表面温度进行测量，A/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C空调控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2540" algn="l" rtl="0" eaLnBrk="0">
              <a:lnSpc>
                <a:spcPct val="104000"/>
              </a:lnSpc>
              <a:spcBef>
                <a:spcPts val="43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制器根据此温度控制制冷量，以防蒸发器表面出现结冰。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若蒸发器温    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度低于大约0℃</a:t>
            </a:r>
            <a:r>
              <a:rPr sz="2000" kern="0" spc="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,则压缩机就不会继续工作。若该温度增加至4℃以上，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压缩机便重新开始工作。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4" name="group 74"/>
          <p:cNvGrpSpPr/>
          <p:nvPr/>
        </p:nvGrpSpPr>
        <p:grpSpPr>
          <a:xfrm rot="21600000">
            <a:off x="397510" y="798195"/>
            <a:ext cx="7950834" cy="405129"/>
            <a:chOff x="0" y="0"/>
            <a:chExt cx="7950834" cy="405129"/>
          </a:xfrm>
        </p:grpSpPr>
        <p:grpSp>
          <p:nvGrpSpPr>
            <p:cNvPr id="76" name="group 76"/>
            <p:cNvGrpSpPr/>
            <p:nvPr/>
          </p:nvGrpSpPr>
          <p:grpSpPr>
            <a:xfrm rot="21600000">
              <a:off x="0" y="0"/>
              <a:ext cx="7950834" cy="405129"/>
              <a:chOff x="0" y="0"/>
              <a:chExt cx="7950834" cy="405129"/>
            </a:xfrm>
          </p:grpSpPr>
          <p:sp>
            <p:nvSpPr>
              <p:cNvPr id="422" name="path 422"/>
              <p:cNvSpPr/>
              <p:nvPr/>
            </p:nvSpPr>
            <p:spPr>
              <a:xfrm>
                <a:off x="0" y="0"/>
                <a:ext cx="5396230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8498" h="637">
                    <a:moveTo>
                      <a:pt x="0" y="0"/>
                    </a:moveTo>
                    <a:lnTo>
                      <a:pt x="8498" y="0"/>
                    </a:lnTo>
                    <a:lnTo>
                      <a:pt x="8498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path 424"/>
              <p:cNvSpPr/>
              <p:nvPr/>
            </p:nvSpPr>
            <p:spPr>
              <a:xfrm>
                <a:off x="5037454" y="0"/>
                <a:ext cx="291337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587" h="637">
                    <a:moveTo>
                      <a:pt x="0" y="0"/>
                    </a:moveTo>
                    <a:lnTo>
                      <a:pt x="4587" y="0"/>
                    </a:lnTo>
                    <a:lnTo>
                      <a:pt x="458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6" name="textbox 426"/>
            <p:cNvSpPr/>
            <p:nvPr/>
          </p:nvSpPr>
          <p:spPr>
            <a:xfrm>
              <a:off x="-12700" y="-12700"/>
              <a:ext cx="7976234" cy="4489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2.吉利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EV</a:t>
              </a: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450电动空调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系统主要部件及参数   </a:t>
              </a:r>
              <a:r>
                <a:rPr sz="20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5）空调箱（主机）总成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28" name="textbox 428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8" name="group 7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32" name="path 4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4" name="path 4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box 436"/>
          <p:cNvSpPr/>
          <p:nvPr/>
        </p:nvSpPr>
        <p:spPr>
          <a:xfrm>
            <a:off x="622300" y="1334705"/>
            <a:ext cx="4862195" cy="3655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23240" algn="l" rtl="0" eaLnBrk="0">
              <a:lnSpc>
                <a:spcPct val="108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空调压力开关属于三态压力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开关，根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据空调制冷循环制冷剂压力值，打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开或关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断压力开关，传送空调系统压力信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号，实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现空调系统的压力保护。制冷管路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电磁阀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属于开关阀，根据需要在只有电池冷却时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关闭进入乘员舱的制冷剂回路。当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高压侧  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压力0.196MPa≤P≤3.14MPa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，允许压缩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机启动，否则实施高压保护，压缩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机停止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工作。当高压侧压力大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于1.77MPa时，启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动冷凝风扇高速转动，当高压侧压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力小于  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1.37MPa时，冷凝风扇低速转动。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40" name="picture 4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562600" y="1231900"/>
            <a:ext cx="2753360" cy="4159250"/>
          </a:xfrm>
          <a:prstGeom prst="rect">
            <a:avLst/>
          </a:prstGeom>
        </p:spPr>
      </p:pic>
      <p:grpSp>
        <p:nvGrpSpPr>
          <p:cNvPr id="80" name="group 80"/>
          <p:cNvGrpSpPr/>
          <p:nvPr/>
        </p:nvGrpSpPr>
        <p:grpSpPr>
          <a:xfrm rot="21600000">
            <a:off x="397510" y="798195"/>
            <a:ext cx="7950834" cy="405129"/>
            <a:chOff x="0" y="0"/>
            <a:chExt cx="7950834" cy="405129"/>
          </a:xfrm>
        </p:grpSpPr>
        <p:sp>
          <p:nvSpPr>
            <p:cNvPr id="442" name="path 442"/>
            <p:cNvSpPr/>
            <p:nvPr/>
          </p:nvSpPr>
          <p:spPr>
            <a:xfrm>
              <a:off x="0" y="0"/>
              <a:ext cx="5396230" cy="405129"/>
            </a:xfrm>
            <a:custGeom>
              <a:avLst/>
              <a:gdLst/>
              <a:ahLst/>
              <a:cxnLst/>
              <a:rect l="0" t="0" r="0" b="0"/>
              <a:pathLst>
                <a:path w="8498" h="637">
                  <a:moveTo>
                    <a:pt x="0" y="0"/>
                  </a:moveTo>
                  <a:lnTo>
                    <a:pt x="8498" y="0"/>
                  </a:lnTo>
                  <a:lnTo>
                    <a:pt x="8498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A6E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4" name="path 444"/>
            <p:cNvSpPr/>
            <p:nvPr/>
          </p:nvSpPr>
          <p:spPr>
            <a:xfrm>
              <a:off x="5037454" y="0"/>
              <a:ext cx="2913379" cy="405129"/>
            </a:xfrm>
            <a:custGeom>
              <a:avLst/>
              <a:gdLst/>
              <a:ahLst/>
              <a:cxnLst/>
              <a:rect l="0" t="0" r="0" b="0"/>
              <a:pathLst>
                <a:path w="4587" h="637">
                  <a:moveTo>
                    <a:pt x="0" y="0"/>
                  </a:moveTo>
                  <a:lnTo>
                    <a:pt x="4587" y="0"/>
                  </a:lnTo>
                  <a:lnTo>
                    <a:pt x="4587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46" name="textbox 446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8" name="textbox 448"/>
          <p:cNvSpPr/>
          <p:nvPr/>
        </p:nvSpPr>
        <p:spPr>
          <a:xfrm>
            <a:off x="489458" y="863103"/>
            <a:ext cx="4792345" cy="303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2.吉利EV450电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动空调系统主要部件及参数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2" name="group 8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52" name="path 45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4" name="path 45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56" name="textbox 456"/>
          <p:cNvSpPr/>
          <p:nvPr/>
        </p:nvSpPr>
        <p:spPr>
          <a:xfrm>
            <a:off x="5527421" y="864880"/>
            <a:ext cx="1435100" cy="30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6）压力开关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picture 4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22500" y="2565399"/>
            <a:ext cx="3985259" cy="2820669"/>
          </a:xfrm>
          <a:prstGeom prst="rect">
            <a:avLst/>
          </a:prstGeom>
        </p:spPr>
      </p:pic>
      <p:sp>
        <p:nvSpPr>
          <p:cNvPr id="462" name="textbox 462"/>
          <p:cNvSpPr/>
          <p:nvPr/>
        </p:nvSpPr>
        <p:spPr>
          <a:xfrm>
            <a:off x="622046" y="1311031"/>
            <a:ext cx="7451090" cy="1216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6405" algn="l" rtl="0" eaLnBrk="0">
              <a:lnSpc>
                <a:spcPct val="98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加热器由电阻膜和散热元件组成,在一定电压范围内，加热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的功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率随电流变化而变化，电阻膜的电阻随温度变化的影响较小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，因此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电加热器可输出稳定的功率,从而为制热系统提供稳定的热源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。加热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器高压模块工作电压300-450V ，低压模块工作电压9-16V。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4" name="group 84"/>
          <p:cNvGrpSpPr/>
          <p:nvPr/>
        </p:nvGrpSpPr>
        <p:grpSpPr>
          <a:xfrm rot="21600000">
            <a:off x="397510" y="798195"/>
            <a:ext cx="7950834" cy="405129"/>
            <a:chOff x="0" y="0"/>
            <a:chExt cx="7950834" cy="405129"/>
          </a:xfrm>
        </p:grpSpPr>
        <p:grpSp>
          <p:nvGrpSpPr>
            <p:cNvPr id="86" name="group 86"/>
            <p:cNvGrpSpPr/>
            <p:nvPr/>
          </p:nvGrpSpPr>
          <p:grpSpPr>
            <a:xfrm rot="21600000">
              <a:off x="0" y="0"/>
              <a:ext cx="7950834" cy="405129"/>
              <a:chOff x="0" y="0"/>
              <a:chExt cx="7950834" cy="405129"/>
            </a:xfrm>
          </p:grpSpPr>
          <p:sp>
            <p:nvSpPr>
              <p:cNvPr id="464" name="path 464"/>
              <p:cNvSpPr/>
              <p:nvPr/>
            </p:nvSpPr>
            <p:spPr>
              <a:xfrm>
                <a:off x="0" y="0"/>
                <a:ext cx="5396230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8498" h="637">
                    <a:moveTo>
                      <a:pt x="0" y="0"/>
                    </a:moveTo>
                    <a:lnTo>
                      <a:pt x="8498" y="0"/>
                    </a:lnTo>
                    <a:lnTo>
                      <a:pt x="8498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" name="path 466"/>
              <p:cNvSpPr/>
              <p:nvPr/>
            </p:nvSpPr>
            <p:spPr>
              <a:xfrm>
                <a:off x="5037454" y="0"/>
                <a:ext cx="291337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587" h="637">
                    <a:moveTo>
                      <a:pt x="0" y="0"/>
                    </a:moveTo>
                    <a:lnTo>
                      <a:pt x="4587" y="0"/>
                    </a:lnTo>
                    <a:lnTo>
                      <a:pt x="458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8" name="textbox 468"/>
            <p:cNvSpPr/>
            <p:nvPr/>
          </p:nvSpPr>
          <p:spPr>
            <a:xfrm>
              <a:off x="-12700" y="-12700"/>
              <a:ext cx="7976234" cy="4305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ts val="2640"/>
                </a:lnSpc>
                <a:spcBef>
                  <a:spcPts val="0"/>
                </a:spcBef>
              </a:pPr>
              <a:r>
                <a:rPr sz="20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2.吉利EV450电动空调</a:t>
              </a:r>
              <a:r>
                <a:rPr sz="20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系统主要部件及参数   </a:t>
              </a:r>
              <a:r>
                <a:rPr sz="20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 ）PTC加热器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70" name="textbox 47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8" name="group 8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74" name="path 47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6" name="path 47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picture 4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44600" y="1206500"/>
            <a:ext cx="6387464" cy="4178300"/>
          </a:xfrm>
          <a:prstGeom prst="rect">
            <a:avLst/>
          </a:prstGeom>
        </p:spPr>
      </p:pic>
      <p:sp>
        <p:nvSpPr>
          <p:cNvPr id="482" name="textbox 482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4" name="textbox 484"/>
          <p:cNvSpPr/>
          <p:nvPr/>
        </p:nvSpPr>
        <p:spPr>
          <a:xfrm>
            <a:off x="-12700" y="5460516"/>
            <a:ext cx="9169400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tabLst>
                <a:tab pos="883158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5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23</a:t>
            </a: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90" name="group 9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88" name="path 48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0" name="path 49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70" name="textbox 47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box 498"/>
          <p:cNvSpPr/>
          <p:nvPr/>
        </p:nvSpPr>
        <p:spPr>
          <a:xfrm>
            <a:off x="452678" y="1199066"/>
            <a:ext cx="7786369" cy="2868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300" algn="l" rtl="0" eaLnBrk="0">
              <a:lnSpc>
                <a:spcPts val="2110"/>
              </a:lnSpc>
            </a:pPr>
            <a:r>
              <a:rPr sz="1500" b="1" kern="0" spc="-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b="1" kern="0" spc="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1）温度设定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735" indent="422275" algn="l" rtl="0" eaLnBrk="0">
              <a:lnSpc>
                <a:spcPct val="94000"/>
              </a:lnSpc>
              <a:spcBef>
                <a:spcPts val="155"/>
              </a:spcBef>
            </a:pPr>
            <a:r>
              <a:rPr sz="16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温度调节旋钮用来设定车内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温度，并显示于显示屏。温度调节范围为16-32℃</a:t>
            </a:r>
            <a:r>
              <a:rPr sz="16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,每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步为0.5℃</a:t>
            </a:r>
            <a:r>
              <a:rPr sz="16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,当处于“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AUTO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”模式，温度调节为最高或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最低时，控制器控制鼓风机以最 </a:t>
            </a:r>
            <a:r>
              <a:rPr sz="16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大风量状态运行。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4300" algn="l" rtl="0" eaLnBrk="0">
              <a:lnSpc>
                <a:spcPts val="2110"/>
              </a:lnSpc>
            </a:pPr>
            <a:r>
              <a:rPr sz="1500" b="1" kern="0" spc="-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2）风量调节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735" indent="421640" algn="l" rtl="0" eaLnBrk="0">
              <a:lnSpc>
                <a:spcPct val="107000"/>
              </a:lnSpc>
              <a:spcBef>
                <a:spcPts val="270"/>
              </a:spcBef>
            </a:pP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风量调节旋钮用来手动设定鼓风机风速。风量共分为0-7档。当处于“AUTO”模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式，鼓风机速度将由系统自动控制，对风量调节旋钮的操作会使系统状态由自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动模式转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为手动模式。AUTO标识消失。空调系统采用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电压调节方式控制鼓风机转速的1—7档， 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如下表所示。在自动状态下，鼓风机速度作为自动控制逻辑的一部分。鼓风机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速度不限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于手动状态下的7级调节， 但是LCD显示只有7条，所以指示条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数量显示的是最接近的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6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鼓风机速度。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00" name="table 500"/>
          <p:cNvGraphicFramePr>
            <a:graphicFrameLocks noGrp="1"/>
          </p:cNvGraphicFramePr>
          <p:nvPr/>
        </p:nvGraphicFramePr>
        <p:xfrm>
          <a:off x="815657" y="4187515"/>
          <a:ext cx="7155815" cy="1085850"/>
        </p:xfrm>
        <a:graphic>
          <a:graphicData uri="http://schemas.openxmlformats.org/drawingml/2006/table">
            <a:tbl>
              <a:tblPr/>
              <a:tblGrid>
                <a:gridCol w="1791970"/>
                <a:gridCol w="1784350"/>
                <a:gridCol w="1785620"/>
                <a:gridCol w="1793875"/>
              </a:tblGrid>
              <a:tr h="226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783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鼓风机档位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124460" algn="l" rtl="0" eaLnBrk="0">
                        <a:lnSpc>
                          <a:spcPts val="1730"/>
                        </a:lnSpc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鼓风机端电压（V </a:t>
                      </a:r>
                      <a:r>
                        <a:rPr sz="14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212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鼓风机档位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126365" algn="l" rtl="0" eaLnBrk="0">
                        <a:lnSpc>
                          <a:spcPts val="1730"/>
                        </a:lnSpc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鼓风机端电压（V </a:t>
                      </a:r>
                      <a:r>
                        <a:rPr sz="14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407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772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264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7787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6.5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23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7851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3.5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598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7724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8.8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598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771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4.5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090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088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11.2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9155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1050" algn="l" rtl="0" eaLnBrk="0">
                        <a:lnSpc>
                          <a:spcPct val="84000"/>
                        </a:lnSpc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5.2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8995" algn="l" rtl="0" eaLnBrk="0">
                        <a:lnSpc>
                          <a:spcPct val="83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0885" algn="l" rtl="0" eaLnBrk="0">
                        <a:lnSpc>
                          <a:spcPct val="84000"/>
                        </a:lnSpc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12.5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4" name="textbox 504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6" name="textbox 506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4" name="group 9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10" name="path 51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2" name="path 51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box 514"/>
          <p:cNvSpPr/>
          <p:nvPr/>
        </p:nvSpPr>
        <p:spPr>
          <a:xfrm>
            <a:off x="452678" y="1190811"/>
            <a:ext cx="8050530" cy="268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300" algn="l" rtl="0" eaLnBrk="0">
              <a:lnSpc>
                <a:spcPts val="2110"/>
              </a:lnSpc>
            </a:pPr>
            <a:r>
              <a:rPr sz="1600" b="1" kern="0" spc="-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3）出风模式调节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370" indent="638810" algn="l" rtl="0" eaLnBrk="0">
              <a:lnSpc>
                <a:spcPct val="113000"/>
              </a:lnSpc>
              <a:spcBef>
                <a:spcPts val="4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自动A/C空调控制器提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供了手动和自动两种出风模式供选择。通过调节面/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脚/挡风玻璃的风门可以控制出风模式。吹头和吹脚的温度分配的不同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是为了给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脚部提供较温暖的空气，给头部提供较凉爽的空气，保证驾驶者始终处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于舒适的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环境中驾驶。温度分配的范围将受到汽车空间大小的影响。自动A/C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空调控制器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使用蒸发器温度传感器来确定混合气体的温度。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370" indent="479425" algn="l" rtl="0" eaLnBrk="0">
              <a:lnSpc>
                <a:spcPct val="102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手动状态下，可通过风向调节按钮4选择吹面、双向(吹面和吹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脚)、吹脚、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混合(吹脚和除霜)模式，除霜模式为单独按键。各出风模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式下，LCD显示相应标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识。各出风模式对应的风向电机电压如表所示。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18" name="table 518"/>
          <p:cNvGraphicFramePr>
            <a:graphicFrameLocks noGrp="1"/>
          </p:cNvGraphicFramePr>
          <p:nvPr/>
        </p:nvGraphicFramePr>
        <p:xfrm>
          <a:off x="2962274" y="3946207"/>
          <a:ext cx="3652520" cy="1469390"/>
        </p:xfrm>
        <a:graphic>
          <a:graphicData uri="http://schemas.openxmlformats.org/drawingml/2006/table">
            <a:tbl>
              <a:tblPr/>
              <a:tblGrid>
                <a:gridCol w="1852295"/>
                <a:gridCol w="1800225"/>
              </a:tblGrid>
              <a:tr h="4940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6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手动设定模式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655" algn="l" rtl="0" eaLnBrk="0">
                        <a:lnSpc>
                          <a:spcPct val="83000"/>
                        </a:lnSpc>
                      </a:pPr>
                      <a:r>
                        <a:rPr sz="16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风向电机电压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98500" algn="l" rtl="0" eaLnBrk="0">
                        <a:lnSpc>
                          <a:spcPts val="2020"/>
                        </a:lnSpc>
                      </a:pPr>
                      <a:r>
                        <a:rPr sz="13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sz="13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3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13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3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660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吹面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501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4.5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14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6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双向（吹面和吹脚）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708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3.5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6600" algn="l" rtl="0" eaLnBrk="0">
                        <a:lnSpc>
                          <a:spcPct val="90000"/>
                        </a:lnSpc>
                      </a:pPr>
                      <a:r>
                        <a:rPr sz="1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吹脚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327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2.5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0" name="textbox 52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2" name="textbox 522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24" name="table 524"/>
          <p:cNvGraphicFramePr>
            <a:graphicFrameLocks noGrp="1"/>
          </p:cNvGraphicFramePr>
          <p:nvPr/>
        </p:nvGraphicFramePr>
        <p:xfrm>
          <a:off x="2962274" y="5409248"/>
          <a:ext cx="3652520" cy="256540"/>
        </p:xfrm>
        <a:graphic>
          <a:graphicData uri="http://schemas.openxmlformats.org/drawingml/2006/table">
            <a:tbl>
              <a:tblPr/>
              <a:tblGrid>
                <a:gridCol w="1852295"/>
                <a:gridCol w="1800225"/>
              </a:tblGrid>
              <a:tr h="256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850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除霜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200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0.5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6" name="group 9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28" name="path 52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30" name="path 53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32" name="textbox 532"/>
          <p:cNvSpPr/>
          <p:nvPr/>
        </p:nvSpPr>
        <p:spPr>
          <a:xfrm>
            <a:off x="2967748" y="5183247"/>
            <a:ext cx="2900045" cy="2457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混合（吹脚和除霜）</a:t>
            </a:r>
            <a:r>
              <a:rPr sz="16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4" name="textbox 534"/>
          <p:cNvSpPr/>
          <p:nvPr/>
        </p:nvSpPr>
        <p:spPr>
          <a:xfrm>
            <a:off x="8806764" y="5460516"/>
            <a:ext cx="220345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25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box 536"/>
          <p:cNvSpPr/>
          <p:nvPr/>
        </p:nvSpPr>
        <p:spPr>
          <a:xfrm>
            <a:off x="446786" y="1282127"/>
            <a:ext cx="7821294" cy="3707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0" algn="l" rtl="0" eaLnBrk="0">
              <a:lnSpc>
                <a:spcPts val="2640"/>
              </a:lnSpc>
            </a:pPr>
            <a:r>
              <a:rPr sz="2000" b="1" kern="0" spc="-1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4）内外循环控制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3180" indent="625475" algn="l" rtl="0" eaLnBrk="0">
              <a:lnSpc>
                <a:spcPct val="108000"/>
              </a:lnSpc>
              <a:spcBef>
                <a:spcPts val="43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自动空调控制系统提供了2种内外循环控制模式，分别是手动内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循环，手动外循环，高配的自动空调系统还带有自动循环模式( AQ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 )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。通过操作内外循环按键和AUTO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按键来控制循环模式，A/C空调控制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器根据设定的温度值、当前车外环境温度、车内温度、蒸发器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表面温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度、车速信号、水温信号、阳光强度， AQS信号等，输入给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热管理控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制器计算内外循环风门位置。用户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可以通过操作AUTO按键或者内/外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循环按键切换至AQS模式，使内外循环模式控制进入自动模式(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AQS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模式)。自动模式中，当内循环模式保持45分钟时，自动强制切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换为外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循环并保持30秒，30秒后回到内循环模式，与空气质量指令冲突时，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优先空气质量指令。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0" name="textbox 54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2" name="textbox 542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8" name="group 9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46" name="path 54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8" name="path 54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box 550"/>
          <p:cNvSpPr/>
          <p:nvPr/>
        </p:nvSpPr>
        <p:spPr>
          <a:xfrm>
            <a:off x="449732" y="1260129"/>
            <a:ext cx="8005444" cy="40532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0" algn="l" rtl="0" eaLnBrk="0">
              <a:lnSpc>
                <a:spcPts val="2375"/>
              </a:lnSpc>
            </a:pPr>
            <a:r>
              <a:rPr sz="1700" b="1" kern="0" spc="-1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700" b="1" kern="0" spc="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-1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5）除霜控制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545" indent="410845" algn="l" rtl="0" eaLnBrk="0">
              <a:lnSpc>
                <a:spcPct val="96000"/>
              </a:lnSpc>
              <a:spcBef>
                <a:spcPts val="13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用户通过操作前除霜按键进入最大除霜模式，进入最大除霜模式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后，吹风模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式为吹窗模式。此时风机速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度最大。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625" algn="l" rtl="0" eaLnBrk="0">
              <a:lnSpc>
                <a:spcPct val="91000"/>
              </a:lnSpc>
              <a:spcBef>
                <a:spcPts val="195"/>
              </a:spcBef>
            </a:pPr>
            <a:r>
              <a:rPr sz="1800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sz="1800" kern="0" spc="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前挡风玻璃除霜功能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910" indent="409575" algn="l" rtl="0" eaLnBrk="0">
              <a:lnSpc>
                <a:spcPct val="109000"/>
              </a:lnSpc>
              <a:spcBef>
                <a:spcPts val="4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任意工作状态下(自动、手动、关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机)</a:t>
            </a:r>
            <a:r>
              <a:rPr sz="1800" kern="0" spc="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，按下除霜按钮，系统即在除霜状态下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工作。除霜状态解除后，系统即回到除霜前的状态(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自动、手动、关机)。在除霜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状态下按动风速调节按钮会使风速相应提高或降低。工作状态保持除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霜，压缩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机继续工作，出风模式保持吹玻璃。在除霜过程中，除风速调节、温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度调节、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" indent="-9525" algn="l" rtl="0" eaLnBrk="0">
              <a:lnSpc>
                <a:spcPct val="101000"/>
              </a:lnSpc>
              <a:spcBef>
                <a:spcPts val="39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和后除霜按钮以外，对其他按钮的操作都会使系统离开除霜模式而回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到除霜前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的模式。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625" algn="l" rtl="0" eaLnBrk="0">
              <a:lnSpc>
                <a:spcPct val="91000"/>
              </a:lnSpc>
              <a:spcBef>
                <a:spcPts val="240"/>
              </a:spcBef>
            </a:pPr>
            <a:r>
              <a:rPr sz="1800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sz="1800" kern="0" spc="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后除霜功能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910" indent="407670" algn="l" rtl="0" eaLnBrk="0">
              <a:lnSpc>
                <a:spcPct val="97000"/>
              </a:lnSpc>
              <a:spcBef>
                <a:spcPts val="19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后除霜按钮用来启动后挡风玻璃除霜功能。在后挡风玻璃除霜期间，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后除霜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按键指示灯点亮，关闭后除霜功能，则指示灯熄灭。用户可以再次按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下后除霜   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按键取消后除霜功能。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4" name="textbox 554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6" name="textbox 556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0" name="group 10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60" name="path 56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2" name="path 56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box 564"/>
          <p:cNvSpPr/>
          <p:nvPr/>
        </p:nvSpPr>
        <p:spPr>
          <a:xfrm>
            <a:off x="449732" y="1293117"/>
            <a:ext cx="7820025" cy="1899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0" algn="l" rtl="0" eaLnBrk="0">
              <a:lnSpc>
                <a:spcPts val="2375"/>
              </a:lnSpc>
            </a:pPr>
            <a:r>
              <a:rPr sz="1800" b="1" kern="0" spc="-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6）自动与手动工作状态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275" indent="478155" algn="l" rtl="0" eaLnBrk="0">
              <a:lnSpc>
                <a:spcPct val="110000"/>
              </a:lnSpc>
              <a:spcBef>
                <a:spcPts val="50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空调系统有自动(AUTO)、手动(MAN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U)和停止(OFF)三种状态。用户在按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AUTO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按键后，室内设定温度自动跳转至23℃  ,内外循环根据当前工作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进行调整(制冷工况进入内循环， 采暖工况进入外循环)且在调整温度时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不退出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自动模式，用户可以通过操作MODE按键、 AC按钮、风量调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节旋钮使压缩机 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控制进入手动模式。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8" name="textbox 568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0" name="textbox 570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2" name="group 10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74" name="path 57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6" name="path 57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extbox 578"/>
          <p:cNvSpPr/>
          <p:nvPr/>
        </p:nvSpPr>
        <p:spPr>
          <a:xfrm>
            <a:off x="484936" y="4324055"/>
            <a:ext cx="8285480" cy="824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  启动请求1 ：AC按键打开，请求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压缩机启动。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82600" indent="-470535" algn="l" rtl="0" eaLnBrk="0">
              <a:lnSpc>
                <a:spcPct val="96000"/>
              </a:lnSpc>
              <a:spcBef>
                <a:spcPts val="175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  启动请求2 ：AUTO模式下，根据实际情况计算需开启制冷，请求压缩机启动。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启动请求3 ：BMS有电池冷却需求，且环境温度﹥16℃</a:t>
            </a:r>
            <a:r>
              <a:rPr sz="1800" kern="0" spc="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,请求压缩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机启动。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0" name="textbox 580"/>
          <p:cNvSpPr/>
          <p:nvPr/>
        </p:nvSpPr>
        <p:spPr>
          <a:xfrm>
            <a:off x="478078" y="1856318"/>
            <a:ext cx="1867535" cy="24688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17145" algn="l" rtl="0" eaLnBrk="0">
              <a:lnSpc>
                <a:spcPct val="95000"/>
              </a:lnSpc>
            </a:pP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）保护控制策略: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蒸发器温度：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91000"/>
              </a:lnSpc>
              <a:spcBef>
                <a:spcPts val="545"/>
              </a:spcBef>
            </a:pPr>
            <a:r>
              <a:rPr sz="18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环境温度：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270" algn="l" rtl="0" eaLnBrk="0">
              <a:lnSpc>
                <a:spcPct val="191000"/>
              </a:lnSpc>
              <a:spcBef>
                <a:spcPts val="39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空调高低压开关：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启动请求策略: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2" name="textbox 582"/>
          <p:cNvSpPr/>
          <p:nvPr/>
        </p:nvSpPr>
        <p:spPr>
          <a:xfrm>
            <a:off x="449732" y="1260129"/>
            <a:ext cx="6887209" cy="596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0" algn="l" rtl="0" eaLnBrk="0">
              <a:lnSpc>
                <a:spcPts val="2375"/>
              </a:lnSpc>
            </a:pPr>
            <a:r>
              <a:rPr sz="1800" b="1" kern="0" spc="-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7）压缩机控制策略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1000"/>
              </a:lnSpc>
              <a:spcBef>
                <a:spcPts val="155"/>
              </a:spcBef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电动空调压缩的启动需同时满足保护控制策略和启动请求之一。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86" name="table 586"/>
          <p:cNvGraphicFramePr>
            <a:graphicFrameLocks noGrp="1"/>
          </p:cNvGraphicFramePr>
          <p:nvPr/>
        </p:nvGraphicFramePr>
        <p:xfrm>
          <a:off x="2505710" y="3513773"/>
          <a:ext cx="4450080" cy="657860"/>
        </p:xfrm>
        <a:graphic>
          <a:graphicData uri="http://schemas.openxmlformats.org/drawingml/2006/table">
            <a:tbl>
              <a:tblPr/>
              <a:tblGrid>
                <a:gridCol w="2807335"/>
                <a:gridCol w="1642745"/>
              </a:tblGrid>
              <a:tr h="3289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323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0.196MPa≤P≤3.14MPa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1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允许压缩机启动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354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≤0.196MPa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或≥3.14MPa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7485" algn="l" rtl="0" eaLnBrk="0">
                        <a:lnSpc>
                          <a:spcPct val="91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禁止压缩机启动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8" name="textbox 588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90" name="table 590"/>
          <p:cNvGraphicFramePr>
            <a:graphicFrameLocks noGrp="1"/>
          </p:cNvGraphicFramePr>
          <p:nvPr/>
        </p:nvGraphicFramePr>
        <p:xfrm>
          <a:off x="2481579" y="2102803"/>
          <a:ext cx="4453254" cy="552450"/>
        </p:xfrm>
        <a:graphic>
          <a:graphicData uri="http://schemas.openxmlformats.org/drawingml/2006/table">
            <a:tbl>
              <a:tblPr/>
              <a:tblGrid>
                <a:gridCol w="2786379"/>
                <a:gridCol w="1666875"/>
              </a:tblGrid>
              <a:tr h="276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1094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≥4℃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018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允许压缩机启动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1094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≤0℃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0185" algn="l" rtl="0" eaLnBrk="0">
                        <a:lnSpc>
                          <a:spcPct val="91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禁止压缩机启动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2" name="table 592"/>
          <p:cNvGraphicFramePr>
            <a:graphicFrameLocks noGrp="1"/>
          </p:cNvGraphicFramePr>
          <p:nvPr/>
        </p:nvGraphicFramePr>
        <p:xfrm>
          <a:off x="2508250" y="2821623"/>
          <a:ext cx="4437380" cy="439420"/>
        </p:xfrm>
        <a:graphic>
          <a:graphicData uri="http://schemas.openxmlformats.org/drawingml/2006/table">
            <a:tbl>
              <a:tblPr/>
              <a:tblGrid>
                <a:gridCol w="2781935"/>
                <a:gridCol w="1655445"/>
              </a:tblGrid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0305" algn="l" rtl="0" eaLnBrk="0">
                        <a:lnSpc>
                          <a:spcPct val="82000"/>
                        </a:lnSpc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≥-1℃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4470" algn="l" rtl="0" eaLnBrk="0">
                        <a:lnSpc>
                          <a:spcPct val="8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允许压缩机启动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0305" algn="l" rtl="0" eaLnBrk="0">
                        <a:lnSpc>
                          <a:spcPct val="85000"/>
                        </a:lnSpc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≤-3℃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3835" algn="l" rtl="0" eaLnBrk="0">
                        <a:lnSpc>
                          <a:spcPct val="91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禁止压缩机启动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4" name="textbox 594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4" name="group 10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98" name="path 59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0" name="path 60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705100" y="1993900"/>
            <a:ext cx="4097019" cy="3177539"/>
          </a:xfrm>
          <a:prstGeom prst="rect">
            <a:avLst/>
          </a:prstGeom>
        </p:spPr>
      </p:pic>
      <p:sp>
        <p:nvSpPr>
          <p:cNvPr id="112" name="textbox 112"/>
          <p:cNvSpPr/>
          <p:nvPr/>
        </p:nvSpPr>
        <p:spPr>
          <a:xfrm>
            <a:off x="845934" y="905894"/>
            <a:ext cx="7392669" cy="9118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13410" algn="l" rtl="0" eaLnBrk="0">
              <a:lnSpc>
                <a:spcPct val="97000"/>
              </a:lnSpc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一辆2018款吉利帝豪EV450电动汽车出现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不制冷，电动压缩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机不工作的故障。车间主管接受维修任务后，经确诊为电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动压缩机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损坏，需对电动压缩机进行更换，请你按标准操作流程完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成电动压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-12700" y="171165"/>
            <a:ext cx="2696845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r>
              <a:rPr sz="2400" b="1" kern="0" spc="10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一、情境导入</a:t>
            </a:r>
            <a:endParaRPr sz="2400" b="1" kern="0" spc="10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20" name="path 12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2" name="path 12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4" name="textbox 124"/>
          <p:cNvSpPr/>
          <p:nvPr/>
        </p:nvSpPr>
        <p:spPr>
          <a:xfrm>
            <a:off x="846188" y="1821056"/>
            <a:ext cx="1501139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900" b="1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缩机的更换。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picture 6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36700" y="2120900"/>
            <a:ext cx="5654039" cy="3309619"/>
          </a:xfrm>
          <a:prstGeom prst="rect">
            <a:avLst/>
          </a:prstGeom>
        </p:spPr>
      </p:pic>
      <p:sp>
        <p:nvSpPr>
          <p:cNvPr id="606" name="textbox 606"/>
          <p:cNvSpPr/>
          <p:nvPr/>
        </p:nvSpPr>
        <p:spPr>
          <a:xfrm>
            <a:off x="532434" y="1315425"/>
            <a:ext cx="7793990" cy="824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12115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吉利EV450电动空调压缩机负责启动制冷系统，完成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乘员舱和动力电池的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制冷需求，但压缩机也同时受到蒸发温度、环境温度和压力保护控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制，两者同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时满足启动条件时压缩机才工作。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8" name="textbox 608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0" name="textbox 610"/>
          <p:cNvSpPr/>
          <p:nvPr/>
        </p:nvSpPr>
        <p:spPr>
          <a:xfrm>
            <a:off x="397510" y="798195"/>
            <a:ext cx="51555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4.吉利EV450电动压缩机不工作的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6" name="group 10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14" name="path 61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6" name="path 61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textbox 618"/>
          <p:cNvSpPr/>
          <p:nvPr/>
        </p:nvSpPr>
        <p:spPr>
          <a:xfrm>
            <a:off x="505917" y="1243212"/>
            <a:ext cx="4028440" cy="38423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100" indent="409575" algn="l" rtl="0" eaLnBrk="0">
              <a:lnSpc>
                <a:spcPct val="96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空调压缩机高压由车载充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电机分线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盒通过BV33/3、</a:t>
            </a:r>
            <a:r>
              <a:rPr sz="18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BV33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/4分别连接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735" indent="17780" algn="l" rtl="0" eaLnBrk="0">
              <a:lnSpc>
                <a:spcPct val="95000"/>
              </a:lnSpc>
              <a:spcBef>
                <a:spcPts val="190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BV30/1、</a:t>
            </a:r>
            <a:r>
              <a:rPr sz="18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BV30/2提供。空调压缩机控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制器的低压连接器为BV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08</a:t>
            </a: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，BV08/1通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过由前机舱保险继电器盒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的EF30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7150" indent="69215" algn="l" rtl="0" eaLnBrk="0">
              <a:lnSpc>
                <a:spcPct val="103000"/>
              </a:lnSpc>
              <a:spcBef>
                <a:spcPts val="5"/>
              </a:spcBef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10A）保险供电；BV08/3端子搭铁；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BV08/2为LIN总线通讯线，分别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与空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830" indent="1270" algn="l" rtl="0" eaLnBrk="0">
              <a:lnSpc>
                <a:spcPct val="95000"/>
              </a:lnSpc>
              <a:spcBef>
                <a:spcPts val="21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调控制面板、A/C空调控制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器和热交换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器集成模块通过LIN总线通讯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735" indent="18415" algn="l" rtl="0" eaLnBrk="0">
              <a:lnSpc>
                <a:spcPct val="98000"/>
              </a:lnSpc>
              <a:spcBef>
                <a:spcPts val="175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BV08/6、</a:t>
            </a:r>
            <a:r>
              <a:rPr sz="18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BV08/7端子为高压互锁输入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输出端子。电动空调压缩机不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工作的可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能故障原因包括高压电故障、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低压供电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故障、搭铁故障、</a:t>
            </a:r>
            <a:r>
              <a:rPr sz="18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LIN总线通讯故障、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735" algn="l" rtl="0" eaLnBrk="0">
              <a:lnSpc>
                <a:spcPct val="91000"/>
              </a:lnSpc>
              <a:spcBef>
                <a:spcPts val="19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压缩机保护等。（注意自动空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调设定的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20" name="picture 6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33900" y="1930400"/>
            <a:ext cx="4580255" cy="2681605"/>
          </a:xfrm>
          <a:prstGeom prst="rect">
            <a:avLst/>
          </a:prstGeom>
        </p:spPr>
      </p:pic>
      <p:sp>
        <p:nvSpPr>
          <p:cNvPr id="626" name="textbox 626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8" name="textbox 628"/>
          <p:cNvSpPr/>
          <p:nvPr/>
        </p:nvSpPr>
        <p:spPr>
          <a:xfrm>
            <a:off x="397510" y="798195"/>
            <a:ext cx="51555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4.吉利EV450电动压缩机不工作的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0" name="group 11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32" name="path 6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4" name="path 6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picture 6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9900" y="1333499"/>
            <a:ext cx="8290559" cy="2977515"/>
          </a:xfrm>
          <a:prstGeom prst="rect">
            <a:avLst/>
          </a:prstGeom>
        </p:spPr>
      </p:pic>
      <p:sp>
        <p:nvSpPr>
          <p:cNvPr id="640" name="textbox 64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2" name="textbox 642"/>
          <p:cNvSpPr/>
          <p:nvPr/>
        </p:nvSpPr>
        <p:spPr>
          <a:xfrm>
            <a:off x="397510" y="798195"/>
            <a:ext cx="51555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4.吉利EV450电动压缩机不工作的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2" name="group 11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46" name="path 64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8" name="path 64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rect 650"/>
          <p:cNvSpPr/>
          <p:nvPr/>
        </p:nvSpPr>
        <p:spPr>
          <a:xfrm>
            <a:off x="397510" y="798195"/>
            <a:ext cx="5154930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4" name="textbox 654"/>
          <p:cNvSpPr/>
          <p:nvPr/>
        </p:nvSpPr>
        <p:spPr>
          <a:xfrm>
            <a:off x="-12700" y="862595"/>
            <a:ext cx="9169400" cy="4802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3555" algn="l" rtl="0" eaLnBrk="0">
              <a:lnSpc>
                <a:spcPct val="83000"/>
              </a:lnSpc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压缩机不工作的故障检修   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5"/>
              </a:spcBef>
              <a:tabLst>
                <a:tab pos="883031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5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33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56" name="picture 6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54200" y="1181100"/>
            <a:ext cx="5177789" cy="4268469"/>
          </a:xfrm>
          <a:prstGeom prst="rect">
            <a:avLst/>
          </a:prstGeom>
        </p:spPr>
      </p:pic>
      <p:sp>
        <p:nvSpPr>
          <p:cNvPr id="658" name="textbox 658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4" name="group 11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62" name="path 66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4" name="path 66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picture 6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16000" y="1295400"/>
            <a:ext cx="7109460" cy="2918459"/>
          </a:xfrm>
          <a:prstGeom prst="rect">
            <a:avLst/>
          </a:prstGeom>
        </p:spPr>
      </p:pic>
      <p:sp>
        <p:nvSpPr>
          <p:cNvPr id="670" name="textbox 67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2" name="textbox 672"/>
          <p:cNvSpPr/>
          <p:nvPr/>
        </p:nvSpPr>
        <p:spPr>
          <a:xfrm>
            <a:off x="397510" y="798195"/>
            <a:ext cx="51555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4.吉利EV450电动压缩机不工作的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6" name="group 11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76" name="path 67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8" name="path 67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6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28700" y="1257299"/>
            <a:ext cx="7094219" cy="3208020"/>
          </a:xfrm>
          <a:prstGeom prst="rect">
            <a:avLst/>
          </a:prstGeom>
        </p:spPr>
      </p:pic>
      <p:sp>
        <p:nvSpPr>
          <p:cNvPr id="684" name="textbox 684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6" name="textbox 686"/>
          <p:cNvSpPr/>
          <p:nvPr/>
        </p:nvSpPr>
        <p:spPr>
          <a:xfrm>
            <a:off x="397510" y="798195"/>
            <a:ext cx="51555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4.吉利EV450电动压缩机不工作的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8" name="group 11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90" name="path 69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92" name="path 69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picture 6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28700" y="1511300"/>
            <a:ext cx="7078980" cy="3421380"/>
          </a:xfrm>
          <a:prstGeom prst="rect">
            <a:avLst/>
          </a:prstGeom>
        </p:spPr>
      </p:pic>
      <p:sp>
        <p:nvSpPr>
          <p:cNvPr id="698" name="textbox 698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0" name="textbox 700"/>
          <p:cNvSpPr/>
          <p:nvPr/>
        </p:nvSpPr>
        <p:spPr>
          <a:xfrm>
            <a:off x="397510" y="798195"/>
            <a:ext cx="51555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4.吉利EV450电动压缩机不工作的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0" name="group 12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04" name="path 70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6" name="path 70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picture 708"/>
          <p:cNvPicPr>
            <a:picLocks noChangeAspect="1"/>
          </p:cNvPicPr>
          <p:nvPr/>
        </p:nvPicPr>
        <p:blipFill>
          <a:blip r:embed="rId1"/>
          <a:srcRect l="6979" r="4826" b="7184"/>
          <a:stretch>
            <a:fillRect/>
          </a:stretch>
        </p:blipFill>
        <p:spPr>
          <a:xfrm rot="21600000">
            <a:off x="638175" y="787400"/>
            <a:ext cx="8064500" cy="4577715"/>
          </a:xfrm>
          <a:prstGeom prst="rect">
            <a:avLst/>
          </a:prstGeom>
        </p:spPr>
      </p:pic>
      <p:sp>
        <p:nvSpPr>
          <p:cNvPr id="710" name="textbox 710"/>
          <p:cNvSpPr/>
          <p:nvPr/>
        </p:nvSpPr>
        <p:spPr>
          <a:xfrm>
            <a:off x="-12700" y="171165"/>
            <a:ext cx="689927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2" name="group 12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14" name="path 71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16" name="path 71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18" name="textbox 718"/>
          <p:cNvSpPr/>
          <p:nvPr/>
        </p:nvSpPr>
        <p:spPr>
          <a:xfrm>
            <a:off x="8805545" y="5460516"/>
            <a:ext cx="221615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37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picture 7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1200" y="762000"/>
            <a:ext cx="7613014" cy="4693919"/>
          </a:xfrm>
          <a:prstGeom prst="rect">
            <a:avLst/>
          </a:prstGeom>
        </p:spPr>
      </p:pic>
      <p:sp>
        <p:nvSpPr>
          <p:cNvPr id="724" name="textbox 724"/>
          <p:cNvSpPr/>
          <p:nvPr/>
        </p:nvSpPr>
        <p:spPr>
          <a:xfrm>
            <a:off x="-12700" y="171165"/>
            <a:ext cx="689927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4" name="group 12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28" name="path 72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30" name="path 73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732"/>
          <p:cNvPicPr>
            <a:picLocks noChangeAspect="1"/>
          </p:cNvPicPr>
          <p:nvPr/>
        </p:nvPicPr>
        <p:blipFill>
          <a:blip r:embed="rId1"/>
          <a:srcRect l="5382" r="8090" b="7365"/>
          <a:stretch>
            <a:fillRect/>
          </a:stretch>
        </p:blipFill>
        <p:spPr>
          <a:xfrm rot="21600000">
            <a:off x="492125" y="762000"/>
            <a:ext cx="7912100" cy="4592320"/>
          </a:xfrm>
          <a:prstGeom prst="rect">
            <a:avLst/>
          </a:prstGeom>
        </p:spPr>
      </p:pic>
      <p:sp>
        <p:nvSpPr>
          <p:cNvPr id="734" name="textbox 734"/>
          <p:cNvSpPr/>
          <p:nvPr/>
        </p:nvSpPr>
        <p:spPr>
          <a:xfrm>
            <a:off x="-12700" y="171165"/>
            <a:ext cx="689927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6" name="group 12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38" name="path 73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40" name="path 74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42" name="textbox 742"/>
          <p:cNvSpPr/>
          <p:nvPr/>
        </p:nvSpPr>
        <p:spPr>
          <a:xfrm>
            <a:off x="8805545" y="5460516"/>
            <a:ext cx="221615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39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10308" y="1617259"/>
            <a:ext cx="6951971" cy="2728821"/>
          </a:xfrm>
          <a:prstGeom prst="rect">
            <a:avLst/>
          </a:prstGeom>
        </p:spPr>
      </p:pic>
      <p:sp>
        <p:nvSpPr>
          <p:cNvPr id="130" name="textbox 130"/>
          <p:cNvSpPr/>
          <p:nvPr/>
        </p:nvSpPr>
        <p:spPr>
          <a:xfrm>
            <a:off x="-12700" y="171165"/>
            <a:ext cx="2701289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4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二、任务布置</a:t>
            </a:r>
            <a:endParaRPr sz="2400" b="1" kern="0" spc="1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34" name="path 13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6" name="path 13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picture 7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73100" y="768985"/>
            <a:ext cx="7670800" cy="4654550"/>
          </a:xfrm>
          <a:prstGeom prst="rect">
            <a:avLst/>
          </a:prstGeom>
        </p:spPr>
      </p:pic>
      <p:sp>
        <p:nvSpPr>
          <p:cNvPr id="748" name="textbox 748"/>
          <p:cNvSpPr/>
          <p:nvPr/>
        </p:nvSpPr>
        <p:spPr>
          <a:xfrm>
            <a:off x="-12700" y="171165"/>
            <a:ext cx="689927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8" name="group 12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52" name="path 75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54" name="path 75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picture 7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79900" y="939800"/>
            <a:ext cx="4752594" cy="4289297"/>
          </a:xfrm>
          <a:prstGeom prst="rect">
            <a:avLst/>
          </a:prstGeom>
        </p:spPr>
      </p:pic>
      <p:pic>
        <p:nvPicPr>
          <p:cNvPr id="758" name="picture 7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7500" y="1790699"/>
            <a:ext cx="3744467" cy="2597657"/>
          </a:xfrm>
          <a:prstGeom prst="rect">
            <a:avLst/>
          </a:prstGeom>
        </p:spPr>
      </p:pic>
      <p:sp>
        <p:nvSpPr>
          <p:cNvPr id="762" name="textbox 762"/>
          <p:cNvSpPr/>
          <p:nvPr/>
        </p:nvSpPr>
        <p:spPr>
          <a:xfrm>
            <a:off x="-12700" y="171165"/>
            <a:ext cx="689927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0" name="group 13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66" name="path 76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8" name="path 76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70" name="textbox 770"/>
          <p:cNvSpPr/>
          <p:nvPr/>
        </p:nvSpPr>
        <p:spPr>
          <a:xfrm>
            <a:off x="1715566" y="1264954"/>
            <a:ext cx="1154430" cy="274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电子膨胀阀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picture 7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01800" y="749300"/>
            <a:ext cx="5508625" cy="4661534"/>
          </a:xfrm>
          <a:prstGeom prst="rect">
            <a:avLst/>
          </a:prstGeom>
        </p:spPr>
      </p:pic>
      <p:sp>
        <p:nvSpPr>
          <p:cNvPr id="776" name="textbox 776"/>
          <p:cNvSpPr/>
          <p:nvPr/>
        </p:nvSpPr>
        <p:spPr>
          <a:xfrm>
            <a:off x="-12700" y="171165"/>
            <a:ext cx="689927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2" name="group 13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80" name="path 78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82" name="path 78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86" name="path 78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88" name="path 78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790" name="picture 7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63800" y="723900"/>
            <a:ext cx="4213859" cy="4701540"/>
          </a:xfrm>
          <a:prstGeom prst="rect">
            <a:avLst/>
          </a:prstGeom>
        </p:spPr>
      </p:pic>
      <p:sp>
        <p:nvSpPr>
          <p:cNvPr id="792" name="textbox 792"/>
          <p:cNvSpPr/>
          <p:nvPr/>
        </p:nvSpPr>
        <p:spPr>
          <a:xfrm>
            <a:off x="-12700" y="171165"/>
            <a:ext cx="689927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picture 796"/>
          <p:cNvPicPr>
            <a:picLocks noChangeAspect="1"/>
          </p:cNvPicPr>
          <p:nvPr/>
        </p:nvPicPr>
        <p:blipFill>
          <a:blip r:embed="rId1"/>
          <a:srcRect l="6660" r="6979" b="7915"/>
          <a:stretch>
            <a:fillRect/>
          </a:stretch>
        </p:blipFill>
        <p:spPr>
          <a:xfrm rot="21600000">
            <a:off x="608965" y="825500"/>
            <a:ext cx="7896860" cy="4506595"/>
          </a:xfrm>
          <a:prstGeom prst="rect">
            <a:avLst/>
          </a:prstGeom>
        </p:spPr>
      </p:pic>
      <p:sp>
        <p:nvSpPr>
          <p:cNvPr id="798" name="textbox 798"/>
          <p:cNvSpPr/>
          <p:nvPr/>
        </p:nvSpPr>
        <p:spPr>
          <a:xfrm>
            <a:off x="-12700" y="171165"/>
            <a:ext cx="689927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6" name="group 13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02" name="path 80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04" name="path 80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06" name="textbox 806"/>
          <p:cNvSpPr/>
          <p:nvPr/>
        </p:nvSpPr>
        <p:spPr>
          <a:xfrm>
            <a:off x="8800058" y="5461735"/>
            <a:ext cx="227329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44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picture 8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0400" y="876300"/>
            <a:ext cx="7818119" cy="4389120"/>
          </a:xfrm>
          <a:prstGeom prst="rect">
            <a:avLst/>
          </a:prstGeom>
        </p:spPr>
      </p:pic>
      <p:sp>
        <p:nvSpPr>
          <p:cNvPr id="812" name="textbox 812"/>
          <p:cNvSpPr/>
          <p:nvPr/>
        </p:nvSpPr>
        <p:spPr>
          <a:xfrm>
            <a:off x="-12700" y="171165"/>
            <a:ext cx="689927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8" name="group 13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16" name="path 81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18" name="path 81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picture 8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19200" y="812800"/>
            <a:ext cx="6443344" cy="4628514"/>
          </a:xfrm>
          <a:prstGeom prst="rect">
            <a:avLst/>
          </a:prstGeom>
        </p:spPr>
      </p:pic>
      <p:sp>
        <p:nvSpPr>
          <p:cNvPr id="824" name="textbox 824"/>
          <p:cNvSpPr/>
          <p:nvPr/>
        </p:nvSpPr>
        <p:spPr>
          <a:xfrm>
            <a:off x="-12700" y="171165"/>
            <a:ext cx="689927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0" name="group 14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28" name="path 82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30" name="path 83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picture 8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22400" y="927100"/>
            <a:ext cx="6294119" cy="4427219"/>
          </a:xfrm>
          <a:prstGeom prst="rect">
            <a:avLst/>
          </a:prstGeom>
        </p:spPr>
      </p:pic>
      <p:sp>
        <p:nvSpPr>
          <p:cNvPr id="836" name="textbox 836"/>
          <p:cNvSpPr/>
          <p:nvPr/>
        </p:nvSpPr>
        <p:spPr>
          <a:xfrm>
            <a:off x="-12700" y="171165"/>
            <a:ext cx="689927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8" name="textbox 838"/>
          <p:cNvSpPr/>
          <p:nvPr/>
        </p:nvSpPr>
        <p:spPr>
          <a:xfrm>
            <a:off x="-12700" y="5461735"/>
            <a:ext cx="916940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tabLst>
                <a:tab pos="882523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47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42" name="group 14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42" name="path 84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44" name="path 84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picture 8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2000" y="774700"/>
            <a:ext cx="7461250" cy="4660264"/>
          </a:xfrm>
          <a:prstGeom prst="rect">
            <a:avLst/>
          </a:prstGeom>
        </p:spPr>
      </p:pic>
      <p:sp>
        <p:nvSpPr>
          <p:cNvPr id="850" name="textbox 850"/>
          <p:cNvSpPr/>
          <p:nvPr/>
        </p:nvSpPr>
        <p:spPr>
          <a:xfrm>
            <a:off x="-12700" y="171165"/>
            <a:ext cx="689927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4" name="group 14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54" name="path 85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56" name="path 85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picture 8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12010" y="1350009"/>
            <a:ext cx="4919980" cy="3834130"/>
          </a:xfrm>
          <a:prstGeom prst="rect">
            <a:avLst/>
          </a:prstGeom>
        </p:spPr>
      </p:pic>
      <p:sp>
        <p:nvSpPr>
          <p:cNvPr id="862" name="textbox 862"/>
          <p:cNvSpPr/>
          <p:nvPr/>
        </p:nvSpPr>
        <p:spPr>
          <a:xfrm>
            <a:off x="231139" y="860425"/>
            <a:ext cx="645922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5250" algn="l" rtl="0" eaLnBrk="0">
              <a:lnSpc>
                <a:spcPct val="91000"/>
              </a:lnSpc>
              <a:spcBef>
                <a:spcPts val="5"/>
              </a:spcBef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电动空调压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缩机总成拆装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4" name="textbox 864"/>
          <p:cNvSpPr/>
          <p:nvPr/>
        </p:nvSpPr>
        <p:spPr>
          <a:xfrm>
            <a:off x="-12700" y="171165"/>
            <a:ext cx="2904489" cy="437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600" b="1" kern="0" spc="1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五、任务实施</a:t>
            </a:r>
            <a:endParaRPr sz="2600" b="1" kern="0" spc="16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6" name="group 14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68" name="path 86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70" name="path 87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8"/>
          <p:cNvSpPr/>
          <p:nvPr/>
        </p:nvSpPr>
        <p:spPr>
          <a:xfrm>
            <a:off x="997000" y="782937"/>
            <a:ext cx="6617969" cy="4258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5"/>
              </a:lnSpc>
            </a:pPr>
            <a:r>
              <a:rPr sz="1800" kern="0" spc="-1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9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知识目标：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0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正确讲述吉利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电动空调系统的组成和工作原理；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5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正确讲述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电动压缩机总成的更换方法、步骤和注意事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5"/>
              </a:lnSpc>
              <a:spcBef>
                <a:spcPts val="545"/>
              </a:spcBef>
            </a:pPr>
            <a:r>
              <a:rPr sz="1800" kern="0" spc="-1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85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能力目标：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0"/>
              </a:lnSpc>
              <a:spcBef>
                <a:spcPts val="35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能进行电动压缩机更换前的制冷剂回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40"/>
              </a:lnSpc>
              <a:spcBef>
                <a:spcPts val="37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能进行电动压缩机的拆卸与安装；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0"/>
              </a:lnSpc>
              <a:spcBef>
                <a:spcPts val="35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能进行电动压缩机更换后的制冷充注和检测。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45"/>
              </a:lnSpc>
              <a:spcBef>
                <a:spcPts val="550"/>
              </a:spcBef>
            </a:pPr>
            <a:r>
              <a:rPr sz="1800" kern="0" spc="-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8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素质目标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5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严格执行企业检修标准流程；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0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严格执行企业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6S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管理制度；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41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培养严谨求实的工匠精神、热爱劳动的好品质。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0" name="picture 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09700" y="4745845"/>
            <a:ext cx="166814" cy="260794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9700" y="4409518"/>
            <a:ext cx="166814" cy="260794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09700" y="4087478"/>
            <a:ext cx="166814" cy="260794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09700" y="3099925"/>
            <a:ext cx="166814" cy="260794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09700" y="2770741"/>
            <a:ext cx="166814" cy="260794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09700" y="2441557"/>
            <a:ext cx="166814" cy="260794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09700" y="1446861"/>
            <a:ext cx="166814" cy="260794"/>
          </a:xfrm>
          <a:prstGeom prst="rect">
            <a:avLst/>
          </a:prstGeom>
        </p:spPr>
      </p:pic>
      <p:pic>
        <p:nvPicPr>
          <p:cNvPr id="154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09700" y="1117677"/>
            <a:ext cx="166814" cy="260794"/>
          </a:xfrm>
          <a:prstGeom prst="rect">
            <a:avLst/>
          </a:prstGeom>
        </p:spPr>
      </p:pic>
      <p:sp>
        <p:nvSpPr>
          <p:cNvPr id="158" name="textbox 158"/>
          <p:cNvSpPr/>
          <p:nvPr/>
        </p:nvSpPr>
        <p:spPr>
          <a:xfrm>
            <a:off x="-12700" y="171165"/>
            <a:ext cx="2701289" cy="4337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600" b="1" kern="0" spc="-50" baseline="-300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三、教学目标</a:t>
            </a:r>
            <a:endParaRPr sz="3600" b="1" kern="0" spc="-50" baseline="-300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62" name="path 16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4" name="path 16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picture 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3568700"/>
            <a:ext cx="9144000" cy="1740534"/>
          </a:xfrm>
          <a:prstGeom prst="rect">
            <a:avLst/>
          </a:prstGeom>
        </p:spPr>
      </p:pic>
      <p:sp>
        <p:nvSpPr>
          <p:cNvPr id="818" name="textbox 818"/>
          <p:cNvSpPr/>
          <p:nvPr/>
        </p:nvSpPr>
        <p:spPr>
          <a:xfrm>
            <a:off x="3121660" y="1756410"/>
            <a:ext cx="2900680" cy="772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150000"/>
              </a:lnSpc>
            </a:pP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谢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 </a:t>
            </a: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谢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altLang="en-US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聆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altLang="en-US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听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！</a:t>
            </a:r>
            <a:endParaRPr lang="zh-CN" altLang="zh-CN" sz="3600" b="1" kern="0" spc="-3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THupo"/>
            </a:endParaRPr>
          </a:p>
        </p:txBody>
      </p:sp>
      <p:grpSp>
        <p:nvGrpSpPr>
          <p:cNvPr id="112" name="group 11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24" name="path 82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6" name="path 82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6"/>
          <p:cNvPicPr>
            <a:picLocks noChangeAspect="1"/>
          </p:cNvPicPr>
          <p:nvPr/>
        </p:nvPicPr>
        <p:blipFill>
          <a:blip r:embed="rId1"/>
          <a:srcRect l="9368" r="8410" b="9175"/>
          <a:stretch>
            <a:fillRect/>
          </a:stretch>
        </p:blipFill>
        <p:spPr>
          <a:xfrm rot="21600000">
            <a:off x="856615" y="1816100"/>
            <a:ext cx="7518400" cy="3545205"/>
          </a:xfrm>
          <a:prstGeom prst="rect">
            <a:avLst/>
          </a:prstGeom>
        </p:spPr>
      </p:pic>
      <p:sp>
        <p:nvSpPr>
          <p:cNvPr id="168" name="textbox 168"/>
          <p:cNvSpPr/>
          <p:nvPr/>
        </p:nvSpPr>
        <p:spPr>
          <a:xfrm>
            <a:off x="677011" y="889695"/>
            <a:ext cx="7796530" cy="825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1910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以R134a为制冷剂的汽车空调制冷系统主要包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括压缩机、电磁离合器、冷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凝器、散热风扇、储液干燥器、膨胀阀、蒸发器、鼓风机、制冷连接管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路、高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低压检测连接接头、调节与控制装置等组成。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0" name="textbox 17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74" name="path 17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6" name="path 17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78" name="textbox 178"/>
          <p:cNvSpPr/>
          <p:nvPr/>
        </p:nvSpPr>
        <p:spPr>
          <a:xfrm>
            <a:off x="8909139" y="5460516"/>
            <a:ext cx="118110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80"/>
          <p:cNvPicPr>
            <a:picLocks noChangeAspect="1"/>
          </p:cNvPicPr>
          <p:nvPr/>
        </p:nvPicPr>
        <p:blipFill>
          <a:blip r:embed="rId1"/>
          <a:srcRect l="9049" r="9125" b="9406"/>
          <a:stretch>
            <a:fillRect/>
          </a:stretch>
        </p:blipFill>
        <p:spPr>
          <a:xfrm rot="21600000">
            <a:off x="827405" y="2222500"/>
            <a:ext cx="7482205" cy="3168015"/>
          </a:xfrm>
          <a:prstGeom prst="rect">
            <a:avLst/>
          </a:prstGeom>
        </p:spPr>
      </p:pic>
      <p:sp>
        <p:nvSpPr>
          <p:cNvPr id="182" name="textbox 182"/>
          <p:cNvSpPr/>
          <p:nvPr/>
        </p:nvSpPr>
        <p:spPr>
          <a:xfrm>
            <a:off x="543585" y="1356293"/>
            <a:ext cx="7809230" cy="824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8133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吉利EV450电动空调系统是整车热管理系统的重要的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组成部分，除了负责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乘员舱的空气舒适调节后，还肩负着动力电池的冷却和加热、电驱动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系统的冷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却任务，如图所示。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" name="textbox 184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6" name="textbox 186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1.吉利EV450电动空调系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统组成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90" name="path 19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2" name="path 19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94" name="textbox 194"/>
          <p:cNvSpPr/>
          <p:nvPr/>
        </p:nvSpPr>
        <p:spPr>
          <a:xfrm>
            <a:off x="8908326" y="5462345"/>
            <a:ext cx="118745" cy="202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7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6"/>
          <p:cNvSpPr/>
          <p:nvPr/>
        </p:nvSpPr>
        <p:spPr>
          <a:xfrm>
            <a:off x="543128" y="1284538"/>
            <a:ext cx="8100059" cy="3843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81965" algn="l" rtl="0" eaLnBrk="0">
              <a:lnSpc>
                <a:spcPct val="96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吉利EV450电动空调系统与传统车型类似，包括制冷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系统、制热系统、通  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风控制系统和控制系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统四个部分。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115" algn="l" rtl="0" eaLnBrk="0">
              <a:lnSpc>
                <a:spcPct val="91000"/>
              </a:lnSpc>
              <a:spcBef>
                <a:spcPts val="1010"/>
              </a:spcBef>
            </a:pPr>
            <a:r>
              <a:rPr sz="2000" b="1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1）制冷系统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1930" indent="523875" algn="l" rtl="0" eaLnBrk="0">
              <a:lnSpc>
                <a:spcPct val="98000"/>
              </a:lnSpc>
              <a:spcBef>
                <a:spcPts val="132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制冷系统是采用电动涡旋式压缩机的R134a制冷系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统，制冷系统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有两个蒸发回路，一个蒸发器置于空调主机总成内，用于乘员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舱制冷，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一个蒸发器置于热交换器Chiller中，用于动力电池冷却。每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个蒸发回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路都有一个H型膨胀阀，H型膨胀阀的前端分别安装有热换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交流器电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0" indent="-14605" algn="l" rtl="0" eaLnBrk="0">
              <a:lnSpc>
                <a:spcPct val="95000"/>
              </a:lnSpc>
              <a:spcBef>
                <a:spcPts val="24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磁阀和制冷管路电磁阀，根据乘员舱和动力电池冷却的需求控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制电磁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阀打开或关闭蒸发回路。</a:t>
            </a:r>
            <a:r>
              <a:rPr sz="20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R134制冷系统的内部循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环中只能使用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4155" algn="l" rtl="0" eaLnBrk="0">
              <a:lnSpc>
                <a:spcPct val="92000"/>
              </a:lnSpc>
              <a:spcBef>
                <a:spcPts val="19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MA68EV合成制冷剂润滑油。安装螺纹和O形密封圈处只能使用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3995" indent="10160" algn="l" rtl="0" eaLnBrk="0">
              <a:lnSpc>
                <a:spcPct val="96000"/>
              </a:lnSpc>
              <a:spcBef>
                <a:spcPts val="19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MA68EV合成制冷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剂润滑油,使用其它润滑油会造成压缩机或附件故       </a:t>
            </a:r>
            <a:r>
              <a:rPr sz="20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障。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0" name="textbox 20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2" name="textbox 202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1.吉利EV450电动空调系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统组成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06" name="path 20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8" name="path 20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56000" y="1346200"/>
            <a:ext cx="5141594" cy="3624580"/>
          </a:xfrm>
          <a:prstGeom prst="rect">
            <a:avLst/>
          </a:prstGeom>
        </p:spPr>
      </p:pic>
      <p:sp>
        <p:nvSpPr>
          <p:cNvPr id="212" name="textbox 212"/>
          <p:cNvSpPr/>
          <p:nvPr/>
        </p:nvSpPr>
        <p:spPr>
          <a:xfrm>
            <a:off x="478307" y="1235008"/>
            <a:ext cx="2822575" cy="3841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79425" algn="l" rtl="0" eaLnBrk="0">
              <a:lnSpc>
                <a:spcPct val="99000"/>
              </a:lnSpc>
              <a:spcBef>
                <a:spcPts val="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制热系统包括鼓风机和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电加热器(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PTC )、加热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器水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泵、加热器芯体等组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成。当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自动空调系统处于加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热模式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时,加热器在高压电的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作用下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对冷却液进行加热，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高温冷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却液被加热器水泵抽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入加热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器芯体。同时,冷暖温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度控制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电机旋转转至采暖位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置，气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流在鼓风机的作用下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流过加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热器芯,产生热量传递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。外部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空气在进入乘客舱前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，与加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热后的空气混合,吹出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舒适的 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暖风。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6" name="textbox 216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8" name="textbox 218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1.吉利EV450电动空调系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统组成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22" name="path 22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4" name="path 22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6" name="textbox 226"/>
          <p:cNvSpPr/>
          <p:nvPr/>
        </p:nvSpPr>
        <p:spPr>
          <a:xfrm>
            <a:off x="4857623" y="838083"/>
            <a:ext cx="1435100" cy="302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2）制热系统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7844</Words>
  <Application>WPS 演示</Application>
  <PresentationFormat/>
  <Paragraphs>493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1" baseType="lpstr">
      <vt:lpstr>Arial</vt:lpstr>
      <vt:lpstr>宋体</vt:lpstr>
      <vt:lpstr>Wingdings</vt:lpstr>
      <vt:lpstr>Arial</vt:lpstr>
      <vt:lpstr>微软雅黑</vt:lpstr>
      <vt:lpstr>Wingdings</vt:lpstr>
      <vt:lpstr>Calibri</vt:lpstr>
      <vt:lpstr>Arial Unicode MS</vt:lpstr>
      <vt:lpstr>STHupo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李兵</dc:creator>
  <cp:lastModifiedBy>2016</cp:lastModifiedBy>
  <cp:revision>10</cp:revision>
  <dcterms:created xsi:type="dcterms:W3CDTF">2025-02-25T01:59:00Z</dcterms:created>
  <dcterms:modified xsi:type="dcterms:W3CDTF">2025-02-25T07:11:40Z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2025-02-22T10:33:38Z</vt:filetime>
  </property>
  <property fmtid="{D5CDD505-2E9C-101B-9397-08002B2CF9AE}" pid="4" name="ICV">
    <vt:lpwstr>84C47CAD125041A187B8B20ECDBE6516_12</vt:lpwstr>
  </property>
  <property fmtid="{D5CDD505-2E9C-101B-9397-08002B2CF9AE}" pid="5" name="KSOProductBuildVer">
    <vt:lpwstr>2052-12.1.0.19770</vt:lpwstr>
  </property>
</Properties>
</file>