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5" r:id="rId39"/>
  </p:sldIdLst>
  <p:sldSz cx="9144000" cy="571881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4" Type="http://schemas.openxmlformats.org/officeDocument/2006/relationships/tableStyles" Target="tableStyles.xml"/><Relationship Id="rId43" Type="http://schemas.openxmlformats.org/officeDocument/2006/relationships/viewProps" Target="viewProps.xml"/><Relationship Id="rId42" Type="http://schemas.openxmlformats.org/officeDocument/2006/relationships/presProps" Target="presProps.xml"/><Relationship Id="rId41" Type="http://schemas.openxmlformats.org/officeDocument/2006/relationships/handoutMaster" Target="handoutMasters/handoutMaster1.xml"/><Relationship Id="rId4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61765" y="1143000"/>
            <a:ext cx="493447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6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6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6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8.jpeg"/><Relationship Id="rId1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9.png"/><Relationship Id="rId1" Type="http://schemas.openxmlformats.org/officeDocument/2006/relationships/image" Target="../media/image18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1.png"/><Relationship Id="rId1" Type="http://schemas.openxmlformats.org/officeDocument/2006/relationships/image" Target="../media/image20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2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3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4.jpe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6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7.jpe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8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9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14300" y="1346200"/>
            <a:ext cx="8922681" cy="3584235"/>
          </a:xfrm>
          <a:prstGeom prst="rect">
            <a:avLst/>
          </a:prstGeom>
        </p:spPr>
      </p:pic>
      <p:sp>
        <p:nvSpPr>
          <p:cNvPr id="4" name="textbox 4"/>
          <p:cNvSpPr/>
          <p:nvPr/>
        </p:nvSpPr>
        <p:spPr>
          <a:xfrm>
            <a:off x="103039" y="1347713"/>
            <a:ext cx="8938259" cy="136778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2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2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311525" algn="l" rtl="0" eaLnBrk="0">
              <a:lnSpc>
                <a:spcPct val="91000"/>
              </a:lnSpc>
              <a:spcBef>
                <a:spcPts val="5"/>
              </a:spcBef>
            </a:pPr>
            <a:r>
              <a:rPr sz="3200" b="1" kern="0" spc="-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电动空调PTC加热器检测</a:t>
            </a:r>
            <a:endParaRPr sz="3200" b="1" kern="0" spc="-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" name="group 2"/>
          <p:cNvGrpSpPr/>
          <p:nvPr/>
        </p:nvGrpSpPr>
        <p:grpSpPr>
          <a:xfrm rot="21600000">
            <a:off x="90338" y="902965"/>
            <a:ext cx="2444457" cy="2170311"/>
            <a:chOff x="0" y="0"/>
            <a:chExt cx="2444457" cy="2170311"/>
          </a:xfrm>
        </p:grpSpPr>
        <p:grpSp>
          <p:nvGrpSpPr>
            <p:cNvPr id="5" name="group 4"/>
            <p:cNvGrpSpPr/>
            <p:nvPr/>
          </p:nvGrpSpPr>
          <p:grpSpPr>
            <a:xfrm rot="21600000">
              <a:off x="12700" y="12700"/>
              <a:ext cx="2431757" cy="2149035"/>
              <a:chOff x="0" y="0"/>
              <a:chExt cx="2431757" cy="2149035"/>
            </a:xfrm>
          </p:grpSpPr>
          <p:sp>
            <p:nvSpPr>
              <p:cNvPr id="6" name="path 6"/>
              <p:cNvSpPr/>
              <p:nvPr/>
            </p:nvSpPr>
            <p:spPr>
              <a:xfrm>
                <a:off x="0" y="0"/>
                <a:ext cx="2419745" cy="2144911"/>
              </a:xfrm>
              <a:custGeom>
                <a:avLst/>
                <a:gdLst/>
                <a:ahLst/>
                <a:cxnLst/>
                <a:rect l="0" t="0" r="0" b="0"/>
                <a:pathLst>
                  <a:path w="3810" h="3377">
                    <a:moveTo>
                      <a:pt x="0" y="0"/>
                    </a:moveTo>
                    <a:lnTo>
                      <a:pt x="2654" y="9"/>
                    </a:lnTo>
                    <a:lnTo>
                      <a:pt x="3810" y="3377"/>
                    </a:lnTo>
                    <a:lnTo>
                      <a:pt x="0" y="33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EBC23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" name="path 8"/>
              <p:cNvSpPr/>
              <p:nvPr/>
            </p:nvSpPr>
            <p:spPr>
              <a:xfrm>
                <a:off x="1673569" y="1918"/>
                <a:ext cx="758188" cy="2147116"/>
              </a:xfrm>
              <a:custGeom>
                <a:avLst/>
                <a:gdLst/>
                <a:ahLst/>
                <a:cxnLst/>
                <a:rect l="0" t="0" r="0" b="0"/>
                <a:pathLst>
                  <a:path w="1193" h="3381">
                    <a:moveTo>
                      <a:pt x="18" y="6"/>
                    </a:moveTo>
                    <a:lnTo>
                      <a:pt x="1175" y="3374"/>
                    </a:lnTo>
                  </a:path>
                </a:pathLst>
              </a:custGeom>
              <a:noFill/>
              <a:ln w="25400" cap="flat">
                <a:solidFill>
                  <a:srgbClr val="ED7D31"/>
                </a:solidFill>
                <a:prstDash val="solid"/>
                <a:round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10" name="path 10"/>
            <p:cNvSpPr/>
            <p:nvPr/>
          </p:nvSpPr>
          <p:spPr>
            <a:xfrm>
              <a:off x="0" y="0"/>
              <a:ext cx="2432445" cy="2170311"/>
            </a:xfrm>
            <a:custGeom>
              <a:avLst/>
              <a:gdLst/>
              <a:ahLst/>
              <a:cxnLst/>
              <a:rect l="0" t="0" r="0" b="0"/>
              <a:pathLst>
                <a:path w="3830" h="3417">
                  <a:moveTo>
                    <a:pt x="20" y="20"/>
                  </a:moveTo>
                  <a:lnTo>
                    <a:pt x="2674" y="29"/>
                  </a:lnTo>
                  <a:moveTo>
                    <a:pt x="3830" y="3397"/>
                  </a:moveTo>
                  <a:lnTo>
                    <a:pt x="20" y="3397"/>
                  </a:lnTo>
                  <a:lnTo>
                    <a:pt x="20" y="20"/>
                  </a:lnTo>
                </a:path>
              </a:pathLst>
            </a:custGeom>
            <a:noFill/>
            <a:ln w="25400" cap="flat">
              <a:solidFill>
                <a:srgbClr val="ED7D31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2" name="textbox 12"/>
            <p:cNvSpPr/>
            <p:nvPr/>
          </p:nvSpPr>
          <p:spPr>
            <a:xfrm>
              <a:off x="444940" y="873552"/>
              <a:ext cx="1239519" cy="466725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96000"/>
                </a:lnSpc>
              </a:pPr>
              <a:endParaRPr sz="1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700" algn="l" rtl="0" eaLnBrk="0">
                <a:lnSpc>
                  <a:spcPct val="90000"/>
                </a:lnSpc>
              </a:pPr>
              <a:r>
                <a:rPr sz="3200" b="1" kern="0" spc="-20" dirty="0">
                  <a:solidFill>
                    <a:schemeClr val="tx1">
                      <a:alpha val="10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任务一</a:t>
              </a:r>
              <a:endParaRPr sz="3200" b="1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2"/>
          <p:cNvGrpSpPr/>
          <p:nvPr/>
        </p:nvGrpSpPr>
        <p:grpSpPr>
          <a:xfrm rot="21600000">
            <a:off x="4330700" y="1244600"/>
            <a:ext cx="4198620" cy="4193540"/>
            <a:chOff x="0" y="0"/>
            <a:chExt cx="4198620" cy="4193540"/>
          </a:xfrm>
        </p:grpSpPr>
        <p:pic>
          <p:nvPicPr>
            <p:cNvPr id="232" name="picture 232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21600000">
              <a:off x="0" y="0"/>
              <a:ext cx="4198620" cy="4193540"/>
            </a:xfrm>
            <a:prstGeom prst="rect">
              <a:avLst/>
            </a:prstGeom>
          </p:spPr>
        </p:pic>
        <p:sp>
          <p:nvSpPr>
            <p:cNvPr id="234" name="textbox 234"/>
            <p:cNvSpPr/>
            <p:nvPr/>
          </p:nvSpPr>
          <p:spPr>
            <a:xfrm>
              <a:off x="-12700" y="-12700"/>
              <a:ext cx="4224654" cy="4236084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1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2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2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2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2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2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660525" algn="l" rtl="0" eaLnBrk="0">
                <a:lnSpc>
                  <a:spcPct val="99000"/>
                </a:lnSpc>
                <a:spcBef>
                  <a:spcPts val="5"/>
                </a:spcBef>
              </a:pPr>
              <a:r>
                <a:rPr sz="1000" kern="0" spc="40" dirty="0">
                  <a:solidFill>
                    <a:srgbClr val="FFFFFF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大众</a:t>
              </a:r>
              <a:r>
                <a:rPr sz="1000" kern="0" spc="0" dirty="0">
                  <a:solidFill>
                    <a:srgbClr val="FFFFFF">
                      <a:alpha val="100000"/>
                    </a:srgbClr>
                  </a:solidFill>
                  <a:latin typeface="Calibri" panose="020F0502020204030204"/>
                  <a:ea typeface="Calibri" panose="020F0502020204030204"/>
                  <a:cs typeface="Calibri" panose="020F0502020204030204"/>
                </a:rPr>
                <a:t>EA</a:t>
              </a:r>
              <a:r>
                <a:rPr sz="1000" kern="0" spc="40" dirty="0">
                  <a:solidFill>
                    <a:srgbClr val="FFFFFF">
                      <a:alpha val="100000"/>
                    </a:srgbClr>
                  </a:solidFill>
                  <a:latin typeface="Calibri" panose="020F0502020204030204"/>
                  <a:ea typeface="Calibri" panose="020F0502020204030204"/>
                  <a:cs typeface="Calibri" panose="020F0502020204030204"/>
                </a:rPr>
                <a:t>888</a:t>
              </a:r>
              <a:r>
                <a:rPr sz="1000" kern="0" spc="40" dirty="0">
                  <a:solidFill>
                    <a:srgbClr val="FFFFFF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发动机热管理系统</a:t>
              </a:r>
              <a:endParaRPr sz="1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</p:grpSp>
      <p:sp>
        <p:nvSpPr>
          <p:cNvPr id="236" name="textbox 236"/>
          <p:cNvSpPr/>
          <p:nvPr/>
        </p:nvSpPr>
        <p:spPr>
          <a:xfrm>
            <a:off x="443611" y="1503696"/>
            <a:ext cx="3344545" cy="35020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2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在大众的第三代EA88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8发动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635" algn="l" rtl="0" eaLnBrk="0">
              <a:lnSpc>
                <a:spcPct val="151000"/>
              </a:lnSpc>
              <a:spcBef>
                <a:spcPts val="3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机上，大众推出了创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新型发动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机热能管理系统，在原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来传统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节温器控制大、小循环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的基础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上运用电控旋转阀组件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对发动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机冷却系统及空调供暖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系统的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冷却液液流进行流向和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流量的 </a:t>
            </a:r>
            <a:r>
              <a:rPr sz="20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精确控制。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44" name="group 44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46" name="group 46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238" name="path 238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40" name="path 240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42" name="textbox 242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 传统发动机汽车空调供暖系统   1 ）发动机余热式供暖系</a:t>
              </a:r>
              <a:r>
                <a:rPr sz="2000" kern="0" spc="-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244" name="textbox 244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48" name="group 4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48" name="path 24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50" name="path 25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textbox 252"/>
          <p:cNvSpPr/>
          <p:nvPr/>
        </p:nvSpPr>
        <p:spPr>
          <a:xfrm>
            <a:off x="442925" y="1378163"/>
            <a:ext cx="4272279" cy="38404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267970" algn="l" rtl="0" eaLnBrk="0">
              <a:lnSpc>
                <a:spcPct val="99000"/>
              </a:lnSpc>
              <a:spcBef>
                <a:spcPts val="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该发动机电控旋转阀组件包含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：冷却液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泵、2个旋转滑阀、恒温器、用于控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制冷却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液液流的发动机温度调节执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行器N493、带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转向角度传感器的齿轮以及驱动冷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却液泵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的平衡轴齿形皮带。2个旋转滑阀由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发动机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温度调节执行器N493通过电力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驱动。旋转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滑阀1通过一根轴由发动机温度调节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执行器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N493直接驱动。旋转滑阀2通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过一个中间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齿轮（针齿轮）在旋转阀1上齿形门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的作用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力下运转。这表示旋转滑阀1和2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是通过机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械方式联动的，在运转时会互相影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响。另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一恒温器带有扩张元件，其功能是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作为一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项安全装置（紧急恒温器），发生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故障时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在113℃的温度下启动。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54" name="picture 25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889500" y="1904999"/>
            <a:ext cx="4201159" cy="2684145"/>
          </a:xfrm>
          <a:prstGeom prst="rect">
            <a:avLst/>
          </a:prstGeom>
        </p:spPr>
      </p:pic>
      <p:grpSp>
        <p:nvGrpSpPr>
          <p:cNvPr id="50" name="group 50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52" name="group 52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258" name="path 258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0" name="path 260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62" name="textbox 262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 传统发动机汽车空调供暖系统   1 ）发动机余热式供暖系</a:t>
              </a:r>
              <a:r>
                <a:rPr sz="2000" kern="0" spc="-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264" name="textbox 264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6" name="textbox 266"/>
          <p:cNvSpPr/>
          <p:nvPr/>
        </p:nvSpPr>
        <p:spPr>
          <a:xfrm>
            <a:off x="5804534" y="4900294"/>
            <a:ext cx="2682239" cy="337184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1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3345" algn="l" rtl="0" eaLnBrk="0">
              <a:lnSpc>
                <a:spcPct val="91000"/>
              </a:lnSpc>
              <a:spcBef>
                <a:spcPts val="0"/>
              </a:spcBef>
            </a:pP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发动机温度调节执行</a:t>
            </a:r>
            <a:r>
              <a:rPr sz="16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器构件</a:t>
            </a:r>
            <a:endParaRPr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54" name="group 5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70" name="path 27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72" name="path 27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textbox 274"/>
          <p:cNvSpPr/>
          <p:nvPr/>
        </p:nvSpPr>
        <p:spPr>
          <a:xfrm>
            <a:off x="479298" y="1379738"/>
            <a:ext cx="4545965" cy="335152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2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266700" algn="l" rtl="0" eaLnBrk="0">
              <a:lnSpc>
                <a:spcPct val="99000"/>
              </a:lnSpc>
              <a:spcBef>
                <a:spcPts val="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发动机暖机达到一定温度后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，若需要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对车内制暖，自动空调控制器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控制冷却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液切断阀N422开启，且电动冷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却液再循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环泵V51开始输送液体。旋转滑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阀2暂时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中断冷却液流向气缸体。冷却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液被导向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气缸盖、涡轮增压器和热交换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器（暖风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水箱）。这会让发动机的暖机阶段更长。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发动机暖机后，自动空调控制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器根据供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暖的需求，自动控制冷却液切断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阀N422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打开和冷却液再循环泵V51启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动，精确   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对供暖冷却液流量进行控制。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56" name="group 56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58" name="group 58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276" name="path 276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8" name="path 278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80" name="textbox 280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 传统发动机汽车空调供暖系统   1 ）发动机余热式供暖系</a:t>
              </a:r>
              <a:r>
                <a:rPr sz="2000" kern="0" spc="-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pic>
        <p:nvPicPr>
          <p:cNvPr id="282" name="picture 28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588000" y="1155700"/>
            <a:ext cx="3007994" cy="3970019"/>
          </a:xfrm>
          <a:prstGeom prst="rect">
            <a:avLst/>
          </a:prstGeom>
        </p:spPr>
      </p:pic>
      <p:sp>
        <p:nvSpPr>
          <p:cNvPr id="286" name="textbox 286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88" name="textbox 288"/>
          <p:cNvSpPr/>
          <p:nvPr/>
        </p:nvSpPr>
        <p:spPr>
          <a:xfrm>
            <a:off x="5546090" y="5104129"/>
            <a:ext cx="3248025" cy="337820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1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3980" algn="l" rtl="0" eaLnBrk="0">
              <a:lnSpc>
                <a:spcPct val="91000"/>
              </a:lnSpc>
              <a:spcBef>
                <a:spcPts val="0"/>
              </a:spcBef>
            </a:pPr>
            <a:r>
              <a:rPr sz="1600" kern="0" spc="-4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空调供暖冷却液循环（暖</a:t>
            </a:r>
            <a:r>
              <a:rPr sz="1600" kern="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机初期）</a:t>
            </a:r>
            <a:endParaRPr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60" name="group 6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92" name="path 29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94" name="path 29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textbox 296"/>
          <p:cNvSpPr/>
          <p:nvPr/>
        </p:nvSpPr>
        <p:spPr>
          <a:xfrm>
            <a:off x="444119" y="1380754"/>
            <a:ext cx="4462145" cy="30454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79400" algn="l" rtl="0" eaLnBrk="0">
              <a:lnSpc>
                <a:spcPct val="91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如右图所示，为防止冷却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液在发动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1000"/>
              </a:lnSpc>
              <a:spcBef>
                <a:spcPts val="21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机停机时，在涡轮增压器和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气缸盖中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335" algn="l" rtl="0" eaLnBrk="0">
              <a:lnSpc>
                <a:spcPct val="85000"/>
              </a:lnSpc>
              <a:spcBef>
                <a:spcPts val="21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沸腾，发动机控制单元可在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发动机停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103000"/>
              </a:lnSpc>
              <a:spcBef>
                <a:spcPts val="10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机后，开启持续运行模式长达15</a:t>
            </a:r>
            <a:r>
              <a:rPr sz="2000" kern="0" spc="1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mi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n。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持续运行模式开启时，冷却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液再循环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5875" indent="-3175" algn="l" rtl="0" eaLnBrk="0">
              <a:lnSpc>
                <a:spcPct val="96000"/>
              </a:lnSpc>
              <a:spcBef>
                <a:spcPts val="19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泵V51启动，冷却液切断阀N4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22打开，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热交换器参与发动机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散热，同时还可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9525" algn="l" rtl="0" eaLnBrk="0">
              <a:lnSpc>
                <a:spcPct val="97000"/>
              </a:lnSpc>
              <a:spcBef>
                <a:spcPts val="215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以为车内乘员供暖。具备发动机停机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余热供暖的车型，空调控制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面板上一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般设有“REST”余热供暖功能键。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98" name="picture 29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346700" y="1320800"/>
            <a:ext cx="2641600" cy="3554730"/>
          </a:xfrm>
          <a:prstGeom prst="rect">
            <a:avLst/>
          </a:prstGeom>
        </p:spPr>
      </p:pic>
      <p:grpSp>
        <p:nvGrpSpPr>
          <p:cNvPr id="62" name="group 62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64" name="group 64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302" name="path 302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04" name="path 304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306" name="textbox 306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 传统发动机汽车空调供暖系统   1 ）发动机余热式供暖系</a:t>
              </a:r>
              <a:r>
                <a:rPr sz="2000" kern="0" spc="-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308" name="textbox 308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2" name="textbox 312"/>
          <p:cNvSpPr/>
          <p:nvPr/>
        </p:nvSpPr>
        <p:spPr>
          <a:xfrm>
            <a:off x="5712459" y="5045709"/>
            <a:ext cx="2361564" cy="337184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1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3345" algn="l" rtl="0" eaLnBrk="0">
              <a:lnSpc>
                <a:spcPct val="91000"/>
              </a:lnSpc>
              <a:spcBef>
                <a:spcPts val="0"/>
              </a:spcBef>
            </a:pPr>
            <a:r>
              <a:rPr sz="16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发动机停机后余热供暖</a:t>
            </a:r>
            <a:endParaRPr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66" name="group 6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314" name="path 31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16" name="path 31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textbox 318"/>
          <p:cNvSpPr/>
          <p:nvPr/>
        </p:nvSpPr>
        <p:spPr>
          <a:xfrm>
            <a:off x="443153" y="1385481"/>
            <a:ext cx="7663180" cy="3284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629920" algn="l" rtl="0" eaLnBrk="0">
              <a:lnSpc>
                <a:spcPct val="99000"/>
              </a:lnSpc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发动机余热供暖系统结构简单，安全经济，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但供暖受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发动机运行工况影响较大。发动机不运行时无法供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暖，刚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启动发动机时由于发动机冷却液的温度还较低，会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造成暖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风不热，正确的打开方式应该是先启动发动机预热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，等发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动机温度指针到中间位置后再打开暖风。此外在极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低温度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下开暖风也会一定程度上使发动机冷却液温度过低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，降低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发动机热效率，消耗发动机动力。发动机冷却液不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足、节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温器故障、暖风水箱堵塞等均会造成供暖不足，暖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风温度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68" name="group 68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70" name="group 70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322" name="path 322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4" name="path 324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326" name="textbox 326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 传统发动机汽车空调供暖系统   1 ）发动机余热式供暖系</a:t>
              </a:r>
              <a:r>
                <a:rPr sz="2000" kern="0" spc="-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328" name="textbox 328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72" name="group 7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332" name="path 33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34" name="path 33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6" name="picture 33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286000" y="2514600"/>
            <a:ext cx="4386580" cy="2711450"/>
          </a:xfrm>
          <a:prstGeom prst="rect">
            <a:avLst/>
          </a:prstGeom>
        </p:spPr>
      </p:pic>
      <p:sp>
        <p:nvSpPr>
          <p:cNvPr id="338" name="textbox 338"/>
          <p:cNvSpPr/>
          <p:nvPr/>
        </p:nvSpPr>
        <p:spPr>
          <a:xfrm>
            <a:off x="444982" y="1385481"/>
            <a:ext cx="7962900" cy="109029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537845" algn="l" rtl="0" eaLnBrk="0">
              <a:lnSpc>
                <a:spcPct val="97000"/>
              </a:lnSpc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发动机余热式供暖系统的热交换器主要有管片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式和管带 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式两种。管带式热交换器因换热效率高、体积小、质量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轻，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在乘用车中使用广泛。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74" name="group 74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76" name="group 76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342" name="path 342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44" name="path 344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346" name="textbox 346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 传统发动机汽车空调供暖系统   1 ）发动机余热式供暖系</a:t>
              </a:r>
              <a:r>
                <a:rPr sz="2000" kern="0" spc="-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348" name="textbox 348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78" name="group 7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352" name="path 35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54" name="path 35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textbox 356"/>
          <p:cNvSpPr/>
          <p:nvPr/>
        </p:nvSpPr>
        <p:spPr>
          <a:xfrm>
            <a:off x="443102" y="1333181"/>
            <a:ext cx="7910830" cy="399097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970" indent="490220" algn="l" rtl="0" eaLnBrk="0">
              <a:lnSpc>
                <a:spcPct val="100000"/>
              </a:lnSpc>
              <a:spcBef>
                <a:spcPts val="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发动机余热式供暖装置受发动机功率和工况的影响较大，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发动机低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速小负荷工况、发动机处于停机状态或车辆处于极寒天气状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态下，供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12065" algn="l" rtl="0" eaLnBrk="0">
              <a:lnSpc>
                <a:spcPct val="108000"/>
              </a:lnSpc>
              <a:spcBef>
                <a:spcPts val="48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暖效果不佳或不能采暖。为了弥补发动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机余热供暖的不足，部分极寒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地区使用条件下的车辆采用有独立燃烧式的供暖装置。独立燃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烧式供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暖装置的供暖热容量大，热效率可达86%以上。这种装置一般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可使用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煤油、轻柴油作燃料。独立燃烧式供暖装置有空气加热式和液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体加热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式两种，空气加热式将待加热车内车外空气与供暖装置燃气直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接进行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热交换，提供暖风，此时暖风是高温干热状态，舒适性差，不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适宜直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接进行采暖，而且换热效率相对较低。液体加热式以冷却液作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为换热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介质提供暖风，可以与发动机余热供暖系统相结合，提供温度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、湿度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适宜的暖风，而且严寒情况下还可以为发动机、润滑油和蓄电池预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热，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是目前较为理想的一种独立燃烧室供暖形式。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0" name="group 80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82" name="group 82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360" name="path 360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62" name="path 362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364" name="textbox 364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 传统发动机汽车空调供暖系统</a:t>
              </a:r>
              <a:r>
                <a:rPr sz="2000" kern="0" spc="2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 ）独立燃烧式供</a:t>
              </a:r>
              <a:r>
                <a:rPr sz="2000" kern="0" spc="-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暖装置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366" name="textbox 366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4" name="group 8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370" name="path 37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72" name="path 37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6" name="picture 37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657600" y="1752600"/>
            <a:ext cx="5300344" cy="3642359"/>
          </a:xfrm>
          <a:prstGeom prst="rect">
            <a:avLst/>
          </a:prstGeom>
        </p:spPr>
      </p:pic>
      <p:sp>
        <p:nvSpPr>
          <p:cNvPr id="378" name="textbox 378"/>
          <p:cNvSpPr/>
          <p:nvPr/>
        </p:nvSpPr>
        <p:spPr>
          <a:xfrm>
            <a:off x="298830" y="1906206"/>
            <a:ext cx="3159760" cy="33210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343535" algn="l" rtl="0" eaLnBrk="0">
              <a:lnSpc>
                <a:spcPct val="108000"/>
              </a:lnSpc>
              <a:spcBef>
                <a:spcPts val="0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该系统就是一种独立燃烧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式(液体加热)暖气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装置。该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供暖装置与发动机余热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供暖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系统相结合，当发动机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余热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供暖不足时，为空调供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暖系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统热交换器（暖风水箱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）加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热。停车辅助加热系统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由独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立燃烧室、热交换器、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燃烧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供给系统和控制系统四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部分  </a:t>
            </a:r>
            <a:r>
              <a:rPr sz="20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组成。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6" name="group 86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88" name="group 88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380" name="path 380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82" name="path 382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384" name="textbox 384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 传统发动机汽车空调供暖系统</a:t>
              </a:r>
              <a:r>
                <a:rPr sz="2000" kern="0" spc="2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 ）独立燃烧式供</a:t>
              </a:r>
              <a:r>
                <a:rPr sz="2000" kern="0" spc="-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暖装置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386" name="textbox 386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88" name="textbox 388"/>
          <p:cNvSpPr/>
          <p:nvPr/>
        </p:nvSpPr>
        <p:spPr>
          <a:xfrm>
            <a:off x="901636" y="1354338"/>
            <a:ext cx="4338320" cy="30225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1000"/>
              </a:lnSpc>
            </a:pPr>
            <a:r>
              <a:rPr sz="2000" b="1" kern="0" spc="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奥迪车型（柴油）的停车辅</a:t>
            </a:r>
            <a:r>
              <a:rPr sz="2000" b="1" kern="0" spc="-1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助加热系统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90" name="group 9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392" name="path 39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94" name="path 39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6" name="picture 39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657600" y="1536700"/>
            <a:ext cx="5300344" cy="3642359"/>
          </a:xfrm>
          <a:prstGeom prst="rect">
            <a:avLst/>
          </a:prstGeom>
        </p:spPr>
      </p:pic>
      <p:sp>
        <p:nvSpPr>
          <p:cNvPr id="398" name="textbox 398"/>
          <p:cNvSpPr/>
          <p:nvPr/>
        </p:nvSpPr>
        <p:spPr>
          <a:xfrm>
            <a:off x="443102" y="1429701"/>
            <a:ext cx="3350259" cy="37026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2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970" indent="365125" algn="l" rtl="0" eaLnBrk="0">
              <a:lnSpc>
                <a:spcPct val="110000"/>
              </a:lnSpc>
            </a:pPr>
            <a:r>
              <a:rPr sz="19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sz="1900" kern="0" spc="1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9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 ）独立燃烧室包括燃</a:t>
            </a:r>
            <a:r>
              <a:rPr sz="19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油鼓风机、雾化器（扩压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器）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、火焰传感器、引火塞、换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热器、排气消声器等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组成。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5080" algn="l" rtl="0" eaLnBrk="0">
              <a:lnSpc>
                <a:spcPct val="107000"/>
              </a:lnSpc>
              <a:spcBef>
                <a:spcPts val="505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热交换器位于燃烧室后端，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由双层腔组成，内腔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通过的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是燃烧的高温气体，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外腔通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过的是发动机冷却液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，两者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在此进行热交换。燃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油供给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系统包括油箱、输油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管、计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量燃油泵和燃油分布器。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92" name="group 92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94" name="group 94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402" name="path 402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04" name="path 404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406" name="textbox 406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 传统发动机汽车空调供暖系统</a:t>
              </a:r>
              <a:r>
                <a:rPr sz="2000" kern="0" spc="2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 ）独立燃烧式供</a:t>
              </a:r>
              <a:r>
                <a:rPr sz="2000" kern="0" spc="-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暖装置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408" name="textbox 408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96" name="group 9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12" name="path 41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14" name="path 41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textbox 418"/>
          <p:cNvSpPr/>
          <p:nvPr/>
        </p:nvSpPr>
        <p:spPr>
          <a:xfrm>
            <a:off x="-12700" y="1333500"/>
            <a:ext cx="9169400" cy="39941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835025" algn="l" rtl="0" eaLnBrk="0">
              <a:lnSpc>
                <a:spcPts val="2585"/>
              </a:lnSpc>
            </a:pPr>
            <a:r>
              <a:rPr sz="2000" kern="0" spc="-1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）控制系统包括空调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69900" algn="l" rtl="0" eaLnBrk="0">
              <a:lnSpc>
                <a:spcPct val="98000"/>
              </a:lnSpc>
              <a:spcBef>
                <a:spcPts val="15"/>
              </a:spcBef>
            </a:pPr>
            <a:r>
              <a:rPr sz="20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控制单元、火焰传感器</a:t>
            </a:r>
            <a:r>
              <a:rPr sz="20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等，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69900" algn="l" rtl="0" eaLnBrk="0">
              <a:lnSpc>
                <a:spcPct val="82000"/>
              </a:lnSpc>
              <a:spcBef>
                <a:spcPts val="215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空调控制器控制计量燃油泵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88315" algn="l" rtl="0" eaLnBrk="0">
              <a:lnSpc>
                <a:spcPct val="100000"/>
              </a:lnSpc>
              <a:spcBef>
                <a:spcPts val="15"/>
              </a:spcBef>
            </a:pP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向燃油分布器供油，燃油分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69900" algn="l" rtl="0" eaLnBrk="0">
              <a:lnSpc>
                <a:spcPct val="100000"/>
              </a:lnSpc>
            </a:pPr>
            <a:r>
              <a:rPr sz="20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布器直接装在燃油鼓风机上，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69265" algn="l" rtl="0" eaLnBrk="0">
              <a:lnSpc>
                <a:spcPct val="100000"/>
              </a:lnSpc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在工作时，由其内部出来的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69900" algn="l" rtl="0" eaLnBrk="0">
              <a:lnSpc>
                <a:spcPts val="2600"/>
              </a:lnSpc>
            </a:pPr>
            <a:r>
              <a:rPr sz="20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燃油在离心力作用下雾化。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71170" algn="l" rtl="0" eaLnBrk="0">
              <a:lnSpc>
                <a:spcPct val="82000"/>
              </a:lnSpc>
              <a:spcBef>
                <a:spcPts val="225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雾化的燃油与空气混合进入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69900" algn="l" rtl="0" eaLnBrk="0">
              <a:lnSpc>
                <a:spcPct val="100000"/>
              </a:lnSpc>
              <a:spcBef>
                <a:spcPts val="5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燃烧室，在燃烧室中被引火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69900" algn="l" rtl="0" eaLnBrk="0">
              <a:lnSpc>
                <a:spcPct val="100000"/>
              </a:lnSpc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塞点着燃烧，燃烧后的高温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69900" algn="l" rtl="0" eaLnBrk="0">
              <a:lnSpc>
                <a:spcPct val="100000"/>
              </a:lnSpc>
              <a:spcBef>
                <a:spcPts val="15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气体在与外层的冷却液进行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73075" algn="l" rtl="0" eaLnBrk="0">
              <a:lnSpc>
                <a:spcPct val="99000"/>
              </a:lnSpc>
              <a:spcBef>
                <a:spcPts val="10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热交换，换热后的燃气经由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69900" algn="l" rtl="0" eaLnBrk="0">
              <a:lnSpc>
                <a:spcPts val="2565"/>
              </a:lnSpc>
            </a:pPr>
            <a:r>
              <a:rPr sz="2000" kern="0" spc="-1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消声器排向大气。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9000"/>
              </a:lnSpc>
            </a:pPr>
            <a:endParaRPr sz="9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3000"/>
              </a:lnSpc>
              <a:tabLst>
                <a:tab pos="8837930" algn="l"/>
              </a:tabLst>
            </a:pP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	</a:t>
            </a:r>
            <a:r>
              <a:rPr sz="1600" kern="0" spc="-8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19</a:t>
            </a: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   </a:t>
            </a:r>
            <a:endParaRPr sz="16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420" name="picture 4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657600" y="1397000"/>
            <a:ext cx="5300344" cy="3642359"/>
          </a:xfrm>
          <a:prstGeom prst="rect">
            <a:avLst/>
          </a:prstGeom>
        </p:spPr>
      </p:pic>
      <p:grpSp>
        <p:nvGrpSpPr>
          <p:cNvPr id="98" name="group 98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100" name="group 100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422" name="path 422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24" name="path 424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426" name="textbox 426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 传统发动机汽车空调供暖系统</a:t>
              </a:r>
              <a:r>
                <a:rPr sz="2000" kern="0" spc="2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 ）独立燃烧式供</a:t>
              </a:r>
              <a:r>
                <a:rPr sz="2000" kern="0" spc="-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暖装置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428" name="textbox 428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02" name="group 10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32" name="path 43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34" name="path 43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ath 18"/>
          <p:cNvSpPr/>
          <p:nvPr/>
        </p:nvSpPr>
        <p:spPr>
          <a:xfrm>
            <a:off x="2551408" y="4623606"/>
            <a:ext cx="167683" cy="27754"/>
          </a:xfrm>
          <a:custGeom>
            <a:avLst/>
            <a:gdLst/>
            <a:ahLst/>
            <a:cxnLst/>
            <a:rect l="0" t="0" r="0" b="0"/>
            <a:pathLst>
              <a:path w="264" h="43">
                <a:moveTo>
                  <a:pt x="263" y="14"/>
                </a:moveTo>
                <a:lnTo>
                  <a:pt x="0" y="28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0" name="path 20"/>
          <p:cNvSpPr/>
          <p:nvPr/>
        </p:nvSpPr>
        <p:spPr>
          <a:xfrm>
            <a:off x="4069397" y="2861267"/>
            <a:ext cx="259806" cy="260777"/>
          </a:xfrm>
          <a:custGeom>
            <a:avLst/>
            <a:gdLst/>
            <a:ahLst/>
            <a:cxnLst/>
            <a:rect l="0" t="0" r="0" b="0"/>
            <a:pathLst>
              <a:path w="409" h="410">
                <a:moveTo>
                  <a:pt x="0" y="205"/>
                </a:moveTo>
                <a:cubicBezTo>
                  <a:pt x="0" y="91"/>
                  <a:pt x="91" y="0"/>
                  <a:pt x="204" y="0"/>
                </a:cubicBezTo>
                <a:lnTo>
                  <a:pt x="204" y="0"/>
                </a:lnTo>
                <a:cubicBezTo>
                  <a:pt x="317" y="0"/>
                  <a:pt x="409" y="91"/>
                  <a:pt x="409" y="205"/>
                </a:cubicBezTo>
                <a:lnTo>
                  <a:pt x="409" y="205"/>
                </a:lnTo>
                <a:cubicBezTo>
                  <a:pt x="409" y="205"/>
                  <a:pt x="409" y="205"/>
                  <a:pt x="409" y="205"/>
                </a:cubicBezTo>
                <a:lnTo>
                  <a:pt x="409" y="205"/>
                </a:lnTo>
                <a:cubicBezTo>
                  <a:pt x="409" y="318"/>
                  <a:pt x="317" y="410"/>
                  <a:pt x="204" y="410"/>
                </a:cubicBezTo>
                <a:lnTo>
                  <a:pt x="204" y="410"/>
                </a:lnTo>
                <a:cubicBezTo>
                  <a:pt x="91" y="410"/>
                  <a:pt x="0" y="318"/>
                  <a:pt x="0" y="205"/>
                </a:cubicBezTo>
                <a:lnTo>
                  <a:pt x="0" y="205"/>
                </a:lnTo>
                <a:cubicBezTo>
                  <a:pt x="0" y="205"/>
                  <a:pt x="0" y="205"/>
                  <a:pt x="0" y="205"/>
                </a:cubicBezTo>
              </a:path>
            </a:pathLst>
          </a:custGeom>
          <a:solidFill>
            <a:srgbClr val="48AD2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6" name="group 6"/>
          <p:cNvGrpSpPr/>
          <p:nvPr/>
        </p:nvGrpSpPr>
        <p:grpSpPr>
          <a:xfrm rot="21600000">
            <a:off x="3971930" y="2985066"/>
            <a:ext cx="323842" cy="176137"/>
            <a:chOff x="0" y="0"/>
            <a:chExt cx="323842" cy="176137"/>
          </a:xfrm>
        </p:grpSpPr>
        <p:sp>
          <p:nvSpPr>
            <p:cNvPr id="22" name="path 22"/>
            <p:cNvSpPr/>
            <p:nvPr/>
          </p:nvSpPr>
          <p:spPr>
            <a:xfrm>
              <a:off x="191301" y="6086"/>
              <a:ext cx="27755" cy="170051"/>
            </a:xfrm>
            <a:custGeom>
              <a:avLst/>
              <a:gdLst/>
              <a:ahLst/>
              <a:cxnLst/>
              <a:rect l="0" t="0" r="0" b="0"/>
              <a:pathLst>
                <a:path w="43" h="267">
                  <a:moveTo>
                    <a:pt x="28" y="0"/>
                  </a:moveTo>
                  <a:lnTo>
                    <a:pt x="14" y="267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4" name="path 24"/>
            <p:cNvSpPr/>
            <p:nvPr/>
          </p:nvSpPr>
          <p:spPr>
            <a:xfrm>
              <a:off x="0" y="0"/>
              <a:ext cx="16657" cy="149680"/>
            </a:xfrm>
            <a:custGeom>
              <a:avLst/>
              <a:gdLst/>
              <a:ahLst/>
              <a:cxnLst/>
              <a:rect l="0" t="0" r="0" b="0"/>
              <a:pathLst>
                <a:path w="26" h="235">
                  <a:moveTo>
                    <a:pt x="18" y="0"/>
                  </a:moveTo>
                  <a:lnTo>
                    <a:pt x="7" y="235"/>
                  </a:lnTo>
                </a:path>
              </a:pathLst>
            </a:custGeom>
            <a:noFill/>
            <a:ln w="9525" cap="flat">
              <a:solidFill>
                <a:srgbClr val="FFC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6" name="path 26"/>
            <p:cNvSpPr/>
            <p:nvPr/>
          </p:nvSpPr>
          <p:spPr>
            <a:xfrm>
              <a:off x="102347" y="54379"/>
              <a:ext cx="221495" cy="89491"/>
            </a:xfrm>
            <a:custGeom>
              <a:avLst/>
              <a:gdLst/>
              <a:ahLst/>
              <a:cxnLst/>
              <a:rect l="0" t="0" r="0" b="0"/>
              <a:pathLst>
                <a:path w="348" h="140">
                  <a:moveTo>
                    <a:pt x="342" y="70"/>
                  </a:moveTo>
                  <a:lnTo>
                    <a:pt x="311" y="95"/>
                  </a:lnTo>
                  <a:lnTo>
                    <a:pt x="277" y="114"/>
                  </a:lnTo>
                  <a:lnTo>
                    <a:pt x="238" y="127"/>
                  </a:lnTo>
                  <a:lnTo>
                    <a:pt x="197" y="130"/>
                  </a:lnTo>
                  <a:lnTo>
                    <a:pt x="156" y="127"/>
                  </a:lnTo>
                  <a:lnTo>
                    <a:pt x="117" y="114"/>
                  </a:lnTo>
                  <a:lnTo>
                    <a:pt x="83" y="95"/>
                  </a:lnTo>
                  <a:lnTo>
                    <a:pt x="52" y="70"/>
                  </a:lnTo>
                  <a:lnTo>
                    <a:pt x="27" y="39"/>
                  </a:lnTo>
                  <a:lnTo>
                    <a:pt x="8" y="4"/>
                  </a:lnTo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8" name="path 28"/>
          <p:cNvSpPr/>
          <p:nvPr/>
        </p:nvSpPr>
        <p:spPr>
          <a:xfrm>
            <a:off x="913619" y="2991152"/>
            <a:ext cx="27755" cy="170051"/>
          </a:xfrm>
          <a:custGeom>
            <a:avLst/>
            <a:gdLst/>
            <a:ahLst/>
            <a:cxnLst/>
            <a:rect l="0" t="0" r="0" b="0"/>
            <a:pathLst>
              <a:path w="43" h="267">
                <a:moveTo>
                  <a:pt x="28" y="267"/>
                </a:moveTo>
                <a:lnTo>
                  <a:pt x="14" y="0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0" name="path 30"/>
          <p:cNvSpPr/>
          <p:nvPr/>
        </p:nvSpPr>
        <p:spPr>
          <a:xfrm>
            <a:off x="2384720" y="4623606"/>
            <a:ext cx="167683" cy="27754"/>
          </a:xfrm>
          <a:custGeom>
            <a:avLst/>
            <a:gdLst/>
            <a:ahLst/>
            <a:cxnLst/>
            <a:rect l="0" t="0" r="0" b="0"/>
            <a:pathLst>
              <a:path w="264" h="43">
                <a:moveTo>
                  <a:pt x="263" y="28"/>
                </a:moveTo>
                <a:lnTo>
                  <a:pt x="0" y="14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aphicFrame>
        <p:nvGraphicFramePr>
          <p:cNvPr id="32" name="table 32"/>
          <p:cNvGraphicFramePr>
            <a:graphicFrameLocks noGrp="1"/>
          </p:cNvGraphicFramePr>
          <p:nvPr/>
        </p:nvGraphicFramePr>
        <p:xfrm>
          <a:off x="744219" y="1096645"/>
          <a:ext cx="3598544" cy="3799205"/>
        </p:xfrm>
        <a:graphic>
          <a:graphicData uri="http://schemas.openxmlformats.org/drawingml/2006/table">
            <a:tbl>
              <a:tblPr/>
              <a:tblGrid>
                <a:gridCol w="1798954"/>
                <a:gridCol w="1799589"/>
              </a:tblGrid>
              <a:tr h="18840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516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4" name="textbox 34"/>
          <p:cNvSpPr/>
          <p:nvPr/>
        </p:nvSpPr>
        <p:spPr>
          <a:xfrm>
            <a:off x="3904768" y="1451395"/>
            <a:ext cx="2336164" cy="31692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4605" algn="l" rtl="0" eaLnBrk="0">
              <a:lnSpc>
                <a:spcPct val="91000"/>
              </a:lnSpc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一、情境导入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46405" algn="l" rtl="0" eaLnBrk="0">
              <a:lnSpc>
                <a:spcPct val="90000"/>
              </a:lnSpc>
              <a:spcBef>
                <a:spcPts val="1595"/>
              </a:spcBef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二、任务布置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688975" algn="l" rtl="0" eaLnBrk="0">
              <a:lnSpc>
                <a:spcPct val="91000"/>
              </a:lnSpc>
              <a:spcBef>
                <a:spcPts val="1575"/>
              </a:spcBef>
            </a:pP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三、教学目标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 rtl="0" eaLnBrk="0">
              <a:lnSpc>
                <a:spcPct val="91000"/>
              </a:lnSpc>
              <a:spcBef>
                <a:spcPts val="1575"/>
              </a:spcBef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671830" algn="l" rtl="0" eaLnBrk="0">
              <a:lnSpc>
                <a:spcPct val="91000"/>
              </a:lnSpc>
              <a:spcBef>
                <a:spcPts val="1575"/>
              </a:spcBef>
            </a:pP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五、任务实施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10210" algn="l" rtl="0" eaLnBrk="0">
              <a:lnSpc>
                <a:spcPct val="91000"/>
              </a:lnSpc>
              <a:spcBef>
                <a:spcPts val="1570"/>
              </a:spcBef>
            </a:pP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" name="group 8"/>
          <p:cNvGrpSpPr/>
          <p:nvPr/>
        </p:nvGrpSpPr>
        <p:grpSpPr>
          <a:xfrm rot="21600000">
            <a:off x="2542151" y="1331131"/>
            <a:ext cx="1713116" cy="1654389"/>
            <a:chOff x="0" y="0"/>
            <a:chExt cx="1713116" cy="1654389"/>
          </a:xfrm>
        </p:grpSpPr>
        <p:sp>
          <p:nvSpPr>
            <p:cNvPr id="36" name="path 36"/>
            <p:cNvSpPr/>
            <p:nvPr/>
          </p:nvSpPr>
          <p:spPr>
            <a:xfrm>
              <a:off x="9256" y="0"/>
              <a:ext cx="1630754" cy="1492860"/>
            </a:xfrm>
            <a:custGeom>
              <a:avLst/>
              <a:gdLst/>
              <a:ahLst/>
              <a:cxnLst/>
              <a:rect l="0" t="0" r="0" b="0"/>
              <a:pathLst>
                <a:path w="2568" h="2350">
                  <a:moveTo>
                    <a:pt x="0" y="14"/>
                  </a:moveTo>
                  <a:lnTo>
                    <a:pt x="263" y="28"/>
                  </a:lnTo>
                  <a:lnTo>
                    <a:pt x="518" y="67"/>
                  </a:lnTo>
                  <a:lnTo>
                    <a:pt x="764" y="131"/>
                  </a:lnTo>
                  <a:lnTo>
                    <a:pt x="999" y="218"/>
                  </a:lnTo>
                  <a:lnTo>
                    <a:pt x="1224" y="328"/>
                  </a:lnTo>
                  <a:lnTo>
                    <a:pt x="1435" y="458"/>
                  </a:lnTo>
                  <a:lnTo>
                    <a:pt x="1633" y="608"/>
                  </a:lnTo>
                  <a:lnTo>
                    <a:pt x="1815" y="776"/>
                  </a:lnTo>
                  <a:lnTo>
                    <a:pt x="1980" y="961"/>
                  </a:lnTo>
                  <a:lnTo>
                    <a:pt x="2128" y="1161"/>
                  </a:lnTo>
                  <a:lnTo>
                    <a:pt x="2257" y="1374"/>
                  </a:lnTo>
                  <a:lnTo>
                    <a:pt x="2365" y="1602"/>
                  </a:lnTo>
                  <a:lnTo>
                    <a:pt x="2452" y="1841"/>
                  </a:lnTo>
                  <a:lnTo>
                    <a:pt x="2514" y="2091"/>
                  </a:lnTo>
                  <a:lnTo>
                    <a:pt x="2553" y="2348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8" name="path 38"/>
            <p:cNvSpPr/>
            <p:nvPr/>
          </p:nvSpPr>
          <p:spPr>
            <a:xfrm>
              <a:off x="734289" y="98045"/>
              <a:ext cx="259806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0" name="path 40"/>
            <p:cNvSpPr/>
            <p:nvPr/>
          </p:nvSpPr>
          <p:spPr>
            <a:xfrm>
              <a:off x="728124" y="92087"/>
              <a:ext cx="272998" cy="273791"/>
            </a:xfrm>
            <a:custGeom>
              <a:avLst/>
              <a:gdLst/>
              <a:ahLst/>
              <a:cxnLst/>
              <a:rect l="0" t="0" r="0" b="0"/>
              <a:pathLst>
                <a:path w="429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101" y="44"/>
                  </a:lnTo>
                  <a:lnTo>
                    <a:pt x="134" y="26"/>
                  </a:lnTo>
                  <a:lnTo>
                    <a:pt x="173" y="13"/>
                  </a:lnTo>
                  <a:lnTo>
                    <a:pt x="214" y="9"/>
                  </a:lnTo>
                  <a:lnTo>
                    <a:pt x="256" y="13"/>
                  </a:lnTo>
                  <a:lnTo>
                    <a:pt x="294" y="26"/>
                  </a:lnTo>
                  <a:lnTo>
                    <a:pt x="328" y="44"/>
                  </a:lnTo>
                  <a:lnTo>
                    <a:pt x="359" y="69"/>
                  </a:lnTo>
                  <a:lnTo>
                    <a:pt x="384" y="101"/>
                  </a:lnTo>
                  <a:lnTo>
                    <a:pt x="403" y="134"/>
                  </a:lnTo>
                  <a:lnTo>
                    <a:pt x="416" y="173"/>
                  </a:lnTo>
                  <a:lnTo>
                    <a:pt x="419" y="214"/>
                  </a:lnTo>
                  <a:lnTo>
                    <a:pt x="419" y="214"/>
                  </a:lnTo>
                  <a:lnTo>
                    <a:pt x="416" y="256"/>
                  </a:lnTo>
                  <a:lnTo>
                    <a:pt x="403" y="294"/>
                  </a:lnTo>
                  <a:lnTo>
                    <a:pt x="384" y="329"/>
                  </a:lnTo>
                  <a:lnTo>
                    <a:pt x="359" y="361"/>
                  </a:lnTo>
                  <a:lnTo>
                    <a:pt x="328" y="386"/>
                  </a:lnTo>
                  <a:lnTo>
                    <a:pt x="294" y="404"/>
                  </a:lnTo>
                  <a:lnTo>
                    <a:pt x="256" y="417"/>
                  </a:lnTo>
                  <a:lnTo>
                    <a:pt x="214" y="421"/>
                  </a:lnTo>
                  <a:lnTo>
                    <a:pt x="173" y="417"/>
                  </a:lnTo>
                  <a:lnTo>
                    <a:pt x="134" y="404"/>
                  </a:lnTo>
                  <a:lnTo>
                    <a:pt x="101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2" name="path 42"/>
            <p:cNvSpPr/>
            <p:nvPr/>
          </p:nvSpPr>
          <p:spPr>
            <a:xfrm>
              <a:off x="0" y="192079"/>
              <a:ext cx="1446436" cy="1462309"/>
            </a:xfrm>
            <a:custGeom>
              <a:avLst/>
              <a:gdLst/>
              <a:ahLst/>
              <a:cxnLst/>
              <a:rect l="0" t="0" r="0" b="0"/>
              <a:pathLst>
                <a:path w="2277" h="2302">
                  <a:moveTo>
                    <a:pt x="0" y="7"/>
                  </a:moveTo>
                  <a:lnTo>
                    <a:pt x="232" y="18"/>
                  </a:lnTo>
                  <a:lnTo>
                    <a:pt x="457" y="53"/>
                  </a:lnTo>
                  <a:lnTo>
                    <a:pt x="675" y="111"/>
                  </a:lnTo>
                  <a:lnTo>
                    <a:pt x="884" y="187"/>
                  </a:lnTo>
                  <a:lnTo>
                    <a:pt x="1082" y="284"/>
                  </a:lnTo>
                  <a:lnTo>
                    <a:pt x="1269" y="399"/>
                  </a:lnTo>
                  <a:lnTo>
                    <a:pt x="1444" y="531"/>
                  </a:lnTo>
                  <a:lnTo>
                    <a:pt x="1605" y="679"/>
                  </a:lnTo>
                  <a:lnTo>
                    <a:pt x="1751" y="842"/>
                  </a:lnTo>
                  <a:lnTo>
                    <a:pt x="1882" y="1018"/>
                  </a:lnTo>
                  <a:lnTo>
                    <a:pt x="1996" y="1208"/>
                  </a:lnTo>
                  <a:lnTo>
                    <a:pt x="2091" y="1408"/>
                  </a:lnTo>
                  <a:lnTo>
                    <a:pt x="2167" y="1619"/>
                  </a:lnTo>
                  <a:lnTo>
                    <a:pt x="2224" y="1839"/>
                  </a:lnTo>
                  <a:lnTo>
                    <a:pt x="2259" y="2067"/>
                  </a:lnTo>
                  <a:lnTo>
                    <a:pt x="2270" y="2302"/>
                  </a:lnTo>
                </a:path>
              </a:pathLst>
            </a:custGeom>
            <a:noFill/>
            <a:ln w="9525" cap="flat">
              <a:solidFill>
                <a:srgbClr val="FFC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4" name="path 44"/>
            <p:cNvSpPr/>
            <p:nvPr/>
          </p:nvSpPr>
          <p:spPr>
            <a:xfrm>
              <a:off x="1208552" y="582390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6" name="path 46"/>
            <p:cNvSpPr/>
            <p:nvPr/>
          </p:nvSpPr>
          <p:spPr>
            <a:xfrm>
              <a:off x="1202787" y="576275"/>
              <a:ext cx="272204" cy="273791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8" name="path 48"/>
            <p:cNvSpPr/>
            <p:nvPr/>
          </p:nvSpPr>
          <p:spPr>
            <a:xfrm>
              <a:off x="1446534" y="1056262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0" name="path 50"/>
            <p:cNvSpPr/>
            <p:nvPr/>
          </p:nvSpPr>
          <p:spPr>
            <a:xfrm>
              <a:off x="1440912" y="1050144"/>
              <a:ext cx="272204" cy="273791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group 10"/>
          <p:cNvGrpSpPr/>
          <p:nvPr/>
        </p:nvGrpSpPr>
        <p:grpSpPr>
          <a:xfrm rot="21600000">
            <a:off x="913619" y="1331131"/>
            <a:ext cx="1638785" cy="1661003"/>
            <a:chOff x="0" y="0"/>
            <a:chExt cx="1638785" cy="1661003"/>
          </a:xfrm>
        </p:grpSpPr>
        <p:sp>
          <p:nvSpPr>
            <p:cNvPr id="52" name="path 52"/>
            <p:cNvSpPr/>
            <p:nvPr/>
          </p:nvSpPr>
          <p:spPr>
            <a:xfrm>
              <a:off x="0" y="0"/>
              <a:ext cx="1638785" cy="1661003"/>
            </a:xfrm>
            <a:custGeom>
              <a:avLst/>
              <a:gdLst/>
              <a:ahLst/>
              <a:cxnLst/>
              <a:rect l="0" t="0" r="0" b="0"/>
              <a:pathLst>
                <a:path w="2580" h="2615">
                  <a:moveTo>
                    <a:pt x="14" y="2614"/>
                  </a:moveTo>
                  <a:lnTo>
                    <a:pt x="28" y="2348"/>
                  </a:lnTo>
                  <a:lnTo>
                    <a:pt x="67" y="2091"/>
                  </a:lnTo>
                  <a:lnTo>
                    <a:pt x="129" y="1841"/>
                  </a:lnTo>
                  <a:lnTo>
                    <a:pt x="216" y="1602"/>
                  </a:lnTo>
                  <a:lnTo>
                    <a:pt x="324" y="1374"/>
                  </a:lnTo>
                  <a:lnTo>
                    <a:pt x="453" y="1161"/>
                  </a:lnTo>
                  <a:lnTo>
                    <a:pt x="601" y="961"/>
                  </a:lnTo>
                  <a:lnTo>
                    <a:pt x="766" y="776"/>
                  </a:lnTo>
                  <a:lnTo>
                    <a:pt x="948" y="608"/>
                  </a:lnTo>
                  <a:lnTo>
                    <a:pt x="1146" y="458"/>
                  </a:lnTo>
                  <a:lnTo>
                    <a:pt x="1357" y="328"/>
                  </a:lnTo>
                  <a:lnTo>
                    <a:pt x="1581" y="218"/>
                  </a:lnTo>
                  <a:lnTo>
                    <a:pt x="1817" y="131"/>
                  </a:lnTo>
                  <a:lnTo>
                    <a:pt x="2063" y="67"/>
                  </a:lnTo>
                  <a:lnTo>
                    <a:pt x="2317" y="28"/>
                  </a:lnTo>
                  <a:lnTo>
                    <a:pt x="2579" y="14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4" name="path 54"/>
            <p:cNvSpPr/>
            <p:nvPr/>
          </p:nvSpPr>
          <p:spPr>
            <a:xfrm>
              <a:off x="183348" y="192079"/>
              <a:ext cx="1445643" cy="1462309"/>
            </a:xfrm>
            <a:custGeom>
              <a:avLst/>
              <a:gdLst/>
              <a:ahLst/>
              <a:cxnLst/>
              <a:rect l="0" t="0" r="0" b="0"/>
              <a:pathLst>
                <a:path w="2276" h="2302">
                  <a:moveTo>
                    <a:pt x="7" y="2302"/>
                  </a:moveTo>
                  <a:lnTo>
                    <a:pt x="18" y="2067"/>
                  </a:lnTo>
                  <a:lnTo>
                    <a:pt x="53" y="1839"/>
                  </a:lnTo>
                  <a:lnTo>
                    <a:pt x="109" y="1619"/>
                  </a:lnTo>
                  <a:lnTo>
                    <a:pt x="186" y="1408"/>
                  </a:lnTo>
                  <a:lnTo>
                    <a:pt x="281" y="1208"/>
                  </a:lnTo>
                  <a:lnTo>
                    <a:pt x="394" y="1018"/>
                  </a:lnTo>
                  <a:lnTo>
                    <a:pt x="526" y="842"/>
                  </a:lnTo>
                  <a:lnTo>
                    <a:pt x="672" y="679"/>
                  </a:lnTo>
                  <a:lnTo>
                    <a:pt x="833" y="531"/>
                  </a:lnTo>
                  <a:lnTo>
                    <a:pt x="1007" y="399"/>
                  </a:lnTo>
                  <a:lnTo>
                    <a:pt x="1194" y="284"/>
                  </a:lnTo>
                  <a:lnTo>
                    <a:pt x="1393" y="187"/>
                  </a:lnTo>
                  <a:lnTo>
                    <a:pt x="1601" y="111"/>
                  </a:lnTo>
                  <a:lnTo>
                    <a:pt x="1818" y="53"/>
                  </a:lnTo>
                  <a:lnTo>
                    <a:pt x="2043" y="18"/>
                  </a:lnTo>
                  <a:lnTo>
                    <a:pt x="2276" y="7"/>
                  </a:lnTo>
                </a:path>
              </a:pathLst>
            </a:custGeom>
            <a:noFill/>
            <a:ln w="9525" cap="flat">
              <a:solidFill>
                <a:srgbClr val="FFC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56" name="path 56"/>
          <p:cNvSpPr/>
          <p:nvPr/>
        </p:nvSpPr>
        <p:spPr>
          <a:xfrm>
            <a:off x="1104161" y="3133794"/>
            <a:ext cx="1291314" cy="1307180"/>
          </a:xfrm>
          <a:custGeom>
            <a:avLst/>
            <a:gdLst/>
            <a:ahLst/>
            <a:cxnLst/>
            <a:rect l="0" t="0" r="0" b="0"/>
            <a:pathLst>
              <a:path w="2033" h="2058">
                <a:moveTo>
                  <a:pt x="2032" y="2051"/>
                </a:moveTo>
                <a:lnTo>
                  <a:pt x="1807" y="2016"/>
                </a:lnTo>
                <a:lnTo>
                  <a:pt x="1589" y="1958"/>
                </a:lnTo>
                <a:lnTo>
                  <a:pt x="1382" y="1882"/>
                </a:lnTo>
                <a:lnTo>
                  <a:pt x="1183" y="1784"/>
                </a:lnTo>
                <a:lnTo>
                  <a:pt x="996" y="1669"/>
                </a:lnTo>
                <a:lnTo>
                  <a:pt x="822" y="1538"/>
                </a:lnTo>
                <a:lnTo>
                  <a:pt x="661" y="1389"/>
                </a:lnTo>
                <a:lnTo>
                  <a:pt x="514" y="1227"/>
                </a:lnTo>
                <a:lnTo>
                  <a:pt x="383" y="1049"/>
                </a:lnTo>
                <a:lnTo>
                  <a:pt x="269" y="861"/>
                </a:lnTo>
                <a:lnTo>
                  <a:pt x="174" y="659"/>
                </a:lnTo>
                <a:lnTo>
                  <a:pt x="98" y="448"/>
                </a:lnTo>
                <a:lnTo>
                  <a:pt x="42" y="228"/>
                </a:lnTo>
                <a:lnTo>
                  <a:pt x="7" y="1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58" name="path 58"/>
          <p:cNvSpPr/>
          <p:nvPr/>
        </p:nvSpPr>
        <p:spPr>
          <a:xfrm>
            <a:off x="2689286" y="3133794"/>
            <a:ext cx="1292107" cy="1307180"/>
          </a:xfrm>
          <a:custGeom>
            <a:avLst/>
            <a:gdLst/>
            <a:ahLst/>
            <a:cxnLst/>
            <a:rect l="0" t="0" r="0" b="0"/>
            <a:pathLst>
              <a:path w="2034" h="2058">
                <a:moveTo>
                  <a:pt x="2027" y="1"/>
                </a:moveTo>
                <a:lnTo>
                  <a:pt x="1992" y="228"/>
                </a:lnTo>
                <a:lnTo>
                  <a:pt x="1936" y="448"/>
                </a:lnTo>
                <a:lnTo>
                  <a:pt x="1859" y="659"/>
                </a:lnTo>
                <a:lnTo>
                  <a:pt x="1764" y="861"/>
                </a:lnTo>
                <a:lnTo>
                  <a:pt x="1651" y="1049"/>
                </a:lnTo>
                <a:lnTo>
                  <a:pt x="1519" y="1227"/>
                </a:lnTo>
                <a:lnTo>
                  <a:pt x="1373" y="1389"/>
                </a:lnTo>
                <a:lnTo>
                  <a:pt x="1212" y="1538"/>
                </a:lnTo>
                <a:lnTo>
                  <a:pt x="1037" y="1669"/>
                </a:lnTo>
                <a:lnTo>
                  <a:pt x="851" y="1784"/>
                </a:lnTo>
                <a:lnTo>
                  <a:pt x="652" y="1882"/>
                </a:lnTo>
                <a:lnTo>
                  <a:pt x="443" y="1958"/>
                </a:lnTo>
                <a:lnTo>
                  <a:pt x="226" y="2016"/>
                </a:lnTo>
                <a:lnTo>
                  <a:pt x="1" y="2051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60" name="path 60"/>
          <p:cNvSpPr/>
          <p:nvPr/>
        </p:nvSpPr>
        <p:spPr>
          <a:xfrm>
            <a:off x="1430553" y="1877328"/>
            <a:ext cx="2208613" cy="2263081"/>
          </a:xfrm>
          <a:custGeom>
            <a:avLst/>
            <a:gdLst/>
            <a:ahLst/>
            <a:cxnLst/>
            <a:rect l="0" t="0" r="0" b="0"/>
            <a:pathLst>
              <a:path w="3478" h="3563">
                <a:moveTo>
                  <a:pt x="0" y="1781"/>
                </a:moveTo>
                <a:cubicBezTo>
                  <a:pt x="0" y="797"/>
                  <a:pt x="778" y="0"/>
                  <a:pt x="1739" y="0"/>
                </a:cubicBezTo>
                <a:lnTo>
                  <a:pt x="1739" y="0"/>
                </a:lnTo>
                <a:cubicBezTo>
                  <a:pt x="2699" y="0"/>
                  <a:pt x="3478" y="797"/>
                  <a:pt x="3478" y="1781"/>
                </a:cubicBezTo>
                <a:lnTo>
                  <a:pt x="3478" y="1781"/>
                </a:lnTo>
                <a:cubicBezTo>
                  <a:pt x="3478" y="1781"/>
                  <a:pt x="3478" y="1781"/>
                  <a:pt x="3478" y="1781"/>
                </a:cubicBezTo>
                <a:lnTo>
                  <a:pt x="3478" y="1781"/>
                </a:lnTo>
                <a:cubicBezTo>
                  <a:pt x="3478" y="2766"/>
                  <a:pt x="2699" y="3563"/>
                  <a:pt x="1739" y="3563"/>
                </a:cubicBezTo>
                <a:lnTo>
                  <a:pt x="1739" y="3563"/>
                </a:lnTo>
                <a:cubicBezTo>
                  <a:pt x="778" y="3563"/>
                  <a:pt x="0" y="2766"/>
                  <a:pt x="0" y="1781"/>
                </a:cubicBezTo>
                <a:lnTo>
                  <a:pt x="0" y="1781"/>
                </a:lnTo>
                <a:cubicBezTo>
                  <a:pt x="0" y="1781"/>
                  <a:pt x="0" y="1781"/>
                  <a:pt x="0" y="1781"/>
                </a:cubicBezTo>
              </a:path>
            </a:pathLst>
          </a:cu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12" name="group 12"/>
          <p:cNvGrpSpPr/>
          <p:nvPr/>
        </p:nvGrpSpPr>
        <p:grpSpPr>
          <a:xfrm rot="21600000">
            <a:off x="2717162" y="3159295"/>
            <a:ext cx="1538104" cy="1483240"/>
            <a:chOff x="0" y="0"/>
            <a:chExt cx="1538104" cy="1483240"/>
          </a:xfrm>
        </p:grpSpPr>
        <p:sp>
          <p:nvSpPr>
            <p:cNvPr id="64" name="path 64"/>
            <p:cNvSpPr/>
            <p:nvPr/>
          </p:nvSpPr>
          <p:spPr>
            <a:xfrm>
              <a:off x="0" y="0"/>
              <a:ext cx="1464999" cy="1483240"/>
            </a:xfrm>
            <a:custGeom>
              <a:avLst/>
              <a:gdLst/>
              <a:ahLst/>
              <a:cxnLst/>
              <a:rect l="0" t="0" r="0" b="0"/>
              <a:pathLst>
                <a:path w="2307" h="2335">
                  <a:moveTo>
                    <a:pt x="2292" y="2"/>
                  </a:moveTo>
                  <a:lnTo>
                    <a:pt x="2253" y="259"/>
                  </a:lnTo>
                  <a:lnTo>
                    <a:pt x="2191" y="508"/>
                  </a:lnTo>
                  <a:lnTo>
                    <a:pt x="2104" y="747"/>
                  </a:lnTo>
                  <a:lnTo>
                    <a:pt x="1996" y="974"/>
                  </a:lnTo>
                  <a:lnTo>
                    <a:pt x="1867" y="1188"/>
                  </a:lnTo>
                  <a:lnTo>
                    <a:pt x="1719" y="1388"/>
                  </a:lnTo>
                  <a:lnTo>
                    <a:pt x="1554" y="1573"/>
                  </a:lnTo>
                  <a:lnTo>
                    <a:pt x="1372" y="1740"/>
                  </a:lnTo>
                  <a:lnTo>
                    <a:pt x="1174" y="1890"/>
                  </a:lnTo>
                  <a:lnTo>
                    <a:pt x="963" y="2020"/>
                  </a:lnTo>
                  <a:lnTo>
                    <a:pt x="738" y="2130"/>
                  </a:lnTo>
                  <a:lnTo>
                    <a:pt x="503" y="2218"/>
                  </a:lnTo>
                  <a:lnTo>
                    <a:pt x="257" y="2282"/>
                  </a:lnTo>
                  <a:lnTo>
                    <a:pt x="2" y="2320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6" name="path 66"/>
            <p:cNvSpPr/>
            <p:nvPr/>
          </p:nvSpPr>
          <p:spPr>
            <a:xfrm>
              <a:off x="1271523" y="175843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lnTo>
                    <a:pt x="204" y="410"/>
                  </a:ln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8" name="path 68"/>
            <p:cNvSpPr/>
            <p:nvPr/>
          </p:nvSpPr>
          <p:spPr>
            <a:xfrm>
              <a:off x="1265900" y="169718"/>
              <a:ext cx="272204" cy="273791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0" name="path 70"/>
            <p:cNvSpPr/>
            <p:nvPr/>
          </p:nvSpPr>
          <p:spPr>
            <a:xfrm>
              <a:off x="1033540" y="649715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lnTo>
                    <a:pt x="204" y="410"/>
                  </a:ln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2" name="path 72"/>
            <p:cNvSpPr/>
            <p:nvPr/>
          </p:nvSpPr>
          <p:spPr>
            <a:xfrm>
              <a:off x="1027775" y="643586"/>
              <a:ext cx="272204" cy="273792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4" name="path 74"/>
            <p:cNvSpPr/>
            <p:nvPr/>
          </p:nvSpPr>
          <p:spPr>
            <a:xfrm>
              <a:off x="559574" y="1113708"/>
              <a:ext cx="259805" cy="260778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lnTo>
                    <a:pt x="204" y="410"/>
                  </a:ln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6" name="path 76"/>
            <p:cNvSpPr/>
            <p:nvPr/>
          </p:nvSpPr>
          <p:spPr>
            <a:xfrm>
              <a:off x="553906" y="1107930"/>
              <a:ext cx="272204" cy="272998"/>
            </a:xfrm>
            <a:custGeom>
              <a:avLst/>
              <a:gdLst/>
              <a:ahLst/>
              <a:cxnLst/>
              <a:rect l="0" t="0" r="0" b="0"/>
              <a:pathLst>
                <a:path w="428" h="429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99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99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59"/>
                  </a:lnTo>
                  <a:lnTo>
                    <a:pt x="328" y="384"/>
                  </a:lnTo>
                  <a:lnTo>
                    <a:pt x="293" y="403"/>
                  </a:lnTo>
                  <a:lnTo>
                    <a:pt x="254" y="416"/>
                  </a:lnTo>
                  <a:lnTo>
                    <a:pt x="213" y="419"/>
                  </a:lnTo>
                  <a:lnTo>
                    <a:pt x="213" y="419"/>
                  </a:lnTo>
                  <a:lnTo>
                    <a:pt x="172" y="416"/>
                  </a:lnTo>
                  <a:lnTo>
                    <a:pt x="134" y="403"/>
                  </a:lnTo>
                  <a:lnTo>
                    <a:pt x="99" y="384"/>
                  </a:lnTo>
                  <a:lnTo>
                    <a:pt x="69" y="359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78" name="path 78"/>
          <p:cNvSpPr/>
          <p:nvPr/>
        </p:nvSpPr>
        <p:spPr>
          <a:xfrm>
            <a:off x="922443" y="3159295"/>
            <a:ext cx="1464213" cy="1483239"/>
          </a:xfrm>
          <a:custGeom>
            <a:avLst/>
            <a:gdLst/>
            <a:ahLst/>
            <a:cxnLst/>
            <a:rect l="0" t="0" r="0" b="0"/>
            <a:pathLst>
              <a:path w="2305" h="2335">
                <a:moveTo>
                  <a:pt x="2303" y="2320"/>
                </a:moveTo>
                <a:lnTo>
                  <a:pt x="2049" y="2282"/>
                </a:lnTo>
                <a:lnTo>
                  <a:pt x="1803" y="2218"/>
                </a:lnTo>
                <a:lnTo>
                  <a:pt x="1567" y="2130"/>
                </a:lnTo>
                <a:lnTo>
                  <a:pt x="1343" y="2020"/>
                </a:lnTo>
                <a:lnTo>
                  <a:pt x="1132" y="1890"/>
                </a:lnTo>
                <a:lnTo>
                  <a:pt x="934" y="1740"/>
                </a:lnTo>
                <a:lnTo>
                  <a:pt x="752" y="1573"/>
                </a:lnTo>
                <a:lnTo>
                  <a:pt x="587" y="1388"/>
                </a:lnTo>
                <a:lnTo>
                  <a:pt x="439" y="1188"/>
                </a:lnTo>
                <a:lnTo>
                  <a:pt x="311" y="974"/>
                </a:lnTo>
                <a:lnTo>
                  <a:pt x="202" y="747"/>
                </a:lnTo>
                <a:lnTo>
                  <a:pt x="116" y="508"/>
                </a:lnTo>
                <a:lnTo>
                  <a:pt x="53" y="259"/>
                </a:lnTo>
                <a:lnTo>
                  <a:pt x="14" y="2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80" name="path 80"/>
          <p:cNvSpPr/>
          <p:nvPr/>
        </p:nvSpPr>
        <p:spPr>
          <a:xfrm>
            <a:off x="1837619" y="2284179"/>
            <a:ext cx="1413866" cy="1449389"/>
          </a:xfrm>
          <a:custGeom>
            <a:avLst/>
            <a:gdLst/>
            <a:ahLst/>
            <a:cxnLst/>
            <a:rect l="0" t="0" r="0" b="0"/>
            <a:pathLst>
              <a:path w="2226" h="2282">
                <a:moveTo>
                  <a:pt x="0" y="1141"/>
                </a:moveTo>
                <a:cubicBezTo>
                  <a:pt x="0" y="510"/>
                  <a:pt x="498" y="0"/>
                  <a:pt x="1113" y="0"/>
                </a:cubicBezTo>
                <a:lnTo>
                  <a:pt x="1113" y="0"/>
                </a:lnTo>
                <a:cubicBezTo>
                  <a:pt x="1728" y="0"/>
                  <a:pt x="2226" y="510"/>
                  <a:pt x="2226" y="1141"/>
                </a:cubicBezTo>
                <a:lnTo>
                  <a:pt x="2226" y="1141"/>
                </a:lnTo>
                <a:cubicBezTo>
                  <a:pt x="2226" y="1141"/>
                  <a:pt x="2226" y="1141"/>
                  <a:pt x="2226" y="1141"/>
                </a:cubicBezTo>
                <a:lnTo>
                  <a:pt x="2226" y="1141"/>
                </a:lnTo>
                <a:cubicBezTo>
                  <a:pt x="2226" y="1771"/>
                  <a:pt x="1728" y="2282"/>
                  <a:pt x="1113" y="2282"/>
                </a:cubicBezTo>
                <a:lnTo>
                  <a:pt x="1113" y="2282"/>
                </a:lnTo>
                <a:cubicBezTo>
                  <a:pt x="498" y="2282"/>
                  <a:pt x="0" y="1771"/>
                  <a:pt x="0" y="1141"/>
                </a:cubicBezTo>
                <a:lnTo>
                  <a:pt x="0" y="1141"/>
                </a:lnTo>
                <a:cubicBezTo>
                  <a:pt x="0" y="1141"/>
                  <a:pt x="0" y="1141"/>
                  <a:pt x="0" y="1141"/>
                </a:cubicBezTo>
                <a:lnTo>
                  <a:pt x="0" y="1141"/>
                </a:lnTo>
                <a:close/>
              </a:path>
            </a:pathLst>
          </a:custGeom>
          <a:solidFill>
            <a:srgbClr val="FB8C18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14" name="group 1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4" name="path 8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6" name="path 8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94" name="textbox 94"/>
          <p:cNvSpPr/>
          <p:nvPr/>
        </p:nvSpPr>
        <p:spPr>
          <a:xfrm>
            <a:off x="2583985" y="2816563"/>
            <a:ext cx="426084" cy="44958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3200" b="1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录</a:t>
            </a:r>
            <a:endParaRPr sz="3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6" name="textbox 96"/>
          <p:cNvSpPr/>
          <p:nvPr/>
        </p:nvSpPr>
        <p:spPr>
          <a:xfrm>
            <a:off x="2126150" y="2824691"/>
            <a:ext cx="385445" cy="4400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8000"/>
              </a:lnSpc>
            </a:pPr>
            <a:r>
              <a:rPr sz="3100" b="1" kern="0" spc="-2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</a:t>
            </a:r>
            <a:endParaRPr sz="31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" name="group 18"/>
          <p:cNvGrpSpPr/>
          <p:nvPr/>
        </p:nvGrpSpPr>
        <p:grpSpPr>
          <a:xfrm rot="21600000">
            <a:off x="4086822" y="2822083"/>
            <a:ext cx="208950" cy="170051"/>
            <a:chOff x="0" y="0"/>
            <a:chExt cx="208950" cy="170051"/>
          </a:xfrm>
        </p:grpSpPr>
        <p:sp>
          <p:nvSpPr>
            <p:cNvPr id="98" name="path 98"/>
            <p:cNvSpPr/>
            <p:nvPr/>
          </p:nvSpPr>
          <p:spPr>
            <a:xfrm>
              <a:off x="76409" y="0"/>
              <a:ext cx="27755" cy="170051"/>
            </a:xfrm>
            <a:custGeom>
              <a:avLst/>
              <a:gdLst/>
              <a:ahLst/>
              <a:cxnLst/>
              <a:rect l="0" t="0" r="0" b="0"/>
              <a:pathLst>
                <a:path w="43" h="267">
                  <a:moveTo>
                    <a:pt x="14" y="0"/>
                  </a:moveTo>
                  <a:lnTo>
                    <a:pt x="28" y="267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0" name="path 100"/>
            <p:cNvSpPr/>
            <p:nvPr/>
          </p:nvSpPr>
          <p:spPr>
            <a:xfrm>
              <a:off x="0" y="33061"/>
              <a:ext cx="208950" cy="68234"/>
            </a:xfrm>
            <a:custGeom>
              <a:avLst/>
              <a:gdLst/>
              <a:ahLst/>
              <a:cxnLst/>
              <a:rect l="0" t="0" r="0" b="0"/>
              <a:pathLst>
                <a:path w="329" h="107">
                  <a:moveTo>
                    <a:pt x="7" y="101"/>
                  </a:moveTo>
                  <a:lnTo>
                    <a:pt x="32" y="69"/>
                  </a:lnTo>
                  <a:lnTo>
                    <a:pt x="64" y="44"/>
                  </a:lnTo>
                  <a:lnTo>
                    <a:pt x="97" y="26"/>
                  </a:lnTo>
                  <a:lnTo>
                    <a:pt x="136" y="13"/>
                  </a:lnTo>
                  <a:lnTo>
                    <a:pt x="177" y="9"/>
                  </a:lnTo>
                  <a:lnTo>
                    <a:pt x="219" y="13"/>
                  </a:lnTo>
                  <a:lnTo>
                    <a:pt x="257" y="26"/>
                  </a:lnTo>
                  <a:lnTo>
                    <a:pt x="291" y="44"/>
                  </a:lnTo>
                  <a:lnTo>
                    <a:pt x="322" y="69"/>
                  </a:lnTo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102" name="path 102"/>
          <p:cNvSpPr/>
          <p:nvPr/>
        </p:nvSpPr>
        <p:spPr>
          <a:xfrm>
            <a:off x="1096967" y="2985066"/>
            <a:ext cx="16657" cy="149680"/>
          </a:xfrm>
          <a:custGeom>
            <a:avLst/>
            <a:gdLst/>
            <a:ahLst/>
            <a:cxnLst/>
            <a:rect l="0" t="0" r="0" b="0"/>
            <a:pathLst>
              <a:path w="26" h="235">
                <a:moveTo>
                  <a:pt x="18" y="235"/>
                </a:moveTo>
                <a:lnTo>
                  <a:pt x="7" y="0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4" name="path 104"/>
          <p:cNvSpPr/>
          <p:nvPr/>
        </p:nvSpPr>
        <p:spPr>
          <a:xfrm>
            <a:off x="2394513" y="4431511"/>
            <a:ext cx="148098" cy="16657"/>
          </a:xfrm>
          <a:custGeom>
            <a:avLst/>
            <a:gdLst/>
            <a:ahLst/>
            <a:cxnLst/>
            <a:rect l="0" t="0" r="0" b="0"/>
            <a:pathLst>
              <a:path w="233" h="26">
                <a:moveTo>
                  <a:pt x="232" y="18"/>
                </a:moveTo>
                <a:lnTo>
                  <a:pt x="0" y="7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6" name="path 106"/>
          <p:cNvSpPr/>
          <p:nvPr/>
        </p:nvSpPr>
        <p:spPr>
          <a:xfrm>
            <a:off x="2542151" y="4431511"/>
            <a:ext cx="148097" cy="16657"/>
          </a:xfrm>
          <a:custGeom>
            <a:avLst/>
            <a:gdLst/>
            <a:ahLst/>
            <a:cxnLst/>
            <a:rect l="0" t="0" r="0" b="0"/>
            <a:pathLst>
              <a:path w="233" h="26">
                <a:moveTo>
                  <a:pt x="232" y="7"/>
                </a:moveTo>
                <a:lnTo>
                  <a:pt x="0" y="18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8" name="path 108"/>
          <p:cNvSpPr/>
          <p:nvPr/>
        </p:nvSpPr>
        <p:spPr>
          <a:xfrm>
            <a:off x="4065894" y="2916328"/>
            <a:ext cx="31437" cy="51070"/>
          </a:xfrm>
          <a:custGeom>
            <a:avLst/>
            <a:gdLst/>
            <a:ahLst/>
            <a:cxnLst/>
            <a:rect l="0" t="0" r="0" b="0"/>
            <a:pathLst>
              <a:path w="49" h="80">
                <a:moveTo>
                  <a:pt x="9" y="77"/>
                </a:moveTo>
                <a:lnTo>
                  <a:pt x="22" y="38"/>
                </a:lnTo>
                <a:lnTo>
                  <a:pt x="40" y="4"/>
                </a:lnTo>
              </a:path>
            </a:pathLst>
          </a:custGeom>
          <a:noFill/>
          <a:ln w="12700" cap="flat">
            <a:solidFill>
              <a:srgbClr val="FFFFFF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6" name="picture 43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657600" y="1320800"/>
            <a:ext cx="5300344" cy="3642359"/>
          </a:xfrm>
          <a:prstGeom prst="rect">
            <a:avLst/>
          </a:prstGeom>
        </p:spPr>
      </p:pic>
      <p:sp>
        <p:nvSpPr>
          <p:cNvPr id="438" name="textbox 438"/>
          <p:cNvSpPr/>
          <p:nvPr/>
        </p:nvSpPr>
        <p:spPr>
          <a:xfrm>
            <a:off x="442341" y="1573898"/>
            <a:ext cx="3086100" cy="21304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79400" algn="l" rtl="0" eaLnBrk="0">
              <a:lnSpc>
                <a:spcPct val="83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加热后的冷却液在循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环水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1905" algn="l" rtl="0" eaLnBrk="0">
              <a:lnSpc>
                <a:spcPct val="121000"/>
              </a:lnSpc>
              <a:spcBef>
                <a:spcPts val="70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泵的作用下被带入空调供暖</a:t>
            </a:r>
            <a:r>
              <a:rPr sz="2000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系统热交换器，对进入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车内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的空气进行加热。停车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辅助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加热装置由于有废气排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放，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禁止在密闭的空间中使用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04" name="group 104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106" name="group 106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442" name="path 442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44" name="path 444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446" name="textbox 446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 传统发动机汽车空调供暖系统</a:t>
              </a:r>
              <a:r>
                <a:rPr sz="2000" kern="0" spc="2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 ）独立燃烧式供</a:t>
              </a:r>
              <a:r>
                <a:rPr sz="2000" kern="0" spc="-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暖装置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448" name="textbox 448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08" name="group 10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52" name="path 45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54" name="path 45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textbox 456"/>
          <p:cNvSpPr/>
          <p:nvPr/>
        </p:nvSpPr>
        <p:spPr>
          <a:xfrm>
            <a:off x="657809" y="1533315"/>
            <a:ext cx="7583805" cy="310070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97180" algn="l" rtl="0" eaLnBrk="0">
              <a:lnSpc>
                <a:spcPct val="91000"/>
              </a:lnSpc>
            </a:pP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电动汽车由于没有发动机，无法采用发动机余热式供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15240" algn="l" rtl="0" eaLnBrk="0">
              <a:lnSpc>
                <a:spcPct val="146000"/>
              </a:lnSpc>
              <a:spcBef>
                <a:spcPts val="580"/>
              </a:spcBef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暖系统为乘员舱供暖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，故电动汽车乘员舱的供暖主要采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用PTC加热器供暖和热泵供暖两种方式。其中PTC加热</a:t>
            </a:r>
            <a:r>
              <a:rPr sz="24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供暖又分为风暖PTC和水暖PTC两种类型，考虑到与动</a:t>
            </a:r>
            <a:r>
              <a:rPr sz="24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电池热管理相结合及换热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效率等因素，水暖PTC加热器是 </a:t>
            </a:r>
            <a:r>
              <a:rPr sz="24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目前新能源电动汽车供暖的主要形式。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60" name="textbox 460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62" name="textbox 462"/>
          <p:cNvSpPr/>
          <p:nvPr/>
        </p:nvSpPr>
        <p:spPr>
          <a:xfrm>
            <a:off x="397510" y="798195"/>
            <a:ext cx="3935095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4140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电动汽车空调供暖系统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10" name="group 11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66" name="path 46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68" name="path 46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0" name="picture 47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939800" y="2590230"/>
            <a:ext cx="3619500" cy="2643477"/>
          </a:xfrm>
          <a:prstGeom prst="rect">
            <a:avLst/>
          </a:prstGeom>
        </p:spPr>
      </p:pic>
      <p:pic>
        <p:nvPicPr>
          <p:cNvPr id="472" name="picture 47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4762500" y="2832100"/>
            <a:ext cx="3906520" cy="2186939"/>
          </a:xfrm>
          <a:prstGeom prst="rect">
            <a:avLst/>
          </a:prstGeom>
        </p:spPr>
      </p:pic>
      <p:sp>
        <p:nvSpPr>
          <p:cNvPr id="474" name="textbox 474"/>
          <p:cNvSpPr/>
          <p:nvPr/>
        </p:nvSpPr>
        <p:spPr>
          <a:xfrm>
            <a:off x="658876" y="1305493"/>
            <a:ext cx="7478394" cy="10985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6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415290" algn="l" rtl="0" eaLnBrk="0">
              <a:lnSpc>
                <a:spcPct val="98000"/>
              </a:lnSpc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电动汽车风暖PTC加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热器供暖系统如图所示，将传统发动机余热式供暖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系统的暖风水箱替换为风暖P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TC加热器，利用动力电池给PTC加热器供电加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热。风暖PTC加热器供暖系统的优点是暖风出风较快，减少了冷却液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回路、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冷却液泵和暖风水箱等部件，成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本低，无需维护与保养。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12" name="group 112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114" name="group 114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478" name="path 478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80" name="path 480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482" name="textbox 482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16840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 电动汽车空调供暖系统             1 ）风暖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PTC加热器供暖系统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484" name="textbox 484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16" name="group 11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88" name="path 48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90" name="path 49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textbox 492"/>
          <p:cNvSpPr/>
          <p:nvPr/>
        </p:nvSpPr>
        <p:spPr>
          <a:xfrm>
            <a:off x="659104" y="1304121"/>
            <a:ext cx="7534275" cy="137413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403225" algn="l" rtl="0" eaLnBrk="0">
              <a:lnSpc>
                <a:spcPct val="98000"/>
              </a:lnSpc>
              <a:spcBef>
                <a:spcPts val="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但由于PTC加热器表面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工作温度较高，流经PTC的气流较为干燥，舒适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性略差，而且PTC加热器作为高压、高温部件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，安装于仪表板下的风道中，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存在一定的安全隐患。另外风暖PTC加热器与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动力电池热管理系统（常用液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冷）独立，无法为动力电池加热，所以风暖PT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C加热器供暖系统应用相对较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少，多作为辅助加热，例如严寒时弥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补热泵空调供暖不足。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94" name="picture 49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762500" y="2832100"/>
            <a:ext cx="3906520" cy="2186939"/>
          </a:xfrm>
          <a:prstGeom prst="rect">
            <a:avLst/>
          </a:prstGeom>
        </p:spPr>
      </p:pic>
      <p:pic>
        <p:nvPicPr>
          <p:cNvPr id="496" name="picture 49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926836" y="2895111"/>
            <a:ext cx="3219102" cy="2353114"/>
          </a:xfrm>
          <a:prstGeom prst="rect">
            <a:avLst/>
          </a:prstGeom>
        </p:spPr>
      </p:pic>
      <p:grpSp>
        <p:nvGrpSpPr>
          <p:cNvPr id="118" name="group 118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120" name="group 120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500" name="path 500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02" name="path 502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504" name="textbox 504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16840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 电动汽车空调供暖系统             1 ）风暖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PTC加热器供暖系统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506" name="textbox 506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22" name="group 12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10" name="path 51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12" name="path 51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4" name="picture 5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813300" y="2413000"/>
            <a:ext cx="3631565" cy="2843530"/>
          </a:xfrm>
          <a:prstGeom prst="rect">
            <a:avLst/>
          </a:prstGeom>
        </p:spPr>
      </p:pic>
      <p:pic>
        <p:nvPicPr>
          <p:cNvPr id="516" name="picture 5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825183" y="2501518"/>
            <a:ext cx="3699997" cy="2697712"/>
          </a:xfrm>
          <a:prstGeom prst="rect">
            <a:avLst/>
          </a:prstGeom>
        </p:spPr>
      </p:pic>
      <p:sp>
        <p:nvSpPr>
          <p:cNvPr id="518" name="textbox 518"/>
          <p:cNvSpPr/>
          <p:nvPr/>
        </p:nvSpPr>
        <p:spPr>
          <a:xfrm>
            <a:off x="661670" y="1308237"/>
            <a:ext cx="7766684" cy="9131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414020" algn="l" rtl="0" eaLnBrk="0">
              <a:lnSpc>
                <a:spcPct val="97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水暖PTC加热器供暖系统保留了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传统汽车供暖系统中的暖风水箱，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用水暖PTC加热器给暖风系统中的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冷却液加热，加热后的冷却液在电 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子水泵推动下在暖风水箱中进行热交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换，对流过的空气进行加热。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24" name="group 124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126" name="group 126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522" name="path 522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24" name="path 524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526" name="textbox 526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16840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 电动汽车空调供暖系统             2 ）水暖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PTC加热器供暖系统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528" name="textbox 528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28" name="group 12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32" name="path 53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34" name="path 53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8" name="picture 5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117600" y="1206500"/>
            <a:ext cx="6550025" cy="4180204"/>
          </a:xfrm>
          <a:prstGeom prst="rect">
            <a:avLst/>
          </a:prstGeom>
        </p:spPr>
      </p:pic>
      <p:grpSp>
        <p:nvGrpSpPr>
          <p:cNvPr id="130" name="group 130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132" name="group 132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540" name="path 540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42" name="path 542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544" name="textbox 544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16840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 电动汽车空调供暖系统             2 ）水暖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PTC加热器供暖系统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546" name="textbox 546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34" name="group 13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50" name="path 55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52" name="path 55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554" name="textbox 554"/>
          <p:cNvSpPr/>
          <p:nvPr/>
        </p:nvSpPr>
        <p:spPr>
          <a:xfrm>
            <a:off x="1418081" y="5046101"/>
            <a:ext cx="1288414" cy="3016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1000"/>
              </a:lnSpc>
            </a:pPr>
            <a:r>
              <a:rPr sz="2000" kern="0" spc="-1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北汽EV200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textbox 556"/>
          <p:cNvSpPr/>
          <p:nvPr/>
        </p:nvSpPr>
        <p:spPr>
          <a:xfrm>
            <a:off x="637921" y="1233561"/>
            <a:ext cx="7905115" cy="40576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9700" algn="l" rtl="0" eaLnBrk="0">
              <a:lnSpc>
                <a:spcPts val="2640"/>
              </a:lnSpc>
            </a:pPr>
            <a:r>
              <a:rPr sz="2000" b="1" kern="0" spc="-1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1）热泵空调工作原理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19735" algn="l" rtl="0" eaLnBrk="0">
              <a:lnSpc>
                <a:spcPct val="91000"/>
              </a:lnSpc>
              <a:spcBef>
                <a:spcPts val="525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PTC电加热器具有热阻小、换热效率高的优点，是一种自动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恒温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6515" indent="10795" algn="l" rtl="0" eaLnBrk="0">
              <a:lnSpc>
                <a:spcPct val="96000"/>
              </a:lnSpc>
              <a:spcBef>
                <a:spcPts val="19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的电加热器。采用P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TC电加热的供暖系统结构简单，成本低，寿命长，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但直接用电加热得到的热量会大消耗电动汽车动力电池的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电量和降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70485" indent="-15875" algn="l" rtl="0" eaLnBrk="0">
              <a:lnSpc>
                <a:spcPct val="96000"/>
              </a:lnSpc>
              <a:spcBef>
                <a:spcPts val="19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低续航里程。根据统计，当冬季行驶打开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PTC加热器供暖系统时，约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30%多的动力电池电量将用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于制热，电动汽车续航也相应下降约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4610" indent="16510" algn="l" rtl="0" eaLnBrk="0">
              <a:lnSpc>
                <a:spcPct val="99000"/>
              </a:lnSpc>
              <a:spcBef>
                <a:spcPts val="14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30%。为了节约动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力电池的电量，提高续航里程，部分车型采用能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效比更高的热泵系统进行空调制热。实验显示热泵系统的能效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比比 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PTC加热器高出2-3倍，可以有效延长2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0%以上的续航里程。目前电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装、法雷奥、翰昂、马勒等国际热管理巨头均已推出车载热泵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空调 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系统，并已在日产Leaf、丰田普锐斯、宝马i3、大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众电动高尔夫等  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车型中量产装车。国产电动汽车荣威Ei5、荣威MARVE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 X、长安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66040" algn="l" rtl="0" eaLnBrk="0">
              <a:lnSpc>
                <a:spcPct val="91000"/>
              </a:lnSpc>
              <a:spcBef>
                <a:spcPts val="215"/>
              </a:spcBef>
            </a:pPr>
            <a:r>
              <a:rPr sz="20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CS75</a:t>
            </a:r>
            <a:r>
              <a:rPr sz="2000" kern="0" spc="2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PHEV等三款车型也采用了热泵空调系统。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36" name="group 136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138" name="group 138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560" name="path 560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62" name="path 562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564" name="textbox 564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16840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 电动汽车空调供暖系统             3 ）热泵加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热供暖系统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566" name="textbox 566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40" name="group 14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70" name="path 57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72" name="path 57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6" name="picture 57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524000" y="2768600"/>
            <a:ext cx="6081394" cy="2682239"/>
          </a:xfrm>
          <a:prstGeom prst="rect">
            <a:avLst/>
          </a:prstGeom>
        </p:spPr>
      </p:pic>
      <p:sp>
        <p:nvSpPr>
          <p:cNvPr id="578" name="textbox 578"/>
          <p:cNvSpPr/>
          <p:nvPr/>
        </p:nvSpPr>
        <p:spPr>
          <a:xfrm>
            <a:off x="637921" y="1233561"/>
            <a:ext cx="7728584" cy="14973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9700" algn="l" rtl="0" eaLnBrk="0">
              <a:lnSpc>
                <a:spcPts val="2640"/>
              </a:lnSpc>
            </a:pPr>
            <a:r>
              <a:rPr sz="2000" b="1" kern="0" spc="-1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1）热泵空调工作原理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9055" indent="335280" algn="l" rtl="0" eaLnBrk="0">
              <a:lnSpc>
                <a:spcPct val="97000"/>
              </a:lnSpc>
              <a:spcBef>
                <a:spcPts val="505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热泵系统与制冷系统热力学循环都是一样的，通过消耗压缩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机的机械功，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由低温热源吸收热量，将热量排放到高压热源去。制冷系统消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耗机械功，从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车内（低温）吸收热量排放到车外（高温），热泵系统消耗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机械功从车外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45415" algn="l" rtl="0" eaLnBrk="0">
              <a:lnSpc>
                <a:spcPct val="91000"/>
              </a:lnSpc>
              <a:spcBef>
                <a:spcPts val="195"/>
              </a:spcBef>
            </a:pPr>
            <a:r>
              <a:rPr sz="18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（低温）吸收热量排放到</a:t>
            </a:r>
            <a:r>
              <a:rPr sz="18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车内（高温）。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42" name="group 142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144" name="group 144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580" name="path 580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82" name="path 582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584" name="textbox 584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16840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 电动汽车空调供暖系统             3 ）热泵加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热供暖系统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586" name="textbox 586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46" name="group 14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90" name="path 59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92" name="path 59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textbox 594"/>
          <p:cNvSpPr/>
          <p:nvPr/>
        </p:nvSpPr>
        <p:spPr>
          <a:xfrm>
            <a:off x="637921" y="1233561"/>
            <a:ext cx="7610475" cy="20459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9700" algn="l" rtl="0" eaLnBrk="0">
              <a:lnSpc>
                <a:spcPts val="2640"/>
              </a:lnSpc>
            </a:pPr>
            <a:r>
              <a:rPr sz="2000" b="1" kern="0" spc="-1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1）热泵空调工作原理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5245" indent="338455" algn="l" rtl="0" eaLnBrk="0">
              <a:lnSpc>
                <a:spcPct val="96000"/>
              </a:lnSpc>
              <a:spcBef>
                <a:spcPts val="48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热泵系统的冷凝器与蒸发器的位置刚好与制冷系统相反，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制冷剂的循环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方向也相反。热泵系统的组成部件与制冷系统相同，包括压缩机、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冷凝器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5245" indent="89535" algn="l" rtl="0" eaLnBrk="0">
              <a:lnSpc>
                <a:spcPct val="98000"/>
              </a:lnSpc>
              <a:spcBef>
                <a:spcPts val="175"/>
              </a:spcBef>
            </a:pP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（换热器）、膨胀阀和蒸发器（换热器）等。热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泵系统工作时，压缩机压缩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后的高温高压制冷剂进入车内冷凝器换热，向流过的车内空气放热，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经膨胀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阀节流降压变成低温低压制冷剂液体进入车外蒸发器换热，吸收车外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空气的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热量蒸发，变成低温低压制冷剂过热蒸气，重新被压缩机吸入，完成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一个热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98" name="picture 59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425700" y="3429000"/>
            <a:ext cx="4438014" cy="1957704"/>
          </a:xfrm>
          <a:prstGeom prst="rect">
            <a:avLst/>
          </a:prstGeom>
        </p:spPr>
      </p:pic>
      <p:grpSp>
        <p:nvGrpSpPr>
          <p:cNvPr id="148" name="group 148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150" name="group 150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600" name="path 600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02" name="path 602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604" name="textbox 604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16840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 电动汽车空调供暖系统             3 ）热泵加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热供暖系统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606" name="textbox 606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52" name="group 15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610" name="path 61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12" name="path 61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614" name="textbox 614"/>
          <p:cNvSpPr/>
          <p:nvPr/>
        </p:nvSpPr>
        <p:spPr>
          <a:xfrm>
            <a:off x="681558" y="3280953"/>
            <a:ext cx="893444" cy="2717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</a:pPr>
            <a:r>
              <a:rPr sz="1700" kern="0" spc="-1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泵循环。</a:t>
            </a:r>
            <a:endParaRPr sz="17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6" name="picture 6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460500" y="2184399"/>
            <a:ext cx="6043930" cy="3147695"/>
          </a:xfrm>
          <a:prstGeom prst="rect">
            <a:avLst/>
          </a:prstGeom>
        </p:spPr>
      </p:pic>
      <p:sp>
        <p:nvSpPr>
          <p:cNvPr id="618" name="textbox 618"/>
          <p:cNvSpPr/>
          <p:nvPr/>
        </p:nvSpPr>
        <p:spPr>
          <a:xfrm>
            <a:off x="637921" y="1233561"/>
            <a:ext cx="7610475" cy="94868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9700" algn="l" rtl="0" eaLnBrk="0">
              <a:lnSpc>
                <a:spcPts val="2640"/>
              </a:lnSpc>
            </a:pPr>
            <a:r>
              <a:rPr sz="2000" b="1" kern="0" spc="-1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1）热泵空调工作原理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3975" indent="356870" algn="l" rtl="0" eaLnBrk="0">
              <a:lnSpc>
                <a:spcPct val="96000"/>
              </a:lnSpc>
              <a:spcBef>
                <a:spcPts val="48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由于热泵系统与制冷系统的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工作原理和组成部件都是一样的，通常可以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将热泵系统与制冷系统相结合构成热泵空调系统，典型热泵空调系统组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54" name="group 154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156" name="group 156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622" name="path 622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24" name="path 624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626" name="textbox 626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16840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 电动汽车空调供暖系统             3 ）热泵加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热供暖系统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628" name="textbox 628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58" name="group 15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632" name="path 63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34" name="path 63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636" name="textbox 636"/>
          <p:cNvSpPr/>
          <p:nvPr/>
        </p:nvSpPr>
        <p:spPr>
          <a:xfrm>
            <a:off x="694131" y="2192588"/>
            <a:ext cx="424180" cy="2609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sz="1600" kern="0" spc="-1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图。</a:t>
            </a:r>
            <a:endParaRPr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841500" y="2476500"/>
            <a:ext cx="5201284" cy="2812414"/>
          </a:xfrm>
          <a:prstGeom prst="rect">
            <a:avLst/>
          </a:prstGeom>
        </p:spPr>
      </p:pic>
      <p:sp>
        <p:nvSpPr>
          <p:cNvPr id="112" name="textbox 112"/>
          <p:cNvSpPr/>
          <p:nvPr/>
        </p:nvSpPr>
        <p:spPr>
          <a:xfrm>
            <a:off x="844156" y="905895"/>
            <a:ext cx="7642225" cy="15214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615315" algn="l" rtl="0" eaLnBrk="0">
              <a:lnSpc>
                <a:spcPct val="98000"/>
              </a:lnSpc>
            </a:pP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一辆2018款吉利帝豪EV450电动汽车采用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电动空调系统，你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知道电动汽车空调供暖系统与传统汽车供暖系统的不同吗，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你知道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电动空调供暖系统类型、组成和工作原理吗？吉利EV450电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动汽车    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供暖系统PTC加热器不工作将导致空调无暖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风，影响动力电池加热， 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请你对EV450 </a:t>
            </a: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电动汽车PTC加热控制器进行检测。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6" name="textbox 116"/>
          <p:cNvSpPr/>
          <p:nvPr/>
        </p:nvSpPr>
        <p:spPr>
          <a:xfrm>
            <a:off x="-12700" y="171165"/>
            <a:ext cx="2696845" cy="4260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4000"/>
              </a:lnSpc>
            </a:pPr>
            <a:r>
              <a:rPr sz="24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一、情境导入</a:t>
            </a:r>
            <a:endParaRPr sz="2400" b="1" kern="0" spc="10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0" name="group 2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20" name="path 12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22" name="path 12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0" name="picture 64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057400" y="2793999"/>
            <a:ext cx="4982209" cy="2595244"/>
          </a:xfrm>
          <a:prstGeom prst="rect">
            <a:avLst/>
          </a:prstGeom>
        </p:spPr>
      </p:pic>
      <p:sp>
        <p:nvSpPr>
          <p:cNvPr id="642" name="textbox 642"/>
          <p:cNvSpPr/>
          <p:nvPr/>
        </p:nvSpPr>
        <p:spPr>
          <a:xfrm>
            <a:off x="637921" y="1233561"/>
            <a:ext cx="7793990" cy="14973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9700" algn="l" rtl="0" eaLnBrk="0">
              <a:lnSpc>
                <a:spcPts val="2640"/>
              </a:lnSpc>
            </a:pPr>
            <a:r>
              <a:rPr sz="2000" b="1" kern="0" spc="-1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1）热泵空调工作原理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5880" indent="337820" algn="l" rtl="0" eaLnBrk="0">
              <a:lnSpc>
                <a:spcPct val="98000"/>
              </a:lnSpc>
              <a:spcBef>
                <a:spcPts val="48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热泵空调系统的结构相对复杂，关键零部件有换向四通阀、电动压缩机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电子膨胀阀、换热器、气液分离器、电子阀等，其他零部件则与传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统汽车空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调差别不大。热泵空调制热时制冷剂流向如图虚线所示，由压缩机、过滤器、</a:t>
            </a:r>
            <a:r>
              <a:rPr sz="1800" kern="0" spc="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换向四通阀，车内换热器、双向膨胀阀、车外换热器、气液分离器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重新流回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60" name="group 160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162" name="group 162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644" name="path 644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6" name="path 646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648" name="textbox 648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16840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 电动汽车空调供暖系统             3 ）热泵加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热供暖系统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650" name="textbox 650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64" name="group 16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654" name="path 65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56" name="path 65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658" name="textbox 658"/>
          <p:cNvSpPr/>
          <p:nvPr/>
        </p:nvSpPr>
        <p:spPr>
          <a:xfrm>
            <a:off x="682472" y="2730712"/>
            <a:ext cx="892810" cy="2730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6000"/>
              </a:lnSpc>
            </a:pPr>
            <a:r>
              <a:rPr sz="1700" kern="0" spc="-1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压缩机。</a:t>
            </a:r>
            <a:endParaRPr sz="17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textbox 660"/>
          <p:cNvSpPr/>
          <p:nvPr/>
        </p:nvSpPr>
        <p:spPr>
          <a:xfrm>
            <a:off x="637921" y="1233561"/>
            <a:ext cx="7521575" cy="40201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9700" algn="l" rtl="0" eaLnBrk="0">
              <a:lnSpc>
                <a:spcPts val="2640"/>
              </a:lnSpc>
            </a:pPr>
            <a:r>
              <a:rPr sz="2000" b="1" kern="0" spc="-1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1）热泵空调工作原理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7000"/>
              </a:lnSpc>
            </a:pPr>
            <a:endParaRPr sz="9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55245" indent="354965" algn="l" rtl="0" eaLnBrk="0">
              <a:lnSpc>
                <a:spcPct val="128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电动涡旋压缩机具有结构紧凑、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可靠性高、排液连续等特点是电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动汽车压缩机的最佳选择。电动压缩机价值在1600元左右，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占热泵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空调价值40%以上。四通换向阀是热泵空调运转的核心，由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电磁先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导阀和四通主阀通过导向毛细管连接构成，控制制冷剂的流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向从而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进行制冷制热模式的转换。</a:t>
            </a:r>
            <a:r>
              <a:rPr sz="2000" kern="0" spc="-3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四通换向阀结构复杂，是热泵空调系统</a:t>
            </a:r>
            <a:r>
              <a:rPr sz="2000" kern="0" spc="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的易损件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。电子膨胀阀在温度调节范围、控制精度、过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热度控制以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及反应速度上对比传统的热力膨胀阀都有明显优势，尤其适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合作为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热泵空调系统的节流装置。热泵空调系统换热器需要冷热两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用，既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是冷凝器又是蒸发器，目前采用较多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的是微通道平行流换热器。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66" name="group 166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168" name="group 168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664" name="path 664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6" name="path 666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668" name="textbox 668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16840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 电动汽车空调供暖系统             3 ）热泵加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热供暖系统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670" name="textbox 670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70" name="group 17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674" name="path 67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76" name="path 67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textbox 678"/>
          <p:cNvSpPr/>
          <p:nvPr/>
        </p:nvSpPr>
        <p:spPr>
          <a:xfrm>
            <a:off x="637921" y="1233561"/>
            <a:ext cx="7845425" cy="27279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9700" algn="l" rtl="0" eaLnBrk="0">
              <a:lnSpc>
                <a:spcPts val="2640"/>
              </a:lnSpc>
            </a:pPr>
            <a:r>
              <a:rPr sz="2000" b="1" kern="0" spc="-1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2）热泵空调系统类型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56515" indent="353695" algn="l" rtl="0" eaLnBrk="0">
              <a:lnSpc>
                <a:spcPct val="145000"/>
              </a:lnSpc>
              <a:spcBef>
                <a:spcPts val="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电动汽车热泵空调系统根据采用制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冷剂不同可分为R134a热泵空   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调系统和CO</a:t>
            </a:r>
            <a:r>
              <a:rPr sz="2000" kern="0" spc="-10" baseline="-230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热泵空调系统，目前比较成熟的是R134a热泵空调系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统。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研究表明显热泵系统通常在-15℃以上可实现较好的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性能，COP值可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达2.3-2.5（与制冷剂和空调系统结构有关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），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但其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工作温度过低时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其COP值下降明显，此时仍需借助PTC电加热器进行辅助加热。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72" name="group 172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174" name="group 174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682" name="path 682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4" name="path 684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686" name="textbox 686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16840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 电动汽车空调供暖系统             3 ）热泵加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热供暖系统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688" name="textbox 688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76" name="group 17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692" name="path 69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94" name="path 69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textbox 698"/>
          <p:cNvSpPr/>
          <p:nvPr/>
        </p:nvSpPr>
        <p:spPr>
          <a:xfrm>
            <a:off x="-12700" y="1233805"/>
            <a:ext cx="9169400" cy="41262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789940" algn="l" rtl="0" eaLnBrk="0">
              <a:lnSpc>
                <a:spcPts val="2640"/>
              </a:lnSpc>
            </a:pPr>
            <a:r>
              <a:rPr sz="2000" b="1" kern="0" spc="-1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2）热泵空调系统类型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705485" indent="354965" algn="l" rtl="0" eaLnBrk="0">
              <a:lnSpc>
                <a:spcPct val="98000"/>
              </a:lnSpc>
              <a:spcBef>
                <a:spcPts val="465"/>
              </a:spcBef>
            </a:pP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目前比较成熟的电动汽</a:t>
            </a:r>
            <a:r>
              <a:rPr sz="16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车R134a热泵空调系统组成结构如图所示。该系统采用集</a:t>
            </a: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</a:t>
            </a:r>
            <a:r>
              <a:rPr sz="16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成电动涡旋式压缩机驱动，由动力电池组通过逆变器（压缩机控制器）供电。</a:t>
            </a:r>
            <a:r>
              <a:rPr sz="16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该系统</a:t>
            </a: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</a:t>
            </a: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以自然空气为热源，在车内同时安装有冷凝器和蒸发器，通过四通阀等部件进</a:t>
            </a:r>
            <a:r>
              <a:rPr sz="16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行控制</a:t>
            </a: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</a:t>
            </a:r>
            <a:r>
              <a:rPr sz="16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以实现制冷与制热双向循环，从而达到制冷、供暖、除霜等</a:t>
            </a:r>
            <a:r>
              <a:rPr sz="16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功能。</a:t>
            </a:r>
            <a:endParaRPr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3000"/>
              </a:lnSpc>
              <a:spcBef>
                <a:spcPts val="0"/>
              </a:spcBef>
              <a:tabLst>
                <a:tab pos="8830310" algn="l"/>
              </a:tabLst>
            </a:pP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	</a:t>
            </a:r>
            <a:r>
              <a:rPr sz="1600" kern="0" spc="-5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33</a:t>
            </a: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   </a:t>
            </a:r>
            <a:endParaRPr sz="16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700" name="picture 7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257300" y="2616199"/>
            <a:ext cx="6368414" cy="2753994"/>
          </a:xfrm>
          <a:prstGeom prst="rect">
            <a:avLst/>
          </a:prstGeom>
        </p:spPr>
      </p:pic>
      <p:grpSp>
        <p:nvGrpSpPr>
          <p:cNvPr id="178" name="group 178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180" name="group 180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702" name="path 702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4" name="path 704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706" name="textbox 706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16840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 电动汽车空调供暖系统             3 ）热泵加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热供暖系统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708" name="textbox 708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82" name="group 18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712" name="path 71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14" name="path 71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" name="picture 7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473200" y="2971800"/>
            <a:ext cx="5583554" cy="2414905"/>
          </a:xfrm>
          <a:prstGeom prst="rect">
            <a:avLst/>
          </a:prstGeom>
        </p:spPr>
      </p:pic>
      <p:sp>
        <p:nvSpPr>
          <p:cNvPr id="720" name="textbox 720"/>
          <p:cNvSpPr/>
          <p:nvPr/>
        </p:nvSpPr>
        <p:spPr>
          <a:xfrm>
            <a:off x="637921" y="1233561"/>
            <a:ext cx="7445375" cy="169100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9700" algn="l" rtl="0" eaLnBrk="0">
              <a:lnSpc>
                <a:spcPts val="2640"/>
              </a:lnSpc>
            </a:pPr>
            <a:r>
              <a:rPr sz="2000" b="1" kern="0" spc="-1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2）热泵空调系统类型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11000"/>
              </a:lnSpc>
            </a:pPr>
            <a:endParaRPr sz="8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55880" indent="267335" algn="l" rtl="0" eaLnBrk="0">
              <a:lnSpc>
                <a:spcPct val="98000"/>
              </a:lnSpc>
              <a:spcBef>
                <a:spcPts val="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新鲜空气从上部进入经加热后从挡风玻璃内部表面吹出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除霜，内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部循环空气则由下部风道导入经加热向乘客脚部吹出。此种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方式不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仅比传统的全新鲜空气流动方案节省能耗，而且解决了当外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界环境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温度较低且车内湿度较大时由于车内空气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再循环引起的结霜问题。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84" name="group 184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186" name="group 186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722" name="path 722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24" name="path 724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726" name="textbox 726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16840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 电动汽车空调供暖系统             3 ）热泵加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热供暖系统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728" name="textbox 728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88" name="group 18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732" name="path 73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34" name="path 73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textbox 736"/>
          <p:cNvSpPr/>
          <p:nvPr/>
        </p:nvSpPr>
        <p:spPr>
          <a:xfrm>
            <a:off x="478535" y="1336608"/>
            <a:ext cx="5878829" cy="137286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80670" algn="l" rtl="0" eaLnBrk="0">
              <a:lnSpc>
                <a:spcPct val="91000"/>
              </a:lnSpc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混合动力汽车同时存在发动机和电驱动系统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，其制冷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1000"/>
              </a:lnSpc>
              <a:spcBef>
                <a:spcPts val="195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系统通常与电动汽车一样，采用电动空调压缩机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6510" indent="-3175" algn="l" rtl="0" eaLnBrk="0">
              <a:lnSpc>
                <a:spcPct val="96000"/>
              </a:lnSpc>
              <a:spcBef>
                <a:spcPts val="175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统，但空调供暖系统与电动汽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车有所差别。若采用PTC加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热器供暖，将造成电池电量过快消耗，为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了避免这种情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335" algn="l" rtl="0" eaLnBrk="0">
              <a:lnSpc>
                <a:spcPct val="91000"/>
              </a:lnSpc>
              <a:spcBef>
                <a:spcPts val="195"/>
              </a:spcBef>
            </a:pPr>
            <a:r>
              <a:rPr sz="18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况，混合动力汽车通常采用发</a:t>
            </a: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动机与PTC共同供暖的方式。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40" name="textbox 740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42" name="textbox 742"/>
          <p:cNvSpPr/>
          <p:nvPr/>
        </p:nvSpPr>
        <p:spPr>
          <a:xfrm>
            <a:off x="397510" y="798195"/>
            <a:ext cx="3935095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8585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混合动力汽车空调供暖系统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90" name="group 19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746" name="path 74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48" name="path 74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textbox 750"/>
          <p:cNvSpPr/>
          <p:nvPr/>
        </p:nvSpPr>
        <p:spPr>
          <a:xfrm>
            <a:off x="0" y="5323204"/>
            <a:ext cx="9144000" cy="396240"/>
          </a:xfrm>
          <a:prstGeom prst="rect">
            <a:avLst/>
          </a:prstGeom>
          <a:solidFill>
            <a:srgbClr val="4EBC23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9000"/>
              </a:lnSpc>
            </a:pPr>
            <a:endParaRPr sz="9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8818245" algn="l" rtl="0" eaLnBrk="0">
              <a:lnSpc>
                <a:spcPct val="73000"/>
              </a:lnSpc>
            </a:pPr>
            <a:r>
              <a:rPr sz="1600" kern="0" spc="-3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36</a:t>
            </a:r>
            <a:endParaRPr sz="16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752" name="textbox 752"/>
          <p:cNvSpPr/>
          <p:nvPr/>
        </p:nvSpPr>
        <p:spPr>
          <a:xfrm>
            <a:off x="231139" y="860425"/>
            <a:ext cx="6459220" cy="421005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5000"/>
              </a:lnSpc>
            </a:pPr>
            <a:endParaRPr sz="3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5250" algn="l" rtl="0" eaLnBrk="0">
              <a:lnSpc>
                <a:spcPct val="91000"/>
              </a:lnSpc>
            </a:pPr>
            <a:r>
              <a:rPr sz="2400" b="1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</a:t>
            </a:r>
            <a:r>
              <a:rPr sz="2400" b="1" kern="0" spc="-1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PTC</a:t>
            </a:r>
            <a:r>
              <a:rPr sz="2400" b="1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加热器检测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54" name="textbox 754"/>
          <p:cNvSpPr/>
          <p:nvPr/>
        </p:nvSpPr>
        <p:spPr>
          <a:xfrm>
            <a:off x="-12700" y="171165"/>
            <a:ext cx="2904489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sz="2600" b="1" kern="0" spc="16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五、任务实施</a:t>
            </a:r>
            <a:endParaRPr sz="2600" b="1" kern="0" spc="16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92" name="group 19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758" name="path 75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60" name="path 76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6" name="picture 8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3568700"/>
            <a:ext cx="9144000" cy="1740534"/>
          </a:xfrm>
          <a:prstGeom prst="rect">
            <a:avLst/>
          </a:prstGeom>
        </p:spPr>
      </p:pic>
      <p:sp>
        <p:nvSpPr>
          <p:cNvPr id="818" name="textbox 818"/>
          <p:cNvSpPr/>
          <p:nvPr/>
        </p:nvSpPr>
        <p:spPr>
          <a:xfrm>
            <a:off x="3121660" y="1756410"/>
            <a:ext cx="2900680" cy="7727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ctr" rtl="0" eaLnBrk="0">
              <a:lnSpc>
                <a:spcPct val="150000"/>
              </a:lnSpc>
            </a:pPr>
            <a:r>
              <a:rPr 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谢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 </a:t>
            </a:r>
            <a:r>
              <a:rPr 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谢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</a:t>
            </a:r>
            <a:r>
              <a:rPr lang="zh-CN" altLang="en-US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聆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</a:t>
            </a:r>
            <a:r>
              <a:rPr lang="zh-CN" altLang="en-US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听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</a:t>
            </a:r>
            <a:r>
              <a:rPr 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！</a:t>
            </a:r>
            <a:endParaRPr lang="zh-CN" altLang="zh-CN" sz="3600" b="1" kern="0" spc="-3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STHupo"/>
            </a:endParaRPr>
          </a:p>
        </p:txBody>
      </p:sp>
      <p:grpSp>
        <p:nvGrpSpPr>
          <p:cNvPr id="112" name="group 11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24" name="path 82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26" name="path 82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picture 1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262986" y="1457392"/>
            <a:ext cx="6665017" cy="3113313"/>
          </a:xfrm>
          <a:prstGeom prst="rect">
            <a:avLst/>
          </a:prstGeom>
        </p:spPr>
      </p:pic>
      <p:sp>
        <p:nvSpPr>
          <p:cNvPr id="128" name="textbox 128"/>
          <p:cNvSpPr/>
          <p:nvPr/>
        </p:nvSpPr>
        <p:spPr>
          <a:xfrm>
            <a:off x="-12700" y="171165"/>
            <a:ext cx="2701289" cy="4260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r>
              <a:rPr sz="24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二、任务布置</a:t>
            </a:r>
            <a:endParaRPr sz="2400" b="1" kern="0" spc="1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2" name="group 2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32" name="path 13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34" name="path 13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box 136"/>
          <p:cNvSpPr/>
          <p:nvPr/>
        </p:nvSpPr>
        <p:spPr>
          <a:xfrm>
            <a:off x="997000" y="782937"/>
            <a:ext cx="6085840" cy="425894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235"/>
              </a:lnSpc>
            </a:pPr>
            <a:r>
              <a:rPr sz="1800" kern="0" spc="-12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u</a:t>
            </a:r>
            <a:r>
              <a:rPr sz="1800" kern="0" spc="-92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 </a:t>
            </a:r>
            <a:r>
              <a:rPr sz="1800" b="1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知识目标：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55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正确讲述电动汽车空调供暖系统类型、组成和工作原理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0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正确讲述吉利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EV450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电动空调供暖系统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的组成；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0"/>
              </a:lnSpc>
              <a:spcBef>
                <a:spcPts val="355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正确讲述吉利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EV450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PTC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加热控制器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的检测方法。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235"/>
              </a:lnSpc>
              <a:spcBef>
                <a:spcPts val="550"/>
              </a:spcBef>
            </a:pPr>
            <a:r>
              <a:rPr sz="1800" kern="0" spc="-13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u</a:t>
            </a:r>
            <a:r>
              <a:rPr sz="1800" kern="0" spc="-85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 </a:t>
            </a:r>
            <a:r>
              <a:rPr sz="1800" b="1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能力目标：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25"/>
              </a:lnSpc>
              <a:spcBef>
                <a:spcPts val="30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能正确查阅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PTC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加热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器电路图及相关故障代码；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0"/>
              </a:lnSpc>
              <a:spcBef>
                <a:spcPts val="365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能正确运用仪器设备对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PTC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加热控制器进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行检测。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245"/>
              </a:lnSpc>
              <a:spcBef>
                <a:spcPts val="550"/>
              </a:spcBef>
            </a:pPr>
            <a:r>
              <a:rPr sz="1800" kern="0" spc="-3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u</a:t>
            </a:r>
            <a:r>
              <a:rPr sz="1800" kern="0" spc="-89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 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素质目标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5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严格执行企业检修标准流程；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0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严格执行企业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6S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管理制度；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25"/>
              </a:lnSpc>
              <a:spcBef>
                <a:spcPts val="41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培养严谨求实的工匠精神、热爱劳动的好品质。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38" name="picture 1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009700" y="4745845"/>
            <a:ext cx="166814" cy="260794"/>
          </a:xfrm>
          <a:prstGeom prst="rect">
            <a:avLst/>
          </a:prstGeom>
        </p:spPr>
      </p:pic>
      <p:pic>
        <p:nvPicPr>
          <p:cNvPr id="140" name="picture 1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009700" y="4409518"/>
            <a:ext cx="166814" cy="260794"/>
          </a:xfrm>
          <a:prstGeom prst="rect">
            <a:avLst/>
          </a:prstGeom>
        </p:spPr>
      </p:pic>
      <p:pic>
        <p:nvPicPr>
          <p:cNvPr id="142" name="picture 1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009700" y="4087478"/>
            <a:ext cx="166814" cy="260794"/>
          </a:xfrm>
          <a:prstGeom prst="rect">
            <a:avLst/>
          </a:prstGeom>
        </p:spPr>
      </p:pic>
      <p:pic>
        <p:nvPicPr>
          <p:cNvPr id="144" name="picture 1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009700" y="3092782"/>
            <a:ext cx="166814" cy="260794"/>
          </a:xfrm>
          <a:prstGeom prst="rect">
            <a:avLst/>
          </a:prstGeom>
        </p:spPr>
      </p:pic>
      <p:pic>
        <p:nvPicPr>
          <p:cNvPr id="146" name="picture 1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009700" y="2763597"/>
            <a:ext cx="166814" cy="260794"/>
          </a:xfrm>
          <a:prstGeom prst="rect">
            <a:avLst/>
          </a:prstGeom>
        </p:spPr>
      </p:pic>
      <p:pic>
        <p:nvPicPr>
          <p:cNvPr id="148" name="picture 1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009700" y="1776045"/>
            <a:ext cx="166814" cy="260794"/>
          </a:xfrm>
          <a:prstGeom prst="rect">
            <a:avLst/>
          </a:prstGeom>
        </p:spPr>
      </p:pic>
      <p:pic>
        <p:nvPicPr>
          <p:cNvPr id="150" name="picture 15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1009700" y="1446861"/>
            <a:ext cx="166814" cy="260794"/>
          </a:xfrm>
          <a:prstGeom prst="rect">
            <a:avLst/>
          </a:prstGeom>
        </p:spPr>
      </p:pic>
      <p:pic>
        <p:nvPicPr>
          <p:cNvPr id="152" name="picture 15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009700" y="1124821"/>
            <a:ext cx="166814" cy="260794"/>
          </a:xfrm>
          <a:prstGeom prst="rect">
            <a:avLst/>
          </a:prstGeom>
        </p:spPr>
      </p:pic>
      <p:sp>
        <p:nvSpPr>
          <p:cNvPr id="156" name="textbox 156"/>
          <p:cNvSpPr/>
          <p:nvPr/>
        </p:nvSpPr>
        <p:spPr>
          <a:xfrm>
            <a:off x="-12700" y="171165"/>
            <a:ext cx="2701289" cy="43370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2000"/>
              </a:lnSpc>
            </a:pPr>
            <a:r>
              <a:rPr sz="3600" b="1" kern="0" spc="-50" baseline="-30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三、教学目标</a:t>
            </a:r>
            <a:endParaRPr sz="3600" b="1" kern="0" spc="-50" baseline="-300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4" name="group 2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60" name="path 16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62" name="path 16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box 164"/>
          <p:cNvSpPr/>
          <p:nvPr/>
        </p:nvSpPr>
        <p:spPr>
          <a:xfrm>
            <a:off x="442036" y="1117564"/>
            <a:ext cx="8171180" cy="34016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52705" indent="788670" algn="l" rtl="0" eaLnBrk="0">
              <a:lnSpc>
                <a:spcPct val="97000"/>
              </a:lnSpc>
            </a:pPr>
            <a:r>
              <a:rPr sz="2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汽车的使用地域非常广，环境温度从</a:t>
            </a:r>
            <a:r>
              <a:rPr sz="2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-40℃到</a:t>
            </a:r>
            <a:r>
              <a:rPr sz="2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50℃都有，若汽车在低温环境下工作</a:t>
            </a:r>
            <a:r>
              <a:rPr sz="2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，需要对驾乘   </a:t>
            </a:r>
            <a:r>
              <a:rPr sz="2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舱进行供暖，因此汽车空调系统需要</a:t>
            </a:r>
            <a:r>
              <a:rPr sz="2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有供暖系统</a:t>
            </a:r>
            <a:endParaRPr sz="2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1435" indent="138430" algn="l" rtl="0" eaLnBrk="0">
              <a:lnSpc>
                <a:spcPct val="98000"/>
              </a:lnSpc>
              <a:spcBef>
                <a:spcPts val="340"/>
              </a:spcBef>
            </a:pPr>
            <a:r>
              <a:rPr sz="2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（制热系统）。汽车空调供暖系统的作用就是与</a:t>
            </a:r>
            <a:r>
              <a:rPr sz="28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</a:t>
            </a:r>
            <a:r>
              <a:rPr sz="2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冷系统一起共同对驾乘舱空气温度、湿</a:t>
            </a:r>
            <a:r>
              <a:rPr sz="2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度等进行调</a:t>
            </a:r>
            <a:r>
              <a:rPr sz="2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节，在冬季向车内提供暖风，提高车内</a:t>
            </a:r>
            <a:r>
              <a:rPr sz="2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空气温度并</a:t>
            </a:r>
            <a:r>
              <a:rPr sz="2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使车内空气处于一个舒适的温度范围。</a:t>
            </a:r>
            <a:r>
              <a:rPr sz="2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同时当车上</a:t>
            </a:r>
            <a:r>
              <a:rPr sz="2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8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玻璃结霜和结雾时，</a:t>
            </a:r>
            <a:r>
              <a:rPr sz="28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可以输送热风用来除霜和除雾。</a:t>
            </a:r>
            <a:endParaRPr sz="2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8" name="textbox 168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6" name="group 2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72" name="path 17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74" name="path 17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box 176"/>
          <p:cNvSpPr/>
          <p:nvPr/>
        </p:nvSpPr>
        <p:spPr>
          <a:xfrm>
            <a:off x="478104" y="1386342"/>
            <a:ext cx="8195944" cy="389000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81940" algn="l" rtl="0" eaLnBrk="0">
              <a:lnSpc>
                <a:spcPct val="83000"/>
              </a:lnSpc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传统发动机汽车空调供暖系统按使用的热源可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分为发动机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2540" algn="l" rtl="0" eaLnBrk="0">
              <a:lnSpc>
                <a:spcPct val="122000"/>
              </a:lnSpc>
              <a:spcBef>
                <a:spcPts val="65"/>
              </a:spcBef>
            </a:pP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余热式和独立热源式，按供暖的</a:t>
            </a:r>
            <a:r>
              <a:rPr sz="24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载体可分为水暖式和气暖式。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本节主要介绍一下发动机余热式汽车空调供暖系统和独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立式    </a:t>
            </a:r>
            <a:r>
              <a:rPr sz="24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供暖系统。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3020" algn="l" rtl="0" eaLnBrk="0">
              <a:lnSpc>
                <a:spcPct val="91000"/>
              </a:lnSpc>
              <a:spcBef>
                <a:spcPts val="1150"/>
              </a:spcBef>
            </a:pPr>
            <a:r>
              <a:rPr sz="2000" b="1" kern="0" spc="-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1）发动机余热式供暖系统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68630" algn="l" rtl="0" eaLnBrk="0">
              <a:lnSpc>
                <a:spcPct val="83000"/>
              </a:lnSpc>
              <a:spcBef>
                <a:spcPts val="915"/>
              </a:spcBef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发动机余热式供暖系统以发动机冷却系统中的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冷却液作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03200" indent="5715" algn="l" rtl="0" eaLnBrk="0">
              <a:lnSpc>
                <a:spcPct val="124000"/>
              </a:lnSpc>
              <a:spcBef>
                <a:spcPts val="85"/>
              </a:spcBef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为热源，将冷却液引入置于空调箱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总成的热交换器（加热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芯体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），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鼓风机送来的车内空气(内循环)或车外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空气(外循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环)经过制冷系统蒸发器由温度调节风门</a:t>
            </a:r>
            <a:r>
              <a:rPr sz="24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控制流过热交换器。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80" name="textbox 180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82" name="textbox 182"/>
          <p:cNvSpPr/>
          <p:nvPr/>
        </p:nvSpPr>
        <p:spPr>
          <a:xfrm>
            <a:off x="397510" y="798195"/>
            <a:ext cx="3935095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3665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传统发动机汽车空调供</a:t>
            </a: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暖系统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8" name="group 2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86" name="path 18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88" name="path 18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picture 19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594100" y="1257300"/>
            <a:ext cx="5514340" cy="3911600"/>
          </a:xfrm>
          <a:prstGeom prst="rect">
            <a:avLst/>
          </a:prstGeom>
        </p:spPr>
      </p:pic>
      <p:sp>
        <p:nvSpPr>
          <p:cNvPr id="192" name="textbox 192"/>
          <p:cNvSpPr/>
          <p:nvPr/>
        </p:nvSpPr>
        <p:spPr>
          <a:xfrm>
            <a:off x="444068" y="1377019"/>
            <a:ext cx="3235325" cy="356742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6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276225" algn="l" rtl="0" eaLnBrk="0">
              <a:lnSpc>
                <a:spcPct val="99000"/>
              </a:lnSpc>
            </a:pP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当温度调节风门控制通过热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交换器的空气流量大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时，出风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口升温高；当温度调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节风门控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制通过热交换器的空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气流量小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时，出风口升温低。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加热后的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空气暖风从出风口送入乘员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舱，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提高车内温度。暖风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还可以通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过挡风玻璃下面的除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霜除雾出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风口吹到挡风玻璃上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，以保持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挡风玻璃温度在露点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之上以防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止起雾或结霜。目前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传统乘用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车、中小型商用车汽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车空调系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统普遍采用这种供暖方式。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0" name="group 30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32" name="group 32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196" name="path 196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8" name="path 198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00" name="textbox 200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 传统发动机汽车空调供暖系统   1 ）发动机余热式供暖系</a:t>
              </a:r>
              <a:r>
                <a:rPr sz="2000" kern="0" spc="-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202" name="textbox 202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4" name="group 3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06" name="path 20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08" name="path 20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box 210"/>
          <p:cNvSpPr/>
          <p:nvPr/>
        </p:nvSpPr>
        <p:spPr>
          <a:xfrm>
            <a:off x="443382" y="1377248"/>
            <a:ext cx="3695700" cy="38417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80035" algn="l" rtl="0" eaLnBrk="0">
              <a:lnSpc>
                <a:spcPct val="91000"/>
              </a:lnSpc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发动机余热式供暖系统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除了通过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635" algn="l" rtl="0" eaLnBrk="0">
              <a:lnSpc>
                <a:spcPct val="98000"/>
              </a:lnSpc>
              <a:spcBef>
                <a:spcPts val="175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温度调节风门调节出风温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度外，还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可以通过调节进入热交换器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的发动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机冷却液流量来加以控制。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热交换    </a:t>
            </a: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器冷却液流量调节主要有两种方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式：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4605" algn="l" rtl="0" eaLnBrk="0">
              <a:lnSpc>
                <a:spcPct val="91000"/>
              </a:lnSpc>
              <a:spcBef>
                <a:spcPts val="195"/>
              </a:spcBef>
            </a:pP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节温器调节和暖风水阀（电磁阀）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335" indent="635" algn="l" rtl="0" eaLnBrk="0">
              <a:lnSpc>
                <a:spcPct val="99000"/>
              </a:lnSpc>
              <a:spcBef>
                <a:spcPts val="155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调节。节温器调节是最简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单的暖风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调节方式，目前大部分车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型都是采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用的这种方式。由于管路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中间没有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暖风水阀（电磁阀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），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所以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暖风水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箱处于常热的状态。随着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对车辆热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管理能效要求越来越高，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越来越多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的车型将采用暖风水阀（电磁阀）</a:t>
            </a:r>
            <a:r>
              <a:rPr sz="18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4765" algn="l" rtl="0" eaLnBrk="0">
              <a:lnSpc>
                <a:spcPct val="92000"/>
              </a:lnSpc>
              <a:spcBef>
                <a:spcPts val="175"/>
              </a:spcBef>
            </a:pPr>
            <a:r>
              <a:rPr sz="18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电子水泵调节暖风水箱冷却液流量</a:t>
            </a:r>
            <a:r>
              <a:rPr sz="18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12" name="picture 2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860800" y="1714499"/>
            <a:ext cx="5044440" cy="3007995"/>
          </a:xfrm>
          <a:prstGeom prst="rect">
            <a:avLst/>
          </a:prstGeom>
        </p:spPr>
      </p:pic>
      <p:grpSp>
        <p:nvGrpSpPr>
          <p:cNvPr id="36" name="group 36"/>
          <p:cNvGrpSpPr/>
          <p:nvPr/>
        </p:nvGrpSpPr>
        <p:grpSpPr>
          <a:xfrm rot="21600000">
            <a:off x="397510" y="798195"/>
            <a:ext cx="7721600" cy="405129"/>
            <a:chOff x="0" y="0"/>
            <a:chExt cx="7721600" cy="405129"/>
          </a:xfrm>
        </p:grpSpPr>
        <p:grpSp>
          <p:nvGrpSpPr>
            <p:cNvPr id="38" name="group 38"/>
            <p:cNvGrpSpPr/>
            <p:nvPr/>
          </p:nvGrpSpPr>
          <p:grpSpPr>
            <a:xfrm rot="21600000">
              <a:off x="0" y="0"/>
              <a:ext cx="7721600" cy="405129"/>
              <a:chOff x="0" y="0"/>
              <a:chExt cx="7721600" cy="405129"/>
            </a:xfrm>
          </p:grpSpPr>
          <p:sp>
            <p:nvSpPr>
              <p:cNvPr id="216" name="path 216"/>
              <p:cNvSpPr/>
              <p:nvPr/>
            </p:nvSpPr>
            <p:spPr>
              <a:xfrm>
                <a:off x="0" y="0"/>
                <a:ext cx="393509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6" h="637">
                    <a:moveTo>
                      <a:pt x="0" y="0"/>
                    </a:moveTo>
                    <a:lnTo>
                      <a:pt x="6196" y="0"/>
                    </a:lnTo>
                    <a:lnTo>
                      <a:pt x="6196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8" name="path 218"/>
              <p:cNvSpPr/>
              <p:nvPr/>
            </p:nvSpPr>
            <p:spPr>
              <a:xfrm>
                <a:off x="3786504" y="0"/>
                <a:ext cx="393509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6197" h="637">
                    <a:moveTo>
                      <a:pt x="0" y="0"/>
                    </a:moveTo>
                    <a:lnTo>
                      <a:pt x="6197" y="0"/>
                    </a:lnTo>
                    <a:lnTo>
                      <a:pt x="619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20" name="textbox 220"/>
            <p:cNvSpPr/>
            <p:nvPr/>
          </p:nvSpPr>
          <p:spPr>
            <a:xfrm>
              <a:off x="-12700" y="-12700"/>
              <a:ext cx="77476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 传统发动机汽车空调供暖系统   1 ）发动机余热式供暖系</a:t>
              </a:r>
              <a:r>
                <a:rPr sz="2000" kern="0" spc="-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统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222" name="textbox 222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汽车空调供暖系统概述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40" name="group 4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26" name="path 22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28" name="path 22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7645</Words>
  <Application>WPS 演示</Application>
  <PresentationFormat/>
  <Paragraphs>344</Paragraphs>
  <Slides>37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37</vt:i4>
      </vt:variant>
    </vt:vector>
  </HeadingPairs>
  <TitlesOfParts>
    <vt:vector size="49" baseType="lpstr">
      <vt:lpstr>Arial</vt:lpstr>
      <vt:lpstr>宋体</vt:lpstr>
      <vt:lpstr>Wingdings</vt:lpstr>
      <vt:lpstr>Arial</vt:lpstr>
      <vt:lpstr>微软雅黑</vt:lpstr>
      <vt:lpstr>MS PGothic</vt:lpstr>
      <vt:lpstr>Calibri</vt:lpstr>
      <vt:lpstr>Wingdings</vt:lpstr>
      <vt:lpstr>Arial Unicode MS</vt:lpstr>
      <vt:lpstr>STHupo</vt:lpstr>
      <vt:lpstr>Segoe Print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李兵</dc:creator>
  <cp:lastModifiedBy>2016</cp:lastModifiedBy>
  <cp:revision>4</cp:revision>
  <dcterms:created xsi:type="dcterms:W3CDTF">2025-02-25T02:19:00Z</dcterms:created>
  <dcterms:modified xsi:type="dcterms:W3CDTF">2025-02-25T02:39:19Z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2025-02-22T02:34:05Z</vt:filetime>
  </property>
  <property fmtid="{D5CDD505-2E9C-101B-9397-08002B2CF9AE}" pid="4" name="ICV">
    <vt:lpwstr>DE184BE6B35D4C6D82940244EDC29524_12</vt:lpwstr>
  </property>
  <property fmtid="{D5CDD505-2E9C-101B-9397-08002B2CF9AE}" pid="5" name="KSOProductBuildVer">
    <vt:lpwstr>2052-12.1.0.19770</vt:lpwstr>
  </property>
</Properties>
</file>