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75" r:id="rId15"/>
    <p:sldId id="280" r:id="rId16"/>
    <p:sldId id="291" r:id="rId17"/>
    <p:sldId id="295" r:id="rId18"/>
  </p:sldIdLst>
  <p:sldSz cx="9144000" cy="571881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handoutMaster" Target="handoutMasters/handoutMaster1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61765" y="1143000"/>
            <a:ext cx="493447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14300" y="1346200"/>
            <a:ext cx="8922681" cy="3584235"/>
          </a:xfrm>
          <a:prstGeom prst="rect">
            <a:avLst/>
          </a:prstGeom>
        </p:spPr>
      </p:pic>
      <p:sp>
        <p:nvSpPr>
          <p:cNvPr id="4" name="textbox 4"/>
          <p:cNvSpPr/>
          <p:nvPr/>
        </p:nvSpPr>
        <p:spPr>
          <a:xfrm>
            <a:off x="103039" y="1347713"/>
            <a:ext cx="8938259" cy="1367789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2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24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905125" algn="l" rtl="0" eaLnBrk="0">
              <a:lnSpc>
                <a:spcPct val="91000"/>
              </a:lnSpc>
              <a:spcBef>
                <a:spcPts val="5"/>
              </a:spcBef>
            </a:pPr>
            <a:r>
              <a:rPr sz="3200" b="1" kern="0" spc="-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电动空调PTC加热器水泵检测</a:t>
            </a:r>
            <a:endParaRPr sz="3200" b="1" kern="0" spc="-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3" name="group 2"/>
          <p:cNvGrpSpPr/>
          <p:nvPr/>
        </p:nvGrpSpPr>
        <p:grpSpPr>
          <a:xfrm rot="21600000">
            <a:off x="90338" y="902965"/>
            <a:ext cx="2444457" cy="2170311"/>
            <a:chOff x="0" y="0"/>
            <a:chExt cx="2444457" cy="2170311"/>
          </a:xfrm>
        </p:grpSpPr>
        <p:grpSp>
          <p:nvGrpSpPr>
            <p:cNvPr id="5" name="group 4"/>
            <p:cNvGrpSpPr/>
            <p:nvPr/>
          </p:nvGrpSpPr>
          <p:grpSpPr>
            <a:xfrm rot="21600000">
              <a:off x="12700" y="12700"/>
              <a:ext cx="2431757" cy="2149035"/>
              <a:chOff x="0" y="0"/>
              <a:chExt cx="2431757" cy="2149035"/>
            </a:xfrm>
          </p:grpSpPr>
          <p:sp>
            <p:nvSpPr>
              <p:cNvPr id="6" name="path 6"/>
              <p:cNvSpPr/>
              <p:nvPr/>
            </p:nvSpPr>
            <p:spPr>
              <a:xfrm>
                <a:off x="0" y="0"/>
                <a:ext cx="2419745" cy="2144911"/>
              </a:xfrm>
              <a:custGeom>
                <a:avLst/>
                <a:gdLst/>
                <a:ahLst/>
                <a:cxnLst/>
                <a:rect l="0" t="0" r="0" b="0"/>
                <a:pathLst>
                  <a:path w="3810" h="3377">
                    <a:moveTo>
                      <a:pt x="0" y="0"/>
                    </a:moveTo>
                    <a:lnTo>
                      <a:pt x="2654" y="9"/>
                    </a:lnTo>
                    <a:lnTo>
                      <a:pt x="3810" y="3377"/>
                    </a:lnTo>
                    <a:lnTo>
                      <a:pt x="0" y="337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4EBC23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8" name="path 8"/>
              <p:cNvSpPr/>
              <p:nvPr/>
            </p:nvSpPr>
            <p:spPr>
              <a:xfrm>
                <a:off x="1673569" y="1918"/>
                <a:ext cx="758188" cy="2147116"/>
              </a:xfrm>
              <a:custGeom>
                <a:avLst/>
                <a:gdLst/>
                <a:ahLst/>
                <a:cxnLst/>
                <a:rect l="0" t="0" r="0" b="0"/>
                <a:pathLst>
                  <a:path w="1193" h="3381">
                    <a:moveTo>
                      <a:pt x="18" y="6"/>
                    </a:moveTo>
                    <a:lnTo>
                      <a:pt x="1175" y="3374"/>
                    </a:lnTo>
                  </a:path>
                </a:pathLst>
              </a:custGeom>
              <a:noFill/>
              <a:ln w="25400" cap="flat">
                <a:solidFill>
                  <a:srgbClr val="ED7D31"/>
                </a:solidFill>
                <a:prstDash val="solid"/>
                <a:round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10" name="path 10"/>
            <p:cNvSpPr/>
            <p:nvPr/>
          </p:nvSpPr>
          <p:spPr>
            <a:xfrm>
              <a:off x="0" y="0"/>
              <a:ext cx="2432445" cy="2170311"/>
            </a:xfrm>
            <a:custGeom>
              <a:avLst/>
              <a:gdLst/>
              <a:ahLst/>
              <a:cxnLst/>
              <a:rect l="0" t="0" r="0" b="0"/>
              <a:pathLst>
                <a:path w="3830" h="3417">
                  <a:moveTo>
                    <a:pt x="20" y="20"/>
                  </a:moveTo>
                  <a:lnTo>
                    <a:pt x="2674" y="29"/>
                  </a:lnTo>
                  <a:moveTo>
                    <a:pt x="3830" y="3397"/>
                  </a:moveTo>
                  <a:lnTo>
                    <a:pt x="20" y="3397"/>
                  </a:lnTo>
                  <a:lnTo>
                    <a:pt x="20" y="20"/>
                  </a:lnTo>
                </a:path>
              </a:pathLst>
            </a:custGeom>
            <a:noFill/>
            <a:ln w="25400" cap="flat">
              <a:solidFill>
                <a:srgbClr val="ED7D31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2" name="textbox 12"/>
            <p:cNvSpPr/>
            <p:nvPr/>
          </p:nvSpPr>
          <p:spPr>
            <a:xfrm>
              <a:off x="439789" y="873552"/>
              <a:ext cx="1239519" cy="466725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96000"/>
                </a:lnSpc>
              </a:pPr>
              <a:endParaRPr sz="1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2700" algn="l" rtl="0" eaLnBrk="0">
                <a:lnSpc>
                  <a:spcPct val="90000"/>
                </a:lnSpc>
              </a:pPr>
              <a:r>
                <a:rPr sz="3200" b="1" kern="0" spc="-20" dirty="0">
                  <a:solidFill>
                    <a:schemeClr val="tx1">
                      <a:alpha val="100000"/>
                    </a:scheme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任务二</a:t>
              </a:r>
              <a:endParaRPr sz="3200" b="1" kern="0" spc="-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textbox 224"/>
          <p:cNvSpPr/>
          <p:nvPr/>
        </p:nvSpPr>
        <p:spPr>
          <a:xfrm>
            <a:off x="-12700" y="942340"/>
            <a:ext cx="8325485" cy="438086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9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622300" algn="l" rtl="0" eaLnBrk="0">
              <a:lnSpc>
                <a:spcPct val="150000"/>
              </a:lnSpc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供暖系统PTC加热器、加热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水泵电路图如图所示。</a:t>
            </a:r>
            <a:r>
              <a:rPr sz="2000" kern="0" spc="-3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PTC加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热器的低压线束连接器为</a:t>
            </a: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CA61 ，共8个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端子。</a:t>
            </a:r>
            <a:r>
              <a:rPr sz="2000" kern="0" spc="-4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CA61/1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为低压供电端子，由热管理继电器ER11通过保险EF14(10A)供电。</a:t>
            </a:r>
            <a:r>
              <a:rPr sz="20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A/C空调控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制器的IP85/3端子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通过LIN总线与PTC加热器的CA61/6相</a:t>
            </a:r>
            <a:r>
              <a:rPr sz="2000" kern="0" spc="-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连，控制PTC加热器的工作。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0000"/>
              </a:lnSpc>
            </a:pPr>
            <a:r>
              <a:rPr sz="1600" kern="0" spc="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	</a:t>
            </a:r>
            <a:r>
              <a:rPr sz="1600" kern="0" spc="-8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10</a:t>
            </a:r>
            <a:r>
              <a:rPr sz="1600" kern="0" spc="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   </a:t>
            </a:r>
            <a:endParaRPr sz="1600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226" name="textbox 226"/>
          <p:cNvSpPr/>
          <p:nvPr/>
        </p:nvSpPr>
        <p:spPr>
          <a:xfrm>
            <a:off x="-12700" y="171165"/>
            <a:ext cx="708342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EV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450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电动空调暖</a:t>
            </a:r>
            <a:r>
              <a:rPr sz="24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风系统</a:t>
            </a:r>
            <a:endParaRPr sz="2400" b="1" kern="0" spc="2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34" name="group 3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30" name="path 23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32" name="path 23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textbox 246"/>
          <p:cNvSpPr/>
          <p:nvPr/>
        </p:nvSpPr>
        <p:spPr>
          <a:xfrm>
            <a:off x="478256" y="816950"/>
            <a:ext cx="7939405" cy="137286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271780" algn="l" rtl="0" eaLnBrk="0">
              <a:lnSpc>
                <a:spcPct val="98000"/>
              </a:lnSpc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吉利EV450乘员舱的供暖系统还肩负着动力电池加热的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任务。当动力电池最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低温度小于-10℃时，热管理控制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器控制三通电磁阀WV1的1、</a:t>
            </a:r>
            <a:r>
              <a:rPr sz="1800" kern="0" spc="-3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10管路接通，三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通电磁阀WV3的5、7管路接通，启动PTC加热器并控制电池水泵Pump2、</a:t>
            </a:r>
            <a:r>
              <a:rPr sz="1800" kern="0" spc="-3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PT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水泵（ Pump1 ），驱动动力电池加热冷却液回路与供暖系统的PTC加</a:t>
            </a:r>
            <a:r>
              <a:rPr sz="18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热冷却液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回路在热交换器（ Chill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er）中的实现热量的传递，给动力电池加热。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50" name="textbox 250"/>
          <p:cNvSpPr/>
          <p:nvPr/>
        </p:nvSpPr>
        <p:spPr>
          <a:xfrm>
            <a:off x="-12700" y="171165"/>
            <a:ext cx="708342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EV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450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电动空调暖</a:t>
            </a:r>
            <a:r>
              <a:rPr sz="24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风系统</a:t>
            </a:r>
            <a:endParaRPr sz="2400" b="1" kern="0" spc="2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38" name="group 3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54" name="path 25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56" name="path 25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textbox 258"/>
          <p:cNvSpPr/>
          <p:nvPr/>
        </p:nvSpPr>
        <p:spPr>
          <a:xfrm>
            <a:off x="495325" y="1285914"/>
            <a:ext cx="3756025" cy="397890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298450" algn="l" rtl="0" eaLnBrk="0">
              <a:lnSpc>
                <a:spcPct val="83000"/>
              </a:lnSpc>
            </a:pP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PTC加热器是电动空调供暖系统的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-635" algn="l" rtl="0" eaLnBrk="0">
              <a:lnSpc>
                <a:spcPct val="152000"/>
              </a:lnSpc>
              <a:spcBef>
                <a:spcPts val="55"/>
              </a:spcBef>
            </a:pP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核心部件，PTC加热器故障将导致无</a:t>
            </a:r>
            <a:r>
              <a:rPr sz="18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暖风、暖风温度偏低、动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力电池温度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过低等故障。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3970" indent="266065" algn="l" rtl="0" eaLnBrk="0">
              <a:lnSpc>
                <a:spcPct val="144000"/>
              </a:lnSpc>
              <a:spcBef>
                <a:spcPts val="390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右图是吉利EV450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电动汽车的高压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电气线路图，高压电气设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备通过集成  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于车载充电机总成中的分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线盒配电。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indent="18415" algn="l" rtl="0" eaLnBrk="0">
              <a:lnSpc>
                <a:spcPct val="144000"/>
              </a:lnSpc>
              <a:spcBef>
                <a:spcPts val="390"/>
              </a:spcBef>
            </a:pP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PTC加热器高压供电由车载充电机分</a:t>
            </a:r>
            <a:r>
              <a:rPr sz="18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线盒通过40A保险HF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05供电，高压连 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接器分别为BV33、</a:t>
            </a:r>
            <a:r>
              <a:rPr sz="1800" kern="0" spc="-3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BV32。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62" name="textbox 262"/>
          <p:cNvSpPr/>
          <p:nvPr/>
        </p:nvSpPr>
        <p:spPr>
          <a:xfrm>
            <a:off x="-12700" y="171165"/>
            <a:ext cx="708342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EV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450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电动空调暖</a:t>
            </a:r>
            <a:r>
              <a:rPr sz="24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风系统</a:t>
            </a:r>
            <a:endParaRPr sz="2400" b="1" kern="0" spc="2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40" name="group 40"/>
          <p:cNvGrpSpPr/>
          <p:nvPr/>
        </p:nvGrpSpPr>
        <p:grpSpPr>
          <a:xfrm rot="21600000">
            <a:off x="495300" y="749934"/>
            <a:ext cx="6270625" cy="398780"/>
            <a:chOff x="0" y="0"/>
            <a:chExt cx="6270625" cy="398780"/>
          </a:xfrm>
        </p:grpSpPr>
        <p:grpSp>
          <p:nvGrpSpPr>
            <p:cNvPr id="42" name="group 42"/>
            <p:cNvGrpSpPr/>
            <p:nvPr/>
          </p:nvGrpSpPr>
          <p:grpSpPr>
            <a:xfrm rot="21600000">
              <a:off x="0" y="0"/>
              <a:ext cx="6270625" cy="398780"/>
              <a:chOff x="0" y="0"/>
              <a:chExt cx="6270625" cy="398780"/>
            </a:xfrm>
          </p:grpSpPr>
          <p:sp>
            <p:nvSpPr>
              <p:cNvPr id="264" name="path 264"/>
              <p:cNvSpPr/>
              <p:nvPr/>
            </p:nvSpPr>
            <p:spPr>
              <a:xfrm>
                <a:off x="0" y="0"/>
                <a:ext cx="3293744" cy="398780"/>
              </a:xfrm>
              <a:custGeom>
                <a:avLst/>
                <a:gdLst/>
                <a:ahLst/>
                <a:cxnLst/>
                <a:rect l="0" t="0" r="0" b="0"/>
                <a:pathLst>
                  <a:path w="5186" h="628">
                    <a:moveTo>
                      <a:pt x="0" y="0"/>
                    </a:moveTo>
                    <a:lnTo>
                      <a:pt x="5186" y="0"/>
                    </a:lnTo>
                    <a:lnTo>
                      <a:pt x="5186" y="628"/>
                    </a:lnTo>
                    <a:lnTo>
                      <a:pt x="0" y="6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66" name="path 266"/>
              <p:cNvSpPr/>
              <p:nvPr/>
            </p:nvSpPr>
            <p:spPr>
              <a:xfrm>
                <a:off x="2976880" y="0"/>
                <a:ext cx="3293744" cy="398780"/>
              </a:xfrm>
              <a:custGeom>
                <a:avLst/>
                <a:gdLst/>
                <a:ahLst/>
                <a:cxnLst/>
                <a:rect l="0" t="0" r="0" b="0"/>
                <a:pathLst>
                  <a:path w="5186" h="628">
                    <a:moveTo>
                      <a:pt x="0" y="0"/>
                    </a:moveTo>
                    <a:lnTo>
                      <a:pt x="5186" y="0"/>
                    </a:lnTo>
                    <a:lnTo>
                      <a:pt x="5186" y="628"/>
                    </a:lnTo>
                    <a:lnTo>
                      <a:pt x="0" y="6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268" name="textbox 268"/>
            <p:cNvSpPr/>
            <p:nvPr/>
          </p:nvSpPr>
          <p:spPr>
            <a:xfrm>
              <a:off x="-12700" y="-12700"/>
              <a:ext cx="6296025" cy="424815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1000"/>
                </a:lnSpc>
              </a:pPr>
              <a:endParaRPr sz="2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18110" algn="l" rtl="0" eaLnBrk="0">
                <a:lnSpc>
                  <a:spcPts val="2640"/>
                </a:lnSpc>
                <a:spcBef>
                  <a:spcPts val="0"/>
                </a:spcBef>
              </a:pPr>
              <a:r>
                <a:rPr sz="2000" b="1" kern="0" spc="-4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2.电动空调暖风系统检修   1 ）PTC加热器检修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44" name="group 4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72" name="path 27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74" name="path 27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textbox 348"/>
          <p:cNvSpPr/>
          <p:nvPr/>
        </p:nvSpPr>
        <p:spPr>
          <a:xfrm>
            <a:off x="493395" y="1341755"/>
            <a:ext cx="8247380" cy="389636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271780" algn="l" rtl="0" eaLnBrk="0">
              <a:lnSpc>
                <a:spcPct val="106000"/>
              </a:lnSpc>
              <a:spcBef>
                <a:spcPts val="0"/>
              </a:spcBef>
            </a:pP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吉利EV450电动空调供暖系统PTC加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热水泵推动冷却液循环，将水暖PTC加</a:t>
            </a:r>
            <a:r>
              <a:rPr sz="18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热器加热后的冷却液送到加热芯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体（暖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风水箱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），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加热鼓风机吹过的车内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或车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外空气，从各出风口送出暖风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。同时</a:t>
            </a:r>
            <a:r>
              <a:rPr sz="18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PTC加热供暖系统也负责在低温</a:t>
            </a:r>
            <a:r>
              <a:rPr sz="18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下（</a:t>
            </a:r>
            <a:r>
              <a:rPr sz="1800" kern="0" spc="1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&lt;-</a:t>
            </a:r>
            <a:r>
              <a:rPr sz="1800" kern="0" spc="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10℃ )给动力电池加热。动力电池需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要加热时通过三通电磁阀将PTC加热后</a:t>
            </a:r>
            <a:r>
              <a:rPr sz="18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的冷却液送到热交换器（ Chi</a:t>
            </a:r>
            <a:r>
              <a:rPr sz="1800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ller) ，加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热动力电池冷却液。</a:t>
            </a:r>
            <a:r>
              <a:rPr sz="1800" kern="0" spc="-3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PTC加热水泵不工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作、转速低将导致供暖系统暖风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不热或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无暖风，加热芯体温度明显偏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低的故</a:t>
            </a:r>
            <a:r>
              <a:rPr sz="1800" kern="0" spc="-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障。PTC加热水泵控制电路图如图所</a:t>
            </a:r>
            <a:r>
              <a:rPr sz="18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示。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52" name="textbox 352"/>
          <p:cNvSpPr/>
          <p:nvPr/>
        </p:nvSpPr>
        <p:spPr>
          <a:xfrm>
            <a:off x="-12700" y="171165"/>
            <a:ext cx="708342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EV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450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电动空调暖</a:t>
            </a:r>
            <a:r>
              <a:rPr sz="24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风系统</a:t>
            </a:r>
            <a:endParaRPr sz="2400" b="1" kern="0" spc="2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58" name="group 58"/>
          <p:cNvGrpSpPr/>
          <p:nvPr/>
        </p:nvGrpSpPr>
        <p:grpSpPr>
          <a:xfrm rot="21600000">
            <a:off x="495300" y="749934"/>
            <a:ext cx="6270625" cy="398780"/>
            <a:chOff x="0" y="0"/>
            <a:chExt cx="6270625" cy="398780"/>
          </a:xfrm>
        </p:grpSpPr>
        <p:grpSp>
          <p:nvGrpSpPr>
            <p:cNvPr id="60" name="group 60"/>
            <p:cNvGrpSpPr/>
            <p:nvPr/>
          </p:nvGrpSpPr>
          <p:grpSpPr>
            <a:xfrm rot="21600000">
              <a:off x="0" y="0"/>
              <a:ext cx="6270625" cy="398780"/>
              <a:chOff x="0" y="0"/>
              <a:chExt cx="6270625" cy="398780"/>
            </a:xfrm>
          </p:grpSpPr>
          <p:sp>
            <p:nvSpPr>
              <p:cNvPr id="354" name="path 354"/>
              <p:cNvSpPr/>
              <p:nvPr/>
            </p:nvSpPr>
            <p:spPr>
              <a:xfrm>
                <a:off x="0" y="0"/>
                <a:ext cx="3293744" cy="398780"/>
              </a:xfrm>
              <a:custGeom>
                <a:avLst/>
                <a:gdLst/>
                <a:ahLst/>
                <a:cxnLst/>
                <a:rect l="0" t="0" r="0" b="0"/>
                <a:pathLst>
                  <a:path w="5186" h="628">
                    <a:moveTo>
                      <a:pt x="0" y="0"/>
                    </a:moveTo>
                    <a:lnTo>
                      <a:pt x="5186" y="0"/>
                    </a:lnTo>
                    <a:lnTo>
                      <a:pt x="5186" y="628"/>
                    </a:lnTo>
                    <a:lnTo>
                      <a:pt x="0" y="6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56" name="path 356"/>
              <p:cNvSpPr/>
              <p:nvPr/>
            </p:nvSpPr>
            <p:spPr>
              <a:xfrm>
                <a:off x="2976880" y="0"/>
                <a:ext cx="3293744" cy="398780"/>
              </a:xfrm>
              <a:custGeom>
                <a:avLst/>
                <a:gdLst/>
                <a:ahLst/>
                <a:cxnLst/>
                <a:rect l="0" t="0" r="0" b="0"/>
                <a:pathLst>
                  <a:path w="5186" h="628">
                    <a:moveTo>
                      <a:pt x="0" y="0"/>
                    </a:moveTo>
                    <a:lnTo>
                      <a:pt x="5186" y="0"/>
                    </a:lnTo>
                    <a:lnTo>
                      <a:pt x="5186" y="628"/>
                    </a:lnTo>
                    <a:lnTo>
                      <a:pt x="0" y="6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358" name="textbox 358"/>
            <p:cNvSpPr/>
            <p:nvPr/>
          </p:nvSpPr>
          <p:spPr>
            <a:xfrm>
              <a:off x="-12700" y="-12700"/>
              <a:ext cx="6296025" cy="442594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3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18110" algn="l" rtl="0" eaLnBrk="0">
                <a:lnSpc>
                  <a:spcPct val="91000"/>
                </a:lnSpc>
              </a:pPr>
              <a:r>
                <a:rPr sz="2000" b="1" kern="0" spc="-1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2.电动空调暖风系统检修</a:t>
              </a:r>
              <a:r>
                <a:rPr sz="2000" b="1" kern="0" spc="26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</a:t>
              </a:r>
              <a:r>
                <a:rPr sz="2000" b="1" kern="0" spc="-1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2）</a:t>
              </a:r>
              <a:r>
                <a:rPr sz="2000" b="1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加热水泵检修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62" name="group 6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362" name="path 36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364" name="path 36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textbox 414"/>
          <p:cNvSpPr/>
          <p:nvPr/>
        </p:nvSpPr>
        <p:spPr>
          <a:xfrm>
            <a:off x="205740" y="1256665"/>
            <a:ext cx="8290560" cy="396113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07975" algn="l" rtl="0" eaLnBrk="0">
              <a:lnSpc>
                <a:spcPct val="91000"/>
              </a:lnSpc>
            </a:pP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故障现象：将启动开关打至“ON”档，打开自动空调，</a:t>
            </a:r>
            <a:r>
              <a:rPr sz="2000" kern="0" spc="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将温度调到最高，风量调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到最   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大，启动PTC加热，出风口风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  <a:r>
              <a:rPr sz="20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量正常，但出风口暖风不热。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8100" indent="269240" algn="l" rtl="0" eaLnBrk="0">
              <a:lnSpc>
                <a:spcPct val="101000"/>
              </a:lnSpc>
              <a:spcBef>
                <a:spcPts val="55"/>
              </a:spcBef>
            </a:pPr>
            <a:r>
              <a:rPr sz="2000" kern="0" spc="-1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故障可能原因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endParaRPr sz="2000" kern="0" spc="-5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8100" indent="269240" algn="l" rtl="0" eaLnBrk="0">
              <a:lnSpc>
                <a:spcPct val="101000"/>
              </a:lnSpc>
              <a:spcBef>
                <a:spcPts val="55"/>
              </a:spcBef>
            </a:pP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sz="2000" kern="0" spc="-1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1）PTC</a:t>
            </a:r>
            <a:r>
              <a:rPr sz="20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加热供暖系统冷却液不足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；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</a:t>
            </a:r>
            <a:endParaRPr sz="2000" kern="0" spc="-1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8100" indent="269240" algn="l" rtl="0" eaLnBrk="0">
              <a:lnSpc>
                <a:spcPct val="101000"/>
              </a:lnSpc>
              <a:spcBef>
                <a:spcPts val="55"/>
              </a:spcBef>
            </a:pP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（2）PTC加热器不工作；</a:t>
            </a:r>
            <a:endParaRPr sz="2000" kern="0" spc="-4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8100" indent="269240" algn="l" rtl="0" eaLnBrk="0">
              <a:lnSpc>
                <a:spcPct val="101000"/>
              </a:lnSpc>
              <a:spcBef>
                <a:spcPts val="55"/>
              </a:spcBef>
            </a:pPr>
            <a:r>
              <a:rPr lang="en-US"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3）温度调节风门故障；</a:t>
            </a:r>
            <a:endParaRPr sz="2000" kern="0" spc="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8100" indent="269240" algn="l" rtl="0" eaLnBrk="0">
              <a:lnSpc>
                <a:spcPct val="101000"/>
              </a:lnSpc>
              <a:spcBef>
                <a:spcPts val="55"/>
              </a:spcBef>
            </a:pPr>
            <a:r>
              <a:rPr lang="en-US"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(4）供暖系统管路堵塞；</a:t>
            </a:r>
            <a:endParaRPr sz="2000" kern="0" spc="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9370" algn="l" rtl="0" eaLnBrk="0">
              <a:lnSpc>
                <a:spcPct val="91000"/>
              </a:lnSpc>
              <a:spcBef>
                <a:spcPts val="215"/>
              </a:spcBef>
            </a:pPr>
            <a:r>
              <a:rPr lang="en-US"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5）加热芯体堵塞</a:t>
            </a:r>
            <a:r>
              <a:rPr sz="2000" kern="0" spc="-1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；</a:t>
            </a:r>
            <a:endParaRPr sz="2000" kern="0" spc="-11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9370" algn="l" rtl="0" eaLnBrk="0">
              <a:lnSpc>
                <a:spcPct val="91000"/>
              </a:lnSpc>
              <a:spcBef>
                <a:spcPts val="215"/>
              </a:spcBef>
            </a:pPr>
            <a:r>
              <a:rPr sz="2000" kern="0" spc="-1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en-US" sz="2000" kern="0" spc="-1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000" kern="0" spc="-1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6）空</a:t>
            </a:r>
            <a:r>
              <a:rPr sz="20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调控制面板故障</a:t>
            </a: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；</a:t>
            </a:r>
            <a:endParaRPr sz="2000" kern="0" spc="-40" dirty="0">
              <a:solidFill>
                <a:srgbClr val="000000">
                  <a:alpha val="10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39370" algn="l" rtl="0" eaLnBrk="0">
              <a:lnSpc>
                <a:spcPct val="91000"/>
              </a:lnSpc>
              <a:spcBef>
                <a:spcPts val="215"/>
              </a:spcBef>
            </a:pPr>
            <a:r>
              <a:rPr lang="en-US"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20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sz="2000" kern="0" spc="-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7）A/C</a:t>
            </a:r>
            <a:r>
              <a:rPr sz="2000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空调控制器故障。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18" name="textbox 418"/>
          <p:cNvSpPr/>
          <p:nvPr/>
        </p:nvSpPr>
        <p:spPr>
          <a:xfrm>
            <a:off x="-12700" y="171165"/>
            <a:ext cx="708342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EV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450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电动空调暖</a:t>
            </a:r>
            <a:r>
              <a:rPr sz="24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风系统</a:t>
            </a:r>
            <a:endParaRPr sz="2400" b="1" kern="0" spc="2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72" name="group 72"/>
          <p:cNvGrpSpPr/>
          <p:nvPr/>
        </p:nvGrpSpPr>
        <p:grpSpPr>
          <a:xfrm rot="21600000">
            <a:off x="495300" y="749934"/>
            <a:ext cx="6270625" cy="398780"/>
            <a:chOff x="0" y="0"/>
            <a:chExt cx="6270625" cy="398780"/>
          </a:xfrm>
        </p:grpSpPr>
        <p:grpSp>
          <p:nvGrpSpPr>
            <p:cNvPr id="74" name="group 74"/>
            <p:cNvGrpSpPr/>
            <p:nvPr/>
          </p:nvGrpSpPr>
          <p:grpSpPr>
            <a:xfrm rot="21600000">
              <a:off x="0" y="0"/>
              <a:ext cx="6270625" cy="398780"/>
              <a:chOff x="0" y="0"/>
              <a:chExt cx="6270625" cy="398780"/>
            </a:xfrm>
          </p:grpSpPr>
          <p:sp>
            <p:nvSpPr>
              <p:cNvPr id="420" name="path 420"/>
              <p:cNvSpPr/>
              <p:nvPr/>
            </p:nvSpPr>
            <p:spPr>
              <a:xfrm>
                <a:off x="0" y="0"/>
                <a:ext cx="3293744" cy="398780"/>
              </a:xfrm>
              <a:custGeom>
                <a:avLst/>
                <a:gdLst/>
                <a:ahLst/>
                <a:cxnLst/>
                <a:rect l="0" t="0" r="0" b="0"/>
                <a:pathLst>
                  <a:path w="5186" h="628">
                    <a:moveTo>
                      <a:pt x="0" y="0"/>
                    </a:moveTo>
                    <a:lnTo>
                      <a:pt x="5186" y="0"/>
                    </a:lnTo>
                    <a:lnTo>
                      <a:pt x="5186" y="628"/>
                    </a:lnTo>
                    <a:lnTo>
                      <a:pt x="0" y="6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CA6E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22" name="path 422"/>
              <p:cNvSpPr/>
              <p:nvPr/>
            </p:nvSpPr>
            <p:spPr>
              <a:xfrm>
                <a:off x="2976880" y="0"/>
                <a:ext cx="3293744" cy="398780"/>
              </a:xfrm>
              <a:custGeom>
                <a:avLst/>
                <a:gdLst/>
                <a:ahLst/>
                <a:cxnLst/>
                <a:rect l="0" t="0" r="0" b="0"/>
                <a:pathLst>
                  <a:path w="5186" h="628">
                    <a:moveTo>
                      <a:pt x="0" y="0"/>
                    </a:moveTo>
                    <a:lnTo>
                      <a:pt x="5186" y="0"/>
                    </a:lnTo>
                    <a:lnTo>
                      <a:pt x="5186" y="628"/>
                    </a:lnTo>
                    <a:lnTo>
                      <a:pt x="0" y="6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7D31">
                  <a:alpha val="100000"/>
                </a:srgbClr>
              </a:solidFill>
              <a:ln w="0" cap="flat">
                <a:noFill/>
                <a:prstDash val="solid"/>
                <a:miter lim="0"/>
              </a:ln>
            </p:spPr>
            <p:txBody>
              <a:bodyPr rtlCol="0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424" name="textbox 424"/>
            <p:cNvSpPr/>
            <p:nvPr/>
          </p:nvSpPr>
          <p:spPr>
            <a:xfrm>
              <a:off x="-12700" y="-12700"/>
              <a:ext cx="6296025" cy="442594"/>
            </a:xfrm>
            <a:prstGeom prst="rect">
              <a:avLst/>
            </a:prstGeom>
            <a:noFill/>
            <a:ln w="0" cap="flat">
              <a:noFill/>
              <a:prstDash val="solid"/>
              <a:miter lim="0"/>
            </a:ln>
          </p:spPr>
          <p:txBody>
            <a:bodyPr vert="horz" wrap="square" lIns="0" tIns="0" rIns="0" bIns="0"/>
            <a:lstStyle/>
            <a:p>
              <a:pPr algn="l" rtl="0" eaLnBrk="0">
                <a:lnSpc>
                  <a:spcPct val="113000"/>
                </a:lnSpc>
              </a:pPr>
              <a:endParaRPr sz="500" dirty="0">
                <a:latin typeface="Arial" panose="020B0604020202020204"/>
                <a:ea typeface="Arial" panose="020B0604020202020204"/>
                <a:cs typeface="Arial" panose="020B0604020202020204"/>
              </a:endParaRPr>
            </a:p>
            <a:p>
              <a:pPr marL="118110" algn="l" rtl="0" eaLnBrk="0">
                <a:lnSpc>
                  <a:spcPct val="91000"/>
                </a:lnSpc>
              </a:pPr>
              <a:r>
                <a:rPr sz="2000" b="1" kern="0" spc="-1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2.电动空调暖风系统检修</a:t>
              </a:r>
              <a:r>
                <a:rPr sz="2000" b="1" kern="0" spc="28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  </a:t>
              </a:r>
              <a:r>
                <a:rPr sz="2000" b="1" kern="0" spc="-1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3）</a:t>
              </a:r>
              <a:r>
                <a:rPr sz="2000" b="1" kern="0" spc="-20" dirty="0">
                  <a:solidFill>
                    <a:srgbClr val="FFFFFF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制暖效果不良检修</a:t>
              </a:r>
              <a:endParaRPr sz="2000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endParaRPr>
            </a:p>
          </p:txBody>
        </p:sp>
      </p:grpSp>
      <p:grpSp>
        <p:nvGrpSpPr>
          <p:cNvPr id="76" name="group 7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428" name="path 428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30" name="path 430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textbox 546"/>
          <p:cNvSpPr/>
          <p:nvPr/>
        </p:nvSpPr>
        <p:spPr>
          <a:xfrm>
            <a:off x="231139" y="860425"/>
            <a:ext cx="6459220" cy="421005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15000"/>
              </a:lnSpc>
            </a:pPr>
            <a:endParaRPr sz="3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95250" algn="l" rtl="0" eaLnBrk="0">
              <a:lnSpc>
                <a:spcPct val="91000"/>
              </a:lnSpc>
            </a:pP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</a:t>
            </a: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PTC</a:t>
            </a:r>
            <a:r>
              <a:rPr sz="2400" b="1" kern="0" spc="-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加热水泵检测</a:t>
            </a:r>
            <a:endParaRPr sz="2400" b="1" kern="0" spc="-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48" name="textbox 548"/>
          <p:cNvSpPr/>
          <p:nvPr/>
        </p:nvSpPr>
        <p:spPr>
          <a:xfrm>
            <a:off x="-12700" y="171165"/>
            <a:ext cx="2904489" cy="43751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7000"/>
              </a:lnSpc>
            </a:pPr>
            <a:r>
              <a:rPr sz="2600" b="1" kern="0" spc="16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五、任务实施</a:t>
            </a:r>
            <a:endParaRPr sz="2600" b="1" kern="0" spc="16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98" name="group 9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552" name="path 55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54" name="path 55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6" name="picture 8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0" y="3568700"/>
            <a:ext cx="9144000" cy="1740534"/>
          </a:xfrm>
          <a:prstGeom prst="rect">
            <a:avLst/>
          </a:prstGeom>
        </p:spPr>
      </p:pic>
      <p:sp>
        <p:nvSpPr>
          <p:cNvPr id="818" name="textbox 818"/>
          <p:cNvSpPr/>
          <p:nvPr/>
        </p:nvSpPr>
        <p:spPr>
          <a:xfrm>
            <a:off x="3121660" y="1756410"/>
            <a:ext cx="2900680" cy="77279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ctr" rtl="0" eaLnBrk="0">
              <a:lnSpc>
                <a:spcPct val="150000"/>
              </a:lnSpc>
            </a:pPr>
            <a:r>
              <a:rPr 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谢</a:t>
            </a:r>
            <a:r>
              <a:rPr lang="en-US" alt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  </a:t>
            </a:r>
            <a:r>
              <a:rPr 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谢</a:t>
            </a:r>
            <a:r>
              <a:rPr lang="en-US" alt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 </a:t>
            </a:r>
            <a:r>
              <a:rPr lang="zh-CN" altLang="en-US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聆</a:t>
            </a:r>
            <a:r>
              <a:rPr lang="en-US" alt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 </a:t>
            </a:r>
            <a:r>
              <a:rPr lang="zh-CN" altLang="en-US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听</a:t>
            </a:r>
            <a:r>
              <a:rPr lang="en-US" alt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 </a:t>
            </a:r>
            <a:r>
              <a:rPr lang="zh-CN" sz="3600" b="1" kern="0" spc="-3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STHupo"/>
              </a:rPr>
              <a:t>！</a:t>
            </a:r>
            <a:endParaRPr lang="zh-CN" altLang="zh-CN" sz="3600" b="1" kern="0" spc="-33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STHupo"/>
            </a:endParaRPr>
          </a:p>
        </p:txBody>
      </p:sp>
      <p:grpSp>
        <p:nvGrpSpPr>
          <p:cNvPr id="112" name="group 11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824" name="path 82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26" name="path 82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ath 18"/>
          <p:cNvSpPr/>
          <p:nvPr/>
        </p:nvSpPr>
        <p:spPr>
          <a:xfrm>
            <a:off x="2551408" y="4623606"/>
            <a:ext cx="167683" cy="27754"/>
          </a:xfrm>
          <a:custGeom>
            <a:avLst/>
            <a:gdLst/>
            <a:ahLst/>
            <a:cxnLst/>
            <a:rect l="0" t="0" r="0" b="0"/>
            <a:pathLst>
              <a:path w="264" h="43">
                <a:moveTo>
                  <a:pt x="263" y="14"/>
                </a:moveTo>
                <a:lnTo>
                  <a:pt x="0" y="28"/>
                </a:lnTo>
              </a:path>
            </a:pathLst>
          </a:custGeom>
          <a:noFill/>
          <a:ln w="19050" cap="flat">
            <a:solidFill>
              <a:srgbClr val="000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20" name="path 20"/>
          <p:cNvSpPr/>
          <p:nvPr/>
        </p:nvSpPr>
        <p:spPr>
          <a:xfrm>
            <a:off x="4069397" y="2861267"/>
            <a:ext cx="259806" cy="260777"/>
          </a:xfrm>
          <a:custGeom>
            <a:avLst/>
            <a:gdLst/>
            <a:ahLst/>
            <a:cxnLst/>
            <a:rect l="0" t="0" r="0" b="0"/>
            <a:pathLst>
              <a:path w="409" h="410">
                <a:moveTo>
                  <a:pt x="0" y="205"/>
                </a:moveTo>
                <a:cubicBezTo>
                  <a:pt x="0" y="91"/>
                  <a:pt x="91" y="0"/>
                  <a:pt x="204" y="0"/>
                </a:cubicBezTo>
                <a:lnTo>
                  <a:pt x="204" y="0"/>
                </a:lnTo>
                <a:cubicBezTo>
                  <a:pt x="317" y="0"/>
                  <a:pt x="409" y="91"/>
                  <a:pt x="409" y="205"/>
                </a:cubicBezTo>
                <a:lnTo>
                  <a:pt x="409" y="205"/>
                </a:lnTo>
                <a:cubicBezTo>
                  <a:pt x="409" y="205"/>
                  <a:pt x="409" y="205"/>
                  <a:pt x="409" y="205"/>
                </a:cubicBezTo>
                <a:lnTo>
                  <a:pt x="409" y="205"/>
                </a:lnTo>
                <a:cubicBezTo>
                  <a:pt x="409" y="318"/>
                  <a:pt x="317" y="410"/>
                  <a:pt x="204" y="410"/>
                </a:cubicBezTo>
                <a:lnTo>
                  <a:pt x="204" y="410"/>
                </a:lnTo>
                <a:cubicBezTo>
                  <a:pt x="91" y="410"/>
                  <a:pt x="0" y="318"/>
                  <a:pt x="0" y="205"/>
                </a:cubicBezTo>
                <a:lnTo>
                  <a:pt x="0" y="205"/>
                </a:lnTo>
                <a:cubicBezTo>
                  <a:pt x="0" y="205"/>
                  <a:pt x="0" y="205"/>
                  <a:pt x="0" y="205"/>
                </a:cubicBezTo>
              </a:path>
            </a:pathLst>
          </a:custGeom>
          <a:solidFill>
            <a:srgbClr val="48AD20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6" name="group 6"/>
          <p:cNvGrpSpPr/>
          <p:nvPr/>
        </p:nvGrpSpPr>
        <p:grpSpPr>
          <a:xfrm rot="21600000">
            <a:off x="3971930" y="2985066"/>
            <a:ext cx="323842" cy="176137"/>
            <a:chOff x="0" y="0"/>
            <a:chExt cx="323842" cy="176137"/>
          </a:xfrm>
        </p:grpSpPr>
        <p:sp>
          <p:nvSpPr>
            <p:cNvPr id="22" name="path 22"/>
            <p:cNvSpPr/>
            <p:nvPr/>
          </p:nvSpPr>
          <p:spPr>
            <a:xfrm>
              <a:off x="191301" y="6086"/>
              <a:ext cx="27755" cy="170051"/>
            </a:xfrm>
            <a:custGeom>
              <a:avLst/>
              <a:gdLst/>
              <a:ahLst/>
              <a:cxnLst/>
              <a:rect l="0" t="0" r="0" b="0"/>
              <a:pathLst>
                <a:path w="43" h="267">
                  <a:moveTo>
                    <a:pt x="28" y="0"/>
                  </a:moveTo>
                  <a:lnTo>
                    <a:pt x="14" y="267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4" name="path 24"/>
            <p:cNvSpPr/>
            <p:nvPr/>
          </p:nvSpPr>
          <p:spPr>
            <a:xfrm>
              <a:off x="0" y="0"/>
              <a:ext cx="16657" cy="149680"/>
            </a:xfrm>
            <a:custGeom>
              <a:avLst/>
              <a:gdLst/>
              <a:ahLst/>
              <a:cxnLst/>
              <a:rect l="0" t="0" r="0" b="0"/>
              <a:pathLst>
                <a:path w="26" h="235">
                  <a:moveTo>
                    <a:pt x="18" y="0"/>
                  </a:moveTo>
                  <a:lnTo>
                    <a:pt x="7" y="235"/>
                  </a:lnTo>
                </a:path>
              </a:pathLst>
            </a:custGeom>
            <a:noFill/>
            <a:ln w="9525" cap="flat">
              <a:solidFill>
                <a:srgbClr val="FFC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6" name="path 26"/>
            <p:cNvSpPr/>
            <p:nvPr/>
          </p:nvSpPr>
          <p:spPr>
            <a:xfrm>
              <a:off x="102347" y="54379"/>
              <a:ext cx="221495" cy="89491"/>
            </a:xfrm>
            <a:custGeom>
              <a:avLst/>
              <a:gdLst/>
              <a:ahLst/>
              <a:cxnLst/>
              <a:rect l="0" t="0" r="0" b="0"/>
              <a:pathLst>
                <a:path w="348" h="140">
                  <a:moveTo>
                    <a:pt x="342" y="70"/>
                  </a:moveTo>
                  <a:lnTo>
                    <a:pt x="311" y="95"/>
                  </a:lnTo>
                  <a:lnTo>
                    <a:pt x="277" y="114"/>
                  </a:lnTo>
                  <a:lnTo>
                    <a:pt x="238" y="127"/>
                  </a:lnTo>
                  <a:lnTo>
                    <a:pt x="197" y="130"/>
                  </a:lnTo>
                  <a:lnTo>
                    <a:pt x="156" y="127"/>
                  </a:lnTo>
                  <a:lnTo>
                    <a:pt x="117" y="114"/>
                  </a:lnTo>
                  <a:lnTo>
                    <a:pt x="83" y="95"/>
                  </a:lnTo>
                  <a:lnTo>
                    <a:pt x="52" y="70"/>
                  </a:lnTo>
                  <a:lnTo>
                    <a:pt x="27" y="39"/>
                  </a:lnTo>
                  <a:lnTo>
                    <a:pt x="8" y="4"/>
                  </a:lnTo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28" name="path 28"/>
          <p:cNvSpPr/>
          <p:nvPr/>
        </p:nvSpPr>
        <p:spPr>
          <a:xfrm>
            <a:off x="913619" y="2991152"/>
            <a:ext cx="27755" cy="170051"/>
          </a:xfrm>
          <a:custGeom>
            <a:avLst/>
            <a:gdLst/>
            <a:ahLst/>
            <a:cxnLst/>
            <a:rect l="0" t="0" r="0" b="0"/>
            <a:pathLst>
              <a:path w="43" h="267">
                <a:moveTo>
                  <a:pt x="28" y="267"/>
                </a:moveTo>
                <a:lnTo>
                  <a:pt x="14" y="0"/>
                </a:lnTo>
              </a:path>
            </a:pathLst>
          </a:custGeom>
          <a:noFill/>
          <a:ln w="19050" cap="flat">
            <a:solidFill>
              <a:srgbClr val="000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0" name="path 30"/>
          <p:cNvSpPr/>
          <p:nvPr/>
        </p:nvSpPr>
        <p:spPr>
          <a:xfrm>
            <a:off x="2384720" y="4623606"/>
            <a:ext cx="167683" cy="27754"/>
          </a:xfrm>
          <a:custGeom>
            <a:avLst/>
            <a:gdLst/>
            <a:ahLst/>
            <a:cxnLst/>
            <a:rect l="0" t="0" r="0" b="0"/>
            <a:pathLst>
              <a:path w="264" h="43">
                <a:moveTo>
                  <a:pt x="263" y="28"/>
                </a:moveTo>
                <a:lnTo>
                  <a:pt x="0" y="14"/>
                </a:lnTo>
              </a:path>
            </a:pathLst>
          </a:custGeom>
          <a:noFill/>
          <a:ln w="19050" cap="flat">
            <a:solidFill>
              <a:srgbClr val="000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aphicFrame>
        <p:nvGraphicFramePr>
          <p:cNvPr id="32" name="table 32"/>
          <p:cNvGraphicFramePr>
            <a:graphicFrameLocks noGrp="1"/>
          </p:cNvGraphicFramePr>
          <p:nvPr/>
        </p:nvGraphicFramePr>
        <p:xfrm>
          <a:off x="744219" y="1096645"/>
          <a:ext cx="3598544" cy="3799205"/>
        </p:xfrm>
        <a:graphic>
          <a:graphicData uri="http://schemas.openxmlformats.org/drawingml/2006/table">
            <a:tbl>
              <a:tblPr/>
              <a:tblGrid>
                <a:gridCol w="1798954"/>
                <a:gridCol w="1799589"/>
              </a:tblGrid>
              <a:tr h="1884045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5160"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>
                      <a:noFill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eaLnBrk="0">
                        <a:lnSpc>
                          <a:spcPct val="100000"/>
                        </a:lnSpc>
                      </a:pPr>
                      <a:endParaRPr sz="1000" dirty="0">
                        <a:latin typeface="Arial" panose="020B0604020202020204"/>
                        <a:ea typeface="Arial" panose="020B0604020202020204"/>
                        <a:cs typeface="Arial" panose="020B0604020202020204"/>
                      </a:endParaRPr>
                    </a:p>
                  </a:txBody>
                  <a:tcPr marL="0" marR="0" marT="0" marB="0" vert="horz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4" name="textbox 34"/>
          <p:cNvSpPr/>
          <p:nvPr/>
        </p:nvSpPr>
        <p:spPr>
          <a:xfrm>
            <a:off x="3904768" y="1451395"/>
            <a:ext cx="2336164" cy="316928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4605" algn="l" rtl="0" eaLnBrk="0">
              <a:lnSpc>
                <a:spcPct val="91000"/>
              </a:lnSpc>
            </a:pP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一、情境导入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46405" algn="l" rtl="0" eaLnBrk="0">
              <a:lnSpc>
                <a:spcPct val="90000"/>
              </a:lnSpc>
              <a:spcBef>
                <a:spcPts val="1595"/>
              </a:spcBef>
            </a:pP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二、任务布置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688975" algn="l" rtl="0" eaLnBrk="0">
              <a:lnSpc>
                <a:spcPct val="91000"/>
              </a:lnSpc>
              <a:spcBef>
                <a:spcPts val="1575"/>
              </a:spcBef>
            </a:pP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三、教学目标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r" rtl="0" eaLnBrk="0">
              <a:lnSpc>
                <a:spcPct val="91000"/>
              </a:lnSpc>
              <a:spcBef>
                <a:spcPts val="1575"/>
              </a:spcBef>
            </a:pP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671830" algn="l" rtl="0" eaLnBrk="0">
              <a:lnSpc>
                <a:spcPct val="91000"/>
              </a:lnSpc>
              <a:spcBef>
                <a:spcPts val="1575"/>
              </a:spcBef>
            </a:pP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五、任务实施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410210" algn="l" rtl="0" eaLnBrk="0">
              <a:lnSpc>
                <a:spcPct val="91000"/>
              </a:lnSpc>
              <a:spcBef>
                <a:spcPts val="1570"/>
              </a:spcBef>
            </a:pP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6" name="path 36"/>
          <p:cNvSpPr/>
          <p:nvPr/>
        </p:nvSpPr>
        <p:spPr>
          <a:xfrm>
            <a:off x="2689286" y="3133794"/>
            <a:ext cx="1292107" cy="1307180"/>
          </a:xfrm>
          <a:custGeom>
            <a:avLst/>
            <a:gdLst/>
            <a:ahLst/>
            <a:cxnLst/>
            <a:rect l="0" t="0" r="0" b="0"/>
            <a:pathLst>
              <a:path w="2034" h="2058">
                <a:moveTo>
                  <a:pt x="2027" y="1"/>
                </a:moveTo>
                <a:lnTo>
                  <a:pt x="1992" y="228"/>
                </a:lnTo>
                <a:lnTo>
                  <a:pt x="1936" y="448"/>
                </a:lnTo>
                <a:lnTo>
                  <a:pt x="1859" y="659"/>
                </a:lnTo>
                <a:lnTo>
                  <a:pt x="1764" y="861"/>
                </a:lnTo>
                <a:lnTo>
                  <a:pt x="1651" y="1049"/>
                </a:lnTo>
                <a:lnTo>
                  <a:pt x="1519" y="1227"/>
                </a:lnTo>
                <a:lnTo>
                  <a:pt x="1373" y="1389"/>
                </a:lnTo>
                <a:lnTo>
                  <a:pt x="1212" y="1538"/>
                </a:lnTo>
                <a:lnTo>
                  <a:pt x="1037" y="1669"/>
                </a:lnTo>
                <a:lnTo>
                  <a:pt x="851" y="1784"/>
                </a:lnTo>
                <a:lnTo>
                  <a:pt x="652" y="1882"/>
                </a:lnTo>
                <a:lnTo>
                  <a:pt x="443" y="1958"/>
                </a:lnTo>
                <a:lnTo>
                  <a:pt x="226" y="2016"/>
                </a:lnTo>
                <a:lnTo>
                  <a:pt x="1" y="2051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38" name="path 38"/>
          <p:cNvSpPr/>
          <p:nvPr/>
        </p:nvSpPr>
        <p:spPr>
          <a:xfrm>
            <a:off x="1104161" y="3133794"/>
            <a:ext cx="1291314" cy="1307180"/>
          </a:xfrm>
          <a:custGeom>
            <a:avLst/>
            <a:gdLst/>
            <a:ahLst/>
            <a:cxnLst/>
            <a:rect l="0" t="0" r="0" b="0"/>
            <a:pathLst>
              <a:path w="2033" h="2058">
                <a:moveTo>
                  <a:pt x="2032" y="2051"/>
                </a:moveTo>
                <a:lnTo>
                  <a:pt x="1807" y="2016"/>
                </a:lnTo>
                <a:lnTo>
                  <a:pt x="1589" y="1958"/>
                </a:lnTo>
                <a:lnTo>
                  <a:pt x="1382" y="1882"/>
                </a:lnTo>
                <a:lnTo>
                  <a:pt x="1183" y="1784"/>
                </a:lnTo>
                <a:lnTo>
                  <a:pt x="996" y="1669"/>
                </a:lnTo>
                <a:lnTo>
                  <a:pt x="822" y="1538"/>
                </a:lnTo>
                <a:lnTo>
                  <a:pt x="661" y="1389"/>
                </a:lnTo>
                <a:lnTo>
                  <a:pt x="514" y="1227"/>
                </a:lnTo>
                <a:lnTo>
                  <a:pt x="383" y="1049"/>
                </a:lnTo>
                <a:lnTo>
                  <a:pt x="269" y="861"/>
                </a:lnTo>
                <a:lnTo>
                  <a:pt x="174" y="659"/>
                </a:lnTo>
                <a:lnTo>
                  <a:pt x="98" y="448"/>
                </a:lnTo>
                <a:lnTo>
                  <a:pt x="42" y="228"/>
                </a:lnTo>
                <a:lnTo>
                  <a:pt x="7" y="1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8" name="group 8"/>
          <p:cNvGrpSpPr/>
          <p:nvPr/>
        </p:nvGrpSpPr>
        <p:grpSpPr>
          <a:xfrm rot="21600000">
            <a:off x="2542151" y="1331131"/>
            <a:ext cx="1713116" cy="1654389"/>
            <a:chOff x="0" y="0"/>
            <a:chExt cx="1713116" cy="1654389"/>
          </a:xfrm>
        </p:grpSpPr>
        <p:sp>
          <p:nvSpPr>
            <p:cNvPr id="40" name="path 40"/>
            <p:cNvSpPr/>
            <p:nvPr/>
          </p:nvSpPr>
          <p:spPr>
            <a:xfrm>
              <a:off x="9256" y="0"/>
              <a:ext cx="1630754" cy="1492860"/>
            </a:xfrm>
            <a:custGeom>
              <a:avLst/>
              <a:gdLst/>
              <a:ahLst/>
              <a:cxnLst/>
              <a:rect l="0" t="0" r="0" b="0"/>
              <a:pathLst>
                <a:path w="2568" h="2350">
                  <a:moveTo>
                    <a:pt x="0" y="14"/>
                  </a:moveTo>
                  <a:lnTo>
                    <a:pt x="263" y="28"/>
                  </a:lnTo>
                  <a:lnTo>
                    <a:pt x="518" y="67"/>
                  </a:lnTo>
                  <a:lnTo>
                    <a:pt x="764" y="131"/>
                  </a:lnTo>
                  <a:lnTo>
                    <a:pt x="999" y="218"/>
                  </a:lnTo>
                  <a:lnTo>
                    <a:pt x="1224" y="328"/>
                  </a:lnTo>
                  <a:lnTo>
                    <a:pt x="1435" y="458"/>
                  </a:lnTo>
                  <a:lnTo>
                    <a:pt x="1633" y="608"/>
                  </a:lnTo>
                  <a:lnTo>
                    <a:pt x="1815" y="776"/>
                  </a:lnTo>
                  <a:lnTo>
                    <a:pt x="1980" y="961"/>
                  </a:lnTo>
                  <a:lnTo>
                    <a:pt x="2128" y="1161"/>
                  </a:lnTo>
                  <a:lnTo>
                    <a:pt x="2257" y="1374"/>
                  </a:lnTo>
                  <a:lnTo>
                    <a:pt x="2365" y="1602"/>
                  </a:lnTo>
                  <a:lnTo>
                    <a:pt x="2452" y="1841"/>
                  </a:lnTo>
                  <a:lnTo>
                    <a:pt x="2514" y="2091"/>
                  </a:lnTo>
                  <a:lnTo>
                    <a:pt x="2553" y="2348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2" name="path 42"/>
            <p:cNvSpPr/>
            <p:nvPr/>
          </p:nvSpPr>
          <p:spPr>
            <a:xfrm>
              <a:off x="734289" y="98045"/>
              <a:ext cx="259806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4" name="path 44"/>
            <p:cNvSpPr/>
            <p:nvPr/>
          </p:nvSpPr>
          <p:spPr>
            <a:xfrm>
              <a:off x="728124" y="92087"/>
              <a:ext cx="272998" cy="273791"/>
            </a:xfrm>
            <a:custGeom>
              <a:avLst/>
              <a:gdLst/>
              <a:ahLst/>
              <a:cxnLst/>
              <a:rect l="0" t="0" r="0" b="0"/>
              <a:pathLst>
                <a:path w="429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101" y="44"/>
                  </a:lnTo>
                  <a:lnTo>
                    <a:pt x="134" y="26"/>
                  </a:lnTo>
                  <a:lnTo>
                    <a:pt x="173" y="13"/>
                  </a:lnTo>
                  <a:lnTo>
                    <a:pt x="214" y="9"/>
                  </a:lnTo>
                  <a:lnTo>
                    <a:pt x="256" y="13"/>
                  </a:lnTo>
                  <a:lnTo>
                    <a:pt x="294" y="26"/>
                  </a:lnTo>
                  <a:lnTo>
                    <a:pt x="328" y="44"/>
                  </a:lnTo>
                  <a:lnTo>
                    <a:pt x="359" y="69"/>
                  </a:lnTo>
                  <a:lnTo>
                    <a:pt x="384" y="101"/>
                  </a:lnTo>
                  <a:lnTo>
                    <a:pt x="403" y="134"/>
                  </a:lnTo>
                  <a:lnTo>
                    <a:pt x="416" y="173"/>
                  </a:lnTo>
                  <a:lnTo>
                    <a:pt x="419" y="214"/>
                  </a:lnTo>
                  <a:lnTo>
                    <a:pt x="419" y="214"/>
                  </a:lnTo>
                  <a:lnTo>
                    <a:pt x="416" y="256"/>
                  </a:lnTo>
                  <a:lnTo>
                    <a:pt x="403" y="294"/>
                  </a:lnTo>
                  <a:lnTo>
                    <a:pt x="384" y="329"/>
                  </a:lnTo>
                  <a:lnTo>
                    <a:pt x="359" y="361"/>
                  </a:lnTo>
                  <a:lnTo>
                    <a:pt x="328" y="386"/>
                  </a:lnTo>
                  <a:lnTo>
                    <a:pt x="294" y="404"/>
                  </a:lnTo>
                  <a:lnTo>
                    <a:pt x="256" y="417"/>
                  </a:lnTo>
                  <a:lnTo>
                    <a:pt x="214" y="421"/>
                  </a:lnTo>
                  <a:lnTo>
                    <a:pt x="173" y="417"/>
                  </a:lnTo>
                  <a:lnTo>
                    <a:pt x="134" y="404"/>
                  </a:lnTo>
                  <a:lnTo>
                    <a:pt x="101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6" name="path 46"/>
            <p:cNvSpPr/>
            <p:nvPr/>
          </p:nvSpPr>
          <p:spPr>
            <a:xfrm>
              <a:off x="0" y="192079"/>
              <a:ext cx="1446436" cy="1462309"/>
            </a:xfrm>
            <a:custGeom>
              <a:avLst/>
              <a:gdLst/>
              <a:ahLst/>
              <a:cxnLst/>
              <a:rect l="0" t="0" r="0" b="0"/>
              <a:pathLst>
                <a:path w="2277" h="2302">
                  <a:moveTo>
                    <a:pt x="0" y="7"/>
                  </a:moveTo>
                  <a:lnTo>
                    <a:pt x="232" y="18"/>
                  </a:lnTo>
                  <a:lnTo>
                    <a:pt x="457" y="53"/>
                  </a:lnTo>
                  <a:lnTo>
                    <a:pt x="675" y="111"/>
                  </a:lnTo>
                  <a:lnTo>
                    <a:pt x="884" y="187"/>
                  </a:lnTo>
                  <a:lnTo>
                    <a:pt x="1082" y="284"/>
                  </a:lnTo>
                  <a:lnTo>
                    <a:pt x="1269" y="399"/>
                  </a:lnTo>
                  <a:lnTo>
                    <a:pt x="1444" y="531"/>
                  </a:lnTo>
                  <a:lnTo>
                    <a:pt x="1605" y="679"/>
                  </a:lnTo>
                  <a:lnTo>
                    <a:pt x="1751" y="842"/>
                  </a:lnTo>
                  <a:lnTo>
                    <a:pt x="1882" y="1018"/>
                  </a:lnTo>
                  <a:lnTo>
                    <a:pt x="1996" y="1208"/>
                  </a:lnTo>
                  <a:lnTo>
                    <a:pt x="2091" y="1408"/>
                  </a:lnTo>
                  <a:lnTo>
                    <a:pt x="2167" y="1619"/>
                  </a:lnTo>
                  <a:lnTo>
                    <a:pt x="2224" y="1839"/>
                  </a:lnTo>
                  <a:lnTo>
                    <a:pt x="2259" y="2067"/>
                  </a:lnTo>
                  <a:lnTo>
                    <a:pt x="2270" y="2302"/>
                  </a:lnTo>
                </a:path>
              </a:pathLst>
            </a:custGeom>
            <a:noFill/>
            <a:ln w="9525" cap="flat">
              <a:solidFill>
                <a:srgbClr val="FFC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48" name="path 48"/>
            <p:cNvSpPr/>
            <p:nvPr/>
          </p:nvSpPr>
          <p:spPr>
            <a:xfrm>
              <a:off x="1208552" y="582390"/>
              <a:ext cx="259805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0" name="path 50"/>
            <p:cNvSpPr/>
            <p:nvPr/>
          </p:nvSpPr>
          <p:spPr>
            <a:xfrm>
              <a:off x="1202787" y="576275"/>
              <a:ext cx="272204" cy="273791"/>
            </a:xfrm>
            <a:custGeom>
              <a:avLst/>
              <a:gdLst/>
              <a:ahLst/>
              <a:cxnLst/>
              <a:rect l="0" t="0" r="0" b="0"/>
              <a:pathLst>
                <a:path w="428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101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61"/>
                  </a:lnTo>
                  <a:lnTo>
                    <a:pt x="328" y="386"/>
                  </a:lnTo>
                  <a:lnTo>
                    <a:pt x="293" y="404"/>
                  </a:lnTo>
                  <a:lnTo>
                    <a:pt x="254" y="417"/>
                  </a:lnTo>
                  <a:lnTo>
                    <a:pt x="213" y="421"/>
                  </a:lnTo>
                  <a:lnTo>
                    <a:pt x="172" y="417"/>
                  </a:lnTo>
                  <a:lnTo>
                    <a:pt x="134" y="404"/>
                  </a:lnTo>
                  <a:lnTo>
                    <a:pt x="99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2" name="path 52"/>
            <p:cNvSpPr/>
            <p:nvPr/>
          </p:nvSpPr>
          <p:spPr>
            <a:xfrm>
              <a:off x="1446534" y="1056262"/>
              <a:ext cx="259805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4" name="path 54"/>
            <p:cNvSpPr/>
            <p:nvPr/>
          </p:nvSpPr>
          <p:spPr>
            <a:xfrm>
              <a:off x="1440912" y="1050144"/>
              <a:ext cx="272204" cy="273791"/>
            </a:xfrm>
            <a:custGeom>
              <a:avLst/>
              <a:gdLst/>
              <a:ahLst/>
              <a:cxnLst/>
              <a:rect l="0" t="0" r="0" b="0"/>
              <a:pathLst>
                <a:path w="428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101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61"/>
                  </a:lnTo>
                  <a:lnTo>
                    <a:pt x="328" y="386"/>
                  </a:lnTo>
                  <a:lnTo>
                    <a:pt x="293" y="404"/>
                  </a:lnTo>
                  <a:lnTo>
                    <a:pt x="254" y="417"/>
                  </a:lnTo>
                  <a:lnTo>
                    <a:pt x="213" y="421"/>
                  </a:lnTo>
                  <a:lnTo>
                    <a:pt x="172" y="417"/>
                  </a:lnTo>
                  <a:lnTo>
                    <a:pt x="134" y="404"/>
                  </a:lnTo>
                  <a:lnTo>
                    <a:pt x="99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grpSp>
        <p:nvGrpSpPr>
          <p:cNvPr id="10" name="group 10"/>
          <p:cNvGrpSpPr/>
          <p:nvPr/>
        </p:nvGrpSpPr>
        <p:grpSpPr>
          <a:xfrm rot="21600000">
            <a:off x="913619" y="1331131"/>
            <a:ext cx="1638785" cy="1661003"/>
            <a:chOff x="0" y="0"/>
            <a:chExt cx="1638785" cy="1661003"/>
          </a:xfrm>
        </p:grpSpPr>
        <p:sp>
          <p:nvSpPr>
            <p:cNvPr id="56" name="path 56"/>
            <p:cNvSpPr/>
            <p:nvPr/>
          </p:nvSpPr>
          <p:spPr>
            <a:xfrm>
              <a:off x="0" y="0"/>
              <a:ext cx="1638785" cy="1661003"/>
            </a:xfrm>
            <a:custGeom>
              <a:avLst/>
              <a:gdLst/>
              <a:ahLst/>
              <a:cxnLst/>
              <a:rect l="0" t="0" r="0" b="0"/>
              <a:pathLst>
                <a:path w="2580" h="2615">
                  <a:moveTo>
                    <a:pt x="14" y="2614"/>
                  </a:moveTo>
                  <a:lnTo>
                    <a:pt x="28" y="2348"/>
                  </a:lnTo>
                  <a:lnTo>
                    <a:pt x="67" y="2091"/>
                  </a:lnTo>
                  <a:lnTo>
                    <a:pt x="129" y="1841"/>
                  </a:lnTo>
                  <a:lnTo>
                    <a:pt x="216" y="1602"/>
                  </a:lnTo>
                  <a:lnTo>
                    <a:pt x="324" y="1374"/>
                  </a:lnTo>
                  <a:lnTo>
                    <a:pt x="453" y="1161"/>
                  </a:lnTo>
                  <a:lnTo>
                    <a:pt x="601" y="961"/>
                  </a:lnTo>
                  <a:lnTo>
                    <a:pt x="766" y="776"/>
                  </a:lnTo>
                  <a:lnTo>
                    <a:pt x="948" y="608"/>
                  </a:lnTo>
                  <a:lnTo>
                    <a:pt x="1146" y="458"/>
                  </a:lnTo>
                  <a:lnTo>
                    <a:pt x="1357" y="328"/>
                  </a:lnTo>
                  <a:lnTo>
                    <a:pt x="1581" y="218"/>
                  </a:lnTo>
                  <a:lnTo>
                    <a:pt x="1817" y="131"/>
                  </a:lnTo>
                  <a:lnTo>
                    <a:pt x="2063" y="67"/>
                  </a:lnTo>
                  <a:lnTo>
                    <a:pt x="2317" y="28"/>
                  </a:lnTo>
                  <a:lnTo>
                    <a:pt x="2579" y="14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58" name="path 58"/>
            <p:cNvSpPr/>
            <p:nvPr/>
          </p:nvSpPr>
          <p:spPr>
            <a:xfrm>
              <a:off x="183348" y="192079"/>
              <a:ext cx="1445643" cy="1462309"/>
            </a:xfrm>
            <a:custGeom>
              <a:avLst/>
              <a:gdLst/>
              <a:ahLst/>
              <a:cxnLst/>
              <a:rect l="0" t="0" r="0" b="0"/>
              <a:pathLst>
                <a:path w="2276" h="2302">
                  <a:moveTo>
                    <a:pt x="7" y="2302"/>
                  </a:moveTo>
                  <a:lnTo>
                    <a:pt x="18" y="2067"/>
                  </a:lnTo>
                  <a:lnTo>
                    <a:pt x="53" y="1839"/>
                  </a:lnTo>
                  <a:lnTo>
                    <a:pt x="109" y="1619"/>
                  </a:lnTo>
                  <a:lnTo>
                    <a:pt x="186" y="1408"/>
                  </a:lnTo>
                  <a:lnTo>
                    <a:pt x="281" y="1208"/>
                  </a:lnTo>
                  <a:lnTo>
                    <a:pt x="394" y="1018"/>
                  </a:lnTo>
                  <a:lnTo>
                    <a:pt x="526" y="842"/>
                  </a:lnTo>
                  <a:lnTo>
                    <a:pt x="672" y="679"/>
                  </a:lnTo>
                  <a:lnTo>
                    <a:pt x="833" y="531"/>
                  </a:lnTo>
                  <a:lnTo>
                    <a:pt x="1007" y="399"/>
                  </a:lnTo>
                  <a:lnTo>
                    <a:pt x="1194" y="284"/>
                  </a:lnTo>
                  <a:lnTo>
                    <a:pt x="1393" y="187"/>
                  </a:lnTo>
                  <a:lnTo>
                    <a:pt x="1601" y="111"/>
                  </a:lnTo>
                  <a:lnTo>
                    <a:pt x="1818" y="53"/>
                  </a:lnTo>
                  <a:lnTo>
                    <a:pt x="2043" y="18"/>
                  </a:lnTo>
                  <a:lnTo>
                    <a:pt x="2276" y="7"/>
                  </a:lnTo>
                </a:path>
              </a:pathLst>
            </a:custGeom>
            <a:noFill/>
            <a:ln w="9525" cap="flat">
              <a:solidFill>
                <a:srgbClr val="FFC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60" name="path 60"/>
          <p:cNvSpPr/>
          <p:nvPr/>
        </p:nvSpPr>
        <p:spPr>
          <a:xfrm>
            <a:off x="1430553" y="1877328"/>
            <a:ext cx="2208613" cy="2263081"/>
          </a:xfrm>
          <a:custGeom>
            <a:avLst/>
            <a:gdLst/>
            <a:ahLst/>
            <a:cxnLst/>
            <a:rect l="0" t="0" r="0" b="0"/>
            <a:pathLst>
              <a:path w="3478" h="3563">
                <a:moveTo>
                  <a:pt x="0" y="1781"/>
                </a:moveTo>
                <a:cubicBezTo>
                  <a:pt x="0" y="797"/>
                  <a:pt x="778" y="0"/>
                  <a:pt x="1739" y="0"/>
                </a:cubicBezTo>
                <a:lnTo>
                  <a:pt x="1739" y="0"/>
                </a:lnTo>
                <a:cubicBezTo>
                  <a:pt x="2699" y="0"/>
                  <a:pt x="3478" y="797"/>
                  <a:pt x="3478" y="1781"/>
                </a:cubicBezTo>
                <a:lnTo>
                  <a:pt x="3478" y="1781"/>
                </a:lnTo>
                <a:cubicBezTo>
                  <a:pt x="3478" y="1781"/>
                  <a:pt x="3478" y="1781"/>
                  <a:pt x="3478" y="1781"/>
                </a:cubicBezTo>
                <a:lnTo>
                  <a:pt x="3478" y="1781"/>
                </a:lnTo>
                <a:cubicBezTo>
                  <a:pt x="3478" y="2766"/>
                  <a:pt x="2699" y="3563"/>
                  <a:pt x="1739" y="3563"/>
                </a:cubicBezTo>
                <a:lnTo>
                  <a:pt x="1739" y="3563"/>
                </a:lnTo>
                <a:cubicBezTo>
                  <a:pt x="778" y="3563"/>
                  <a:pt x="0" y="2766"/>
                  <a:pt x="0" y="1781"/>
                </a:cubicBezTo>
                <a:lnTo>
                  <a:pt x="0" y="1781"/>
                </a:lnTo>
                <a:cubicBezTo>
                  <a:pt x="0" y="1781"/>
                  <a:pt x="0" y="1781"/>
                  <a:pt x="0" y="1781"/>
                </a:cubicBezTo>
              </a:path>
            </a:pathLst>
          </a:cu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12" name="group 12"/>
          <p:cNvGrpSpPr/>
          <p:nvPr/>
        </p:nvGrpSpPr>
        <p:grpSpPr>
          <a:xfrm rot="21600000">
            <a:off x="2717162" y="3159295"/>
            <a:ext cx="1538104" cy="1483240"/>
            <a:chOff x="0" y="0"/>
            <a:chExt cx="1538104" cy="1483240"/>
          </a:xfrm>
        </p:grpSpPr>
        <p:sp>
          <p:nvSpPr>
            <p:cNvPr id="64" name="path 64"/>
            <p:cNvSpPr/>
            <p:nvPr/>
          </p:nvSpPr>
          <p:spPr>
            <a:xfrm>
              <a:off x="0" y="0"/>
              <a:ext cx="1464999" cy="1483240"/>
            </a:xfrm>
            <a:custGeom>
              <a:avLst/>
              <a:gdLst/>
              <a:ahLst/>
              <a:cxnLst/>
              <a:rect l="0" t="0" r="0" b="0"/>
              <a:pathLst>
                <a:path w="2307" h="2335">
                  <a:moveTo>
                    <a:pt x="2292" y="2"/>
                  </a:moveTo>
                  <a:lnTo>
                    <a:pt x="2253" y="259"/>
                  </a:lnTo>
                  <a:lnTo>
                    <a:pt x="2191" y="508"/>
                  </a:lnTo>
                  <a:lnTo>
                    <a:pt x="2104" y="747"/>
                  </a:lnTo>
                  <a:lnTo>
                    <a:pt x="1996" y="974"/>
                  </a:lnTo>
                  <a:lnTo>
                    <a:pt x="1867" y="1188"/>
                  </a:lnTo>
                  <a:lnTo>
                    <a:pt x="1719" y="1388"/>
                  </a:lnTo>
                  <a:lnTo>
                    <a:pt x="1554" y="1573"/>
                  </a:lnTo>
                  <a:lnTo>
                    <a:pt x="1372" y="1740"/>
                  </a:lnTo>
                  <a:lnTo>
                    <a:pt x="1174" y="1890"/>
                  </a:lnTo>
                  <a:lnTo>
                    <a:pt x="963" y="2020"/>
                  </a:lnTo>
                  <a:lnTo>
                    <a:pt x="738" y="2130"/>
                  </a:lnTo>
                  <a:lnTo>
                    <a:pt x="503" y="2218"/>
                  </a:lnTo>
                  <a:lnTo>
                    <a:pt x="257" y="2282"/>
                  </a:lnTo>
                  <a:lnTo>
                    <a:pt x="2" y="2320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6" name="path 66"/>
            <p:cNvSpPr/>
            <p:nvPr/>
          </p:nvSpPr>
          <p:spPr>
            <a:xfrm>
              <a:off x="1271523" y="175843"/>
              <a:ext cx="259805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lnTo>
                    <a:pt x="204" y="410"/>
                  </a:ln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68" name="path 68"/>
            <p:cNvSpPr/>
            <p:nvPr/>
          </p:nvSpPr>
          <p:spPr>
            <a:xfrm>
              <a:off x="1265900" y="169718"/>
              <a:ext cx="272204" cy="273791"/>
            </a:xfrm>
            <a:custGeom>
              <a:avLst/>
              <a:gdLst/>
              <a:ahLst/>
              <a:cxnLst/>
              <a:rect l="0" t="0" r="0" b="0"/>
              <a:pathLst>
                <a:path w="428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101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61"/>
                  </a:lnTo>
                  <a:lnTo>
                    <a:pt x="328" y="386"/>
                  </a:lnTo>
                  <a:lnTo>
                    <a:pt x="293" y="404"/>
                  </a:lnTo>
                  <a:lnTo>
                    <a:pt x="254" y="417"/>
                  </a:lnTo>
                  <a:lnTo>
                    <a:pt x="213" y="421"/>
                  </a:lnTo>
                  <a:lnTo>
                    <a:pt x="213" y="421"/>
                  </a:lnTo>
                  <a:lnTo>
                    <a:pt x="172" y="417"/>
                  </a:lnTo>
                  <a:lnTo>
                    <a:pt x="134" y="404"/>
                  </a:lnTo>
                  <a:lnTo>
                    <a:pt x="99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0" name="path 70"/>
            <p:cNvSpPr/>
            <p:nvPr/>
          </p:nvSpPr>
          <p:spPr>
            <a:xfrm>
              <a:off x="1033540" y="649715"/>
              <a:ext cx="259805" cy="260777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lnTo>
                    <a:pt x="204" y="410"/>
                  </a:ln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2" name="path 72"/>
            <p:cNvSpPr/>
            <p:nvPr/>
          </p:nvSpPr>
          <p:spPr>
            <a:xfrm>
              <a:off x="1027775" y="643586"/>
              <a:ext cx="272204" cy="273792"/>
            </a:xfrm>
            <a:custGeom>
              <a:avLst/>
              <a:gdLst/>
              <a:ahLst/>
              <a:cxnLst/>
              <a:rect l="0" t="0" r="0" b="0"/>
              <a:pathLst>
                <a:path w="428" h="431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101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101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61"/>
                  </a:lnTo>
                  <a:lnTo>
                    <a:pt x="328" y="386"/>
                  </a:lnTo>
                  <a:lnTo>
                    <a:pt x="293" y="404"/>
                  </a:lnTo>
                  <a:lnTo>
                    <a:pt x="254" y="417"/>
                  </a:lnTo>
                  <a:lnTo>
                    <a:pt x="213" y="421"/>
                  </a:lnTo>
                  <a:lnTo>
                    <a:pt x="213" y="421"/>
                  </a:lnTo>
                  <a:lnTo>
                    <a:pt x="172" y="417"/>
                  </a:lnTo>
                  <a:lnTo>
                    <a:pt x="134" y="404"/>
                  </a:lnTo>
                  <a:lnTo>
                    <a:pt x="99" y="386"/>
                  </a:lnTo>
                  <a:lnTo>
                    <a:pt x="69" y="361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4" name="path 74"/>
            <p:cNvSpPr/>
            <p:nvPr/>
          </p:nvSpPr>
          <p:spPr>
            <a:xfrm>
              <a:off x="559574" y="1113708"/>
              <a:ext cx="259805" cy="260778"/>
            </a:xfrm>
            <a:custGeom>
              <a:avLst/>
              <a:gdLst/>
              <a:ahLst/>
              <a:cxnLst/>
              <a:rect l="0" t="0" r="0" b="0"/>
              <a:pathLst>
                <a:path w="409" h="410">
                  <a:moveTo>
                    <a:pt x="0" y="205"/>
                  </a:moveTo>
                  <a:cubicBezTo>
                    <a:pt x="0" y="91"/>
                    <a:pt x="91" y="0"/>
                    <a:pt x="204" y="0"/>
                  </a:cubicBezTo>
                  <a:lnTo>
                    <a:pt x="204" y="0"/>
                  </a:lnTo>
                  <a:cubicBezTo>
                    <a:pt x="317" y="0"/>
                    <a:pt x="409" y="91"/>
                    <a:pt x="409" y="205"/>
                  </a:cubicBezTo>
                  <a:lnTo>
                    <a:pt x="409" y="205"/>
                  </a:lnTo>
                  <a:cubicBezTo>
                    <a:pt x="409" y="205"/>
                    <a:pt x="409" y="205"/>
                    <a:pt x="409" y="205"/>
                  </a:cubicBezTo>
                  <a:lnTo>
                    <a:pt x="409" y="205"/>
                  </a:lnTo>
                  <a:cubicBezTo>
                    <a:pt x="409" y="318"/>
                    <a:pt x="317" y="410"/>
                    <a:pt x="204" y="410"/>
                  </a:cubicBezTo>
                  <a:lnTo>
                    <a:pt x="204" y="410"/>
                  </a:lnTo>
                  <a:lnTo>
                    <a:pt x="204" y="410"/>
                  </a:lnTo>
                  <a:lnTo>
                    <a:pt x="204" y="410"/>
                  </a:lnTo>
                  <a:cubicBezTo>
                    <a:pt x="91" y="410"/>
                    <a:pt x="0" y="318"/>
                    <a:pt x="0" y="205"/>
                  </a:cubicBezTo>
                  <a:lnTo>
                    <a:pt x="0" y="205"/>
                  </a:lnTo>
                  <a:cubicBezTo>
                    <a:pt x="0" y="205"/>
                    <a:pt x="0" y="205"/>
                    <a:pt x="0" y="205"/>
                  </a:cubicBezTo>
                  <a:lnTo>
                    <a:pt x="0" y="205"/>
                  </a:lnTo>
                  <a:close/>
                </a:path>
              </a:pathLst>
            </a:custGeom>
            <a:solidFill>
              <a:srgbClr val="48AD20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76" name="path 76"/>
            <p:cNvSpPr/>
            <p:nvPr/>
          </p:nvSpPr>
          <p:spPr>
            <a:xfrm>
              <a:off x="553906" y="1107930"/>
              <a:ext cx="272204" cy="272998"/>
            </a:xfrm>
            <a:custGeom>
              <a:avLst/>
              <a:gdLst/>
              <a:ahLst/>
              <a:cxnLst/>
              <a:rect l="0" t="0" r="0" b="0"/>
              <a:pathLst>
                <a:path w="428" h="429">
                  <a:moveTo>
                    <a:pt x="9" y="214"/>
                  </a:moveTo>
                  <a:lnTo>
                    <a:pt x="13" y="173"/>
                  </a:lnTo>
                  <a:lnTo>
                    <a:pt x="26" y="134"/>
                  </a:lnTo>
                  <a:lnTo>
                    <a:pt x="44" y="99"/>
                  </a:lnTo>
                  <a:lnTo>
                    <a:pt x="69" y="69"/>
                  </a:lnTo>
                  <a:lnTo>
                    <a:pt x="99" y="44"/>
                  </a:lnTo>
                  <a:lnTo>
                    <a:pt x="134" y="26"/>
                  </a:lnTo>
                  <a:lnTo>
                    <a:pt x="172" y="13"/>
                  </a:lnTo>
                  <a:lnTo>
                    <a:pt x="213" y="9"/>
                  </a:lnTo>
                  <a:lnTo>
                    <a:pt x="254" y="13"/>
                  </a:lnTo>
                  <a:lnTo>
                    <a:pt x="293" y="26"/>
                  </a:lnTo>
                  <a:lnTo>
                    <a:pt x="328" y="44"/>
                  </a:lnTo>
                  <a:lnTo>
                    <a:pt x="358" y="69"/>
                  </a:lnTo>
                  <a:lnTo>
                    <a:pt x="383" y="99"/>
                  </a:lnTo>
                  <a:lnTo>
                    <a:pt x="402" y="134"/>
                  </a:lnTo>
                  <a:lnTo>
                    <a:pt x="414" y="173"/>
                  </a:lnTo>
                  <a:lnTo>
                    <a:pt x="418" y="214"/>
                  </a:lnTo>
                  <a:lnTo>
                    <a:pt x="418" y="214"/>
                  </a:lnTo>
                  <a:lnTo>
                    <a:pt x="414" y="256"/>
                  </a:lnTo>
                  <a:lnTo>
                    <a:pt x="402" y="294"/>
                  </a:lnTo>
                  <a:lnTo>
                    <a:pt x="383" y="329"/>
                  </a:lnTo>
                  <a:lnTo>
                    <a:pt x="358" y="359"/>
                  </a:lnTo>
                  <a:lnTo>
                    <a:pt x="328" y="384"/>
                  </a:lnTo>
                  <a:lnTo>
                    <a:pt x="293" y="403"/>
                  </a:lnTo>
                  <a:lnTo>
                    <a:pt x="254" y="416"/>
                  </a:lnTo>
                  <a:lnTo>
                    <a:pt x="213" y="419"/>
                  </a:lnTo>
                  <a:lnTo>
                    <a:pt x="213" y="419"/>
                  </a:lnTo>
                  <a:lnTo>
                    <a:pt x="172" y="416"/>
                  </a:lnTo>
                  <a:lnTo>
                    <a:pt x="134" y="403"/>
                  </a:lnTo>
                  <a:lnTo>
                    <a:pt x="99" y="384"/>
                  </a:lnTo>
                  <a:lnTo>
                    <a:pt x="69" y="359"/>
                  </a:lnTo>
                  <a:lnTo>
                    <a:pt x="44" y="329"/>
                  </a:lnTo>
                  <a:lnTo>
                    <a:pt x="26" y="294"/>
                  </a:lnTo>
                  <a:lnTo>
                    <a:pt x="13" y="256"/>
                  </a:lnTo>
                  <a:lnTo>
                    <a:pt x="9" y="214"/>
                  </a:lnTo>
                  <a:lnTo>
                    <a:pt x="9" y="214"/>
                  </a:lnTo>
                  <a:close/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78" name="path 78"/>
          <p:cNvSpPr/>
          <p:nvPr/>
        </p:nvSpPr>
        <p:spPr>
          <a:xfrm>
            <a:off x="922443" y="3159295"/>
            <a:ext cx="1464213" cy="1483239"/>
          </a:xfrm>
          <a:custGeom>
            <a:avLst/>
            <a:gdLst/>
            <a:ahLst/>
            <a:cxnLst/>
            <a:rect l="0" t="0" r="0" b="0"/>
            <a:pathLst>
              <a:path w="2305" h="2335">
                <a:moveTo>
                  <a:pt x="2303" y="2320"/>
                </a:moveTo>
                <a:lnTo>
                  <a:pt x="2049" y="2282"/>
                </a:lnTo>
                <a:lnTo>
                  <a:pt x="1803" y="2218"/>
                </a:lnTo>
                <a:lnTo>
                  <a:pt x="1567" y="2130"/>
                </a:lnTo>
                <a:lnTo>
                  <a:pt x="1343" y="2020"/>
                </a:lnTo>
                <a:lnTo>
                  <a:pt x="1132" y="1890"/>
                </a:lnTo>
                <a:lnTo>
                  <a:pt x="934" y="1740"/>
                </a:lnTo>
                <a:lnTo>
                  <a:pt x="752" y="1573"/>
                </a:lnTo>
                <a:lnTo>
                  <a:pt x="587" y="1388"/>
                </a:lnTo>
                <a:lnTo>
                  <a:pt x="439" y="1188"/>
                </a:lnTo>
                <a:lnTo>
                  <a:pt x="311" y="974"/>
                </a:lnTo>
                <a:lnTo>
                  <a:pt x="202" y="747"/>
                </a:lnTo>
                <a:lnTo>
                  <a:pt x="116" y="508"/>
                </a:lnTo>
                <a:lnTo>
                  <a:pt x="53" y="259"/>
                </a:lnTo>
                <a:lnTo>
                  <a:pt x="14" y="2"/>
                </a:lnTo>
              </a:path>
            </a:pathLst>
          </a:custGeom>
          <a:noFill/>
          <a:ln w="19050" cap="flat">
            <a:solidFill>
              <a:srgbClr val="000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80" name="path 80"/>
          <p:cNvSpPr/>
          <p:nvPr/>
        </p:nvSpPr>
        <p:spPr>
          <a:xfrm>
            <a:off x="1837619" y="2284179"/>
            <a:ext cx="1413866" cy="1449389"/>
          </a:xfrm>
          <a:custGeom>
            <a:avLst/>
            <a:gdLst/>
            <a:ahLst/>
            <a:cxnLst/>
            <a:rect l="0" t="0" r="0" b="0"/>
            <a:pathLst>
              <a:path w="2226" h="2282">
                <a:moveTo>
                  <a:pt x="0" y="1141"/>
                </a:moveTo>
                <a:cubicBezTo>
                  <a:pt x="0" y="510"/>
                  <a:pt x="498" y="0"/>
                  <a:pt x="1113" y="0"/>
                </a:cubicBezTo>
                <a:lnTo>
                  <a:pt x="1113" y="0"/>
                </a:lnTo>
                <a:cubicBezTo>
                  <a:pt x="1728" y="0"/>
                  <a:pt x="2226" y="510"/>
                  <a:pt x="2226" y="1141"/>
                </a:cubicBezTo>
                <a:lnTo>
                  <a:pt x="2226" y="1141"/>
                </a:lnTo>
                <a:cubicBezTo>
                  <a:pt x="2226" y="1141"/>
                  <a:pt x="2226" y="1141"/>
                  <a:pt x="2226" y="1141"/>
                </a:cubicBezTo>
                <a:lnTo>
                  <a:pt x="2226" y="1141"/>
                </a:lnTo>
                <a:cubicBezTo>
                  <a:pt x="2226" y="1771"/>
                  <a:pt x="1728" y="2282"/>
                  <a:pt x="1113" y="2282"/>
                </a:cubicBezTo>
                <a:lnTo>
                  <a:pt x="1113" y="2282"/>
                </a:lnTo>
                <a:cubicBezTo>
                  <a:pt x="498" y="2282"/>
                  <a:pt x="0" y="1771"/>
                  <a:pt x="0" y="1141"/>
                </a:cubicBezTo>
                <a:lnTo>
                  <a:pt x="0" y="1141"/>
                </a:lnTo>
                <a:cubicBezTo>
                  <a:pt x="0" y="1141"/>
                  <a:pt x="0" y="1141"/>
                  <a:pt x="0" y="1141"/>
                </a:cubicBezTo>
                <a:lnTo>
                  <a:pt x="0" y="1141"/>
                </a:lnTo>
                <a:close/>
              </a:path>
            </a:pathLst>
          </a:custGeom>
          <a:solidFill>
            <a:srgbClr val="FB8C18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grpSp>
        <p:nvGrpSpPr>
          <p:cNvPr id="14" name="group 1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84" name="path 8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86" name="path 8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94" name="textbox 94"/>
          <p:cNvSpPr/>
          <p:nvPr/>
        </p:nvSpPr>
        <p:spPr>
          <a:xfrm>
            <a:off x="2583985" y="2816563"/>
            <a:ext cx="426084" cy="44958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0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87000"/>
              </a:lnSpc>
            </a:pPr>
            <a:r>
              <a:rPr sz="3200" b="1" kern="0" spc="-1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录</a:t>
            </a:r>
            <a:endParaRPr sz="32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6" name="textbox 96"/>
          <p:cNvSpPr/>
          <p:nvPr/>
        </p:nvSpPr>
        <p:spPr>
          <a:xfrm>
            <a:off x="2126150" y="2824691"/>
            <a:ext cx="385445" cy="44005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r" rtl="0" eaLnBrk="0">
              <a:lnSpc>
                <a:spcPct val="88000"/>
              </a:lnSpc>
            </a:pPr>
            <a:r>
              <a:rPr sz="3100" b="1" kern="0" spc="-28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目</a:t>
            </a:r>
            <a:endParaRPr sz="31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" name="group 18"/>
          <p:cNvGrpSpPr/>
          <p:nvPr/>
        </p:nvGrpSpPr>
        <p:grpSpPr>
          <a:xfrm rot="21600000">
            <a:off x="4086822" y="2822083"/>
            <a:ext cx="208950" cy="170051"/>
            <a:chOff x="0" y="0"/>
            <a:chExt cx="208950" cy="170051"/>
          </a:xfrm>
        </p:grpSpPr>
        <p:sp>
          <p:nvSpPr>
            <p:cNvPr id="98" name="path 98"/>
            <p:cNvSpPr/>
            <p:nvPr/>
          </p:nvSpPr>
          <p:spPr>
            <a:xfrm>
              <a:off x="76409" y="0"/>
              <a:ext cx="27755" cy="170051"/>
            </a:xfrm>
            <a:custGeom>
              <a:avLst/>
              <a:gdLst/>
              <a:ahLst/>
              <a:cxnLst/>
              <a:rect l="0" t="0" r="0" b="0"/>
              <a:pathLst>
                <a:path w="43" h="267">
                  <a:moveTo>
                    <a:pt x="14" y="0"/>
                  </a:moveTo>
                  <a:lnTo>
                    <a:pt x="28" y="267"/>
                  </a:lnTo>
                </a:path>
              </a:pathLst>
            </a:custGeom>
            <a:noFill/>
            <a:ln w="19050" cap="flat">
              <a:solidFill>
                <a:srgbClr val="000000">
                  <a:alpha val="50196"/>
                </a:srgbClr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00" name="path 100"/>
            <p:cNvSpPr/>
            <p:nvPr/>
          </p:nvSpPr>
          <p:spPr>
            <a:xfrm>
              <a:off x="0" y="33061"/>
              <a:ext cx="208950" cy="68234"/>
            </a:xfrm>
            <a:custGeom>
              <a:avLst/>
              <a:gdLst/>
              <a:ahLst/>
              <a:cxnLst/>
              <a:rect l="0" t="0" r="0" b="0"/>
              <a:pathLst>
                <a:path w="329" h="107">
                  <a:moveTo>
                    <a:pt x="7" y="101"/>
                  </a:moveTo>
                  <a:lnTo>
                    <a:pt x="32" y="69"/>
                  </a:lnTo>
                  <a:lnTo>
                    <a:pt x="64" y="44"/>
                  </a:lnTo>
                  <a:lnTo>
                    <a:pt x="97" y="26"/>
                  </a:lnTo>
                  <a:lnTo>
                    <a:pt x="136" y="13"/>
                  </a:lnTo>
                  <a:lnTo>
                    <a:pt x="177" y="9"/>
                  </a:lnTo>
                  <a:lnTo>
                    <a:pt x="219" y="13"/>
                  </a:lnTo>
                  <a:lnTo>
                    <a:pt x="257" y="26"/>
                  </a:lnTo>
                  <a:lnTo>
                    <a:pt x="291" y="44"/>
                  </a:lnTo>
                  <a:lnTo>
                    <a:pt x="322" y="69"/>
                  </a:lnTo>
                </a:path>
              </a:pathLst>
            </a:custGeom>
            <a:noFill/>
            <a:ln w="12700" cap="flat">
              <a:solidFill>
                <a:srgbClr val="FFFFFF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102" name="path 102"/>
          <p:cNvSpPr/>
          <p:nvPr/>
        </p:nvSpPr>
        <p:spPr>
          <a:xfrm>
            <a:off x="1096967" y="2985066"/>
            <a:ext cx="16657" cy="149680"/>
          </a:xfrm>
          <a:custGeom>
            <a:avLst/>
            <a:gdLst/>
            <a:ahLst/>
            <a:cxnLst/>
            <a:rect l="0" t="0" r="0" b="0"/>
            <a:pathLst>
              <a:path w="26" h="235">
                <a:moveTo>
                  <a:pt x="18" y="235"/>
                </a:moveTo>
                <a:lnTo>
                  <a:pt x="7" y="0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4" name="path 104"/>
          <p:cNvSpPr/>
          <p:nvPr/>
        </p:nvSpPr>
        <p:spPr>
          <a:xfrm>
            <a:off x="2394513" y="4431511"/>
            <a:ext cx="148098" cy="16657"/>
          </a:xfrm>
          <a:custGeom>
            <a:avLst/>
            <a:gdLst/>
            <a:ahLst/>
            <a:cxnLst/>
            <a:rect l="0" t="0" r="0" b="0"/>
            <a:pathLst>
              <a:path w="233" h="26">
                <a:moveTo>
                  <a:pt x="232" y="18"/>
                </a:moveTo>
                <a:lnTo>
                  <a:pt x="0" y="7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6" name="path 106"/>
          <p:cNvSpPr/>
          <p:nvPr/>
        </p:nvSpPr>
        <p:spPr>
          <a:xfrm>
            <a:off x="2542151" y="4431511"/>
            <a:ext cx="148097" cy="16657"/>
          </a:xfrm>
          <a:custGeom>
            <a:avLst/>
            <a:gdLst/>
            <a:ahLst/>
            <a:cxnLst/>
            <a:rect l="0" t="0" r="0" b="0"/>
            <a:pathLst>
              <a:path w="233" h="26">
                <a:moveTo>
                  <a:pt x="232" y="7"/>
                </a:moveTo>
                <a:lnTo>
                  <a:pt x="0" y="18"/>
                </a:lnTo>
              </a:path>
            </a:pathLst>
          </a:custGeom>
          <a:noFill/>
          <a:ln w="9525" cap="flat">
            <a:solidFill>
              <a:srgbClr val="FFC000">
                <a:alpha val="50196"/>
              </a:srgbClr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  <p:sp>
        <p:nvSpPr>
          <p:cNvPr id="108" name="path 108"/>
          <p:cNvSpPr/>
          <p:nvPr/>
        </p:nvSpPr>
        <p:spPr>
          <a:xfrm>
            <a:off x="4065894" y="2916328"/>
            <a:ext cx="31437" cy="51070"/>
          </a:xfrm>
          <a:custGeom>
            <a:avLst/>
            <a:gdLst/>
            <a:ahLst/>
            <a:cxnLst/>
            <a:rect l="0" t="0" r="0" b="0"/>
            <a:pathLst>
              <a:path w="49" h="80">
                <a:moveTo>
                  <a:pt x="9" y="77"/>
                </a:moveTo>
                <a:lnTo>
                  <a:pt x="22" y="38"/>
                </a:lnTo>
                <a:lnTo>
                  <a:pt x="40" y="4"/>
                </a:lnTo>
              </a:path>
            </a:pathLst>
          </a:custGeom>
          <a:noFill/>
          <a:ln w="12700" cap="flat">
            <a:solidFill>
              <a:srgbClr val="FFFFFF"/>
            </a:solidFill>
            <a:prstDash val="solid"/>
            <a:round/>
          </a:ln>
        </p:spPr>
        <p:txBody>
          <a:bodyPr rtlCol="0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picture 1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2273300" y="2146299"/>
            <a:ext cx="4475479" cy="3168015"/>
          </a:xfrm>
          <a:prstGeom prst="rect">
            <a:avLst/>
          </a:prstGeom>
        </p:spPr>
      </p:pic>
      <p:sp>
        <p:nvSpPr>
          <p:cNvPr id="112" name="textbox 112"/>
          <p:cNvSpPr/>
          <p:nvPr/>
        </p:nvSpPr>
        <p:spPr>
          <a:xfrm>
            <a:off x="845934" y="905894"/>
            <a:ext cx="7388225" cy="121666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59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613410" algn="l" rtl="0" eaLnBrk="0">
              <a:lnSpc>
                <a:spcPct val="98000"/>
              </a:lnSpc>
            </a:pP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一辆2018款吉利帝豪EV45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0电动汽车采用水暖式PTC供暖系</a:t>
            </a: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统，PTC加热水泵推动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冷却液流进加热芯体供暖，PTC加热水泵不 </a:t>
            </a:r>
            <a:r>
              <a:rPr sz="2000" b="1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工作将导致空调无暖风，低温环境下也会影响动力电池的</a:t>
            </a:r>
            <a:r>
              <a:rPr sz="2000" b="1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加热，请 </a:t>
            </a:r>
            <a:r>
              <a:rPr sz="2000" b="1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你对EV450 电动汽车PTC加热水泵进行检测。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6" name="textbox 116"/>
          <p:cNvSpPr/>
          <p:nvPr/>
        </p:nvSpPr>
        <p:spPr>
          <a:xfrm>
            <a:off x="-12700" y="171165"/>
            <a:ext cx="2696845" cy="4260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r>
              <a:rPr sz="2400" b="1" kern="0" spc="1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一、情境导入</a:t>
            </a:r>
            <a:endParaRPr sz="2400" b="1" kern="0" spc="10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0" name="group 2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120" name="path 12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22" name="path 12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picture 12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262986" y="1457392"/>
            <a:ext cx="6665017" cy="3075346"/>
          </a:xfrm>
          <a:prstGeom prst="rect">
            <a:avLst/>
          </a:prstGeom>
        </p:spPr>
      </p:pic>
      <p:sp>
        <p:nvSpPr>
          <p:cNvPr id="128" name="textbox 128"/>
          <p:cNvSpPr/>
          <p:nvPr/>
        </p:nvSpPr>
        <p:spPr>
          <a:xfrm>
            <a:off x="-12700" y="171165"/>
            <a:ext cx="2701289" cy="42608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8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4000"/>
              </a:lnSpc>
            </a:pPr>
            <a:r>
              <a:rPr sz="24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二、任务布置</a:t>
            </a:r>
            <a:endParaRPr sz="2400" b="1" kern="0" spc="11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2" name="group 2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132" name="path 132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34" name="path 134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box 136"/>
          <p:cNvSpPr/>
          <p:nvPr/>
        </p:nvSpPr>
        <p:spPr>
          <a:xfrm>
            <a:off x="997000" y="782937"/>
            <a:ext cx="6085840" cy="425894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235"/>
              </a:lnSpc>
            </a:pPr>
            <a:r>
              <a:rPr sz="1800" kern="0" spc="-12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u</a:t>
            </a:r>
            <a:r>
              <a:rPr sz="1800" kern="0" spc="-92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 </a:t>
            </a:r>
            <a:r>
              <a:rPr sz="1800" b="1" kern="0" spc="-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知识目标：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5"/>
              </a:lnSpc>
              <a:spcBef>
                <a:spcPts val="355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正确讲述电动汽车空调供暖系统类型、组成和工作原理</a:t>
            </a:r>
            <a:r>
              <a:rPr sz="1800" b="1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；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0"/>
              </a:lnSpc>
              <a:spcBef>
                <a:spcPts val="30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正确讲述吉利</a:t>
            </a:r>
            <a:r>
              <a:rPr sz="1800" b="1" kern="0" spc="-3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EV450</a:t>
            </a:r>
            <a:r>
              <a:rPr sz="1800" b="1" kern="0" spc="13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sz="1800" b="1" kern="0" spc="-3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PTC</a:t>
            </a:r>
            <a:r>
              <a:rPr sz="1800" b="1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加热水泵结构和工作原理；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0"/>
              </a:lnSpc>
              <a:spcBef>
                <a:spcPts val="36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正确讲述吉利</a:t>
            </a:r>
            <a:r>
              <a:rPr sz="1800" b="1" kern="0" spc="-6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EV450</a:t>
            </a:r>
            <a:r>
              <a:rPr sz="1800" b="1" kern="0" spc="12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 </a:t>
            </a:r>
            <a:r>
              <a:rPr sz="1800" b="1" kern="0" spc="-6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PTC</a:t>
            </a:r>
            <a:r>
              <a:rPr sz="1800" b="1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加热水泵检测方法。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235"/>
              </a:lnSpc>
              <a:spcBef>
                <a:spcPts val="550"/>
              </a:spcBef>
            </a:pPr>
            <a:r>
              <a:rPr sz="1800" kern="0" spc="-13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u</a:t>
            </a:r>
            <a:r>
              <a:rPr sz="1800" kern="0" spc="-85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 </a:t>
            </a:r>
            <a:r>
              <a:rPr sz="1800" b="1" kern="0" spc="-1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能力目标：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25"/>
              </a:lnSpc>
              <a:spcBef>
                <a:spcPts val="30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能正确查阅</a:t>
            </a:r>
            <a:r>
              <a:rPr sz="1800" b="1" kern="0" spc="-4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PTC</a:t>
            </a:r>
            <a:r>
              <a:rPr sz="1800" b="1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水泵电路图及相关故障代码；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0"/>
              </a:lnSpc>
              <a:spcBef>
                <a:spcPts val="365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能正确运用仪器设备对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PTC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加</a:t>
            </a:r>
            <a:r>
              <a:rPr sz="1800" b="1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热水泵进行检测。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rtl="0" eaLnBrk="0">
              <a:lnSpc>
                <a:spcPct val="102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algn="l" rtl="0" eaLnBrk="0">
              <a:lnSpc>
                <a:spcPct val="103000"/>
              </a:lnSpc>
            </a:pPr>
            <a:endParaRPr sz="10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2245"/>
              </a:lnSpc>
              <a:spcBef>
                <a:spcPts val="550"/>
              </a:spcBef>
            </a:pPr>
            <a:r>
              <a:rPr sz="1800" kern="0" spc="-3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u</a:t>
            </a:r>
            <a:r>
              <a:rPr sz="1800" kern="0" spc="-890" dirty="0">
                <a:solidFill>
                  <a:srgbClr val="FF0000">
                    <a:alpha val="100000"/>
                  </a:srgbClr>
                </a:solidFill>
                <a:latin typeface="Wingdings" panose="05000000000000000000"/>
                <a:ea typeface="Wingdings" panose="05000000000000000000"/>
                <a:cs typeface="Wingdings" panose="05000000000000000000"/>
              </a:rPr>
              <a:t> </a:t>
            </a:r>
            <a:r>
              <a:rPr sz="1800" b="1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素质目标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5"/>
              </a:lnSpc>
              <a:spcBef>
                <a:spcPts val="35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严格执行企业检修标准流程；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35"/>
              </a:lnSpc>
              <a:spcBef>
                <a:spcPts val="30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严格执行企业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6S</a:t>
            </a:r>
            <a:r>
              <a:rPr sz="1800" b="1" kern="0" spc="-5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管理制度；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12700" algn="l" rtl="0" eaLnBrk="0">
              <a:lnSpc>
                <a:spcPts val="2225"/>
              </a:lnSpc>
              <a:spcBef>
                <a:spcPts val="410"/>
              </a:spcBef>
              <a:tabLst>
                <a:tab pos="179070" algn="l"/>
              </a:tabLst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</a:t>
            </a:r>
            <a:r>
              <a:rPr sz="1800" b="1" kern="0" spc="1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b="1" kern="0" spc="-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培养严谨求实的工匠精神、热爱劳动的好品质。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pic>
        <p:nvPicPr>
          <p:cNvPr id="138" name="picture 13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009700" y="4745845"/>
            <a:ext cx="166814" cy="260794"/>
          </a:xfrm>
          <a:prstGeom prst="rect">
            <a:avLst/>
          </a:prstGeom>
        </p:spPr>
      </p:pic>
      <p:pic>
        <p:nvPicPr>
          <p:cNvPr id="140" name="picture 1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600000">
            <a:off x="1009700" y="4409518"/>
            <a:ext cx="166814" cy="260794"/>
          </a:xfrm>
          <a:prstGeom prst="rect">
            <a:avLst/>
          </a:prstGeom>
        </p:spPr>
      </p:pic>
      <p:pic>
        <p:nvPicPr>
          <p:cNvPr id="142" name="picture 14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009700" y="4087478"/>
            <a:ext cx="166814" cy="260794"/>
          </a:xfrm>
          <a:prstGeom prst="rect">
            <a:avLst/>
          </a:prstGeom>
        </p:spPr>
      </p:pic>
      <p:pic>
        <p:nvPicPr>
          <p:cNvPr id="144" name="picture 14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600000">
            <a:off x="1009700" y="3092782"/>
            <a:ext cx="166814" cy="260794"/>
          </a:xfrm>
          <a:prstGeom prst="rect">
            <a:avLst/>
          </a:prstGeom>
        </p:spPr>
      </p:pic>
      <p:pic>
        <p:nvPicPr>
          <p:cNvPr id="146" name="picture 14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1009700" y="2763597"/>
            <a:ext cx="166814" cy="260794"/>
          </a:xfrm>
          <a:prstGeom prst="rect">
            <a:avLst/>
          </a:prstGeom>
        </p:spPr>
      </p:pic>
      <p:pic>
        <p:nvPicPr>
          <p:cNvPr id="148" name="picture 14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1009700" y="1776045"/>
            <a:ext cx="166814" cy="260794"/>
          </a:xfrm>
          <a:prstGeom prst="rect">
            <a:avLst/>
          </a:prstGeom>
        </p:spPr>
      </p:pic>
      <p:pic>
        <p:nvPicPr>
          <p:cNvPr id="150" name="picture 15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1600000">
            <a:off x="1009700" y="1446861"/>
            <a:ext cx="166814" cy="260794"/>
          </a:xfrm>
          <a:prstGeom prst="rect">
            <a:avLst/>
          </a:prstGeom>
        </p:spPr>
      </p:pic>
      <p:pic>
        <p:nvPicPr>
          <p:cNvPr id="152" name="picture 15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1009700" y="1124821"/>
            <a:ext cx="166814" cy="260794"/>
          </a:xfrm>
          <a:prstGeom prst="rect">
            <a:avLst/>
          </a:prstGeom>
        </p:spPr>
      </p:pic>
      <p:sp>
        <p:nvSpPr>
          <p:cNvPr id="156" name="textbox 156"/>
          <p:cNvSpPr/>
          <p:nvPr/>
        </p:nvSpPr>
        <p:spPr>
          <a:xfrm>
            <a:off x="-12700" y="171165"/>
            <a:ext cx="2701289" cy="43370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2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6000"/>
              </a:lnSpc>
            </a:pPr>
            <a:r>
              <a:rPr sz="3600" b="1" kern="0" spc="-50" baseline="-300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三、教学目标</a:t>
            </a:r>
            <a:endParaRPr sz="3600" b="1" kern="0" spc="-50" baseline="-300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4" name="group 24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160" name="path 160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62" name="path 162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picture 16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30200" y="2095500"/>
            <a:ext cx="7447280" cy="3206750"/>
          </a:xfrm>
          <a:prstGeom prst="rect">
            <a:avLst/>
          </a:prstGeom>
        </p:spPr>
      </p:pic>
      <p:sp>
        <p:nvSpPr>
          <p:cNvPr id="166" name="textbox 166"/>
          <p:cNvSpPr/>
          <p:nvPr/>
        </p:nvSpPr>
        <p:spPr>
          <a:xfrm>
            <a:off x="542493" y="1224848"/>
            <a:ext cx="7851140" cy="82423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339090" algn="l" rtl="0" eaLnBrk="0">
              <a:lnSpc>
                <a:spcPct val="97000"/>
              </a:lnSpc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吉利EV450电动汽车乘员舱制供暖系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统采用水暖PTC加热器，主要包括鼓风 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机、水暖PTC加热器（ HVH)、</a:t>
            </a:r>
            <a:r>
              <a:rPr sz="1800" kern="0" spc="-3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PTC加热水泵、储液罐、</a:t>
            </a:r>
            <a:r>
              <a:rPr sz="1800" kern="0" spc="-36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PTC加热芯体（暖风</a:t>
            </a:r>
            <a:r>
              <a:rPr sz="1800" kern="0" spc="-4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水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sz="1800" kern="0" spc="-7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箱）和三通电磁阀（ WV1 ）组成。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0" name="textbox 170"/>
          <p:cNvSpPr/>
          <p:nvPr/>
        </p:nvSpPr>
        <p:spPr>
          <a:xfrm>
            <a:off x="-12700" y="171165"/>
            <a:ext cx="708342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EV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450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电动空调暖</a:t>
            </a:r>
            <a:r>
              <a:rPr sz="24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风系统</a:t>
            </a:r>
            <a:endParaRPr sz="2400" b="1" kern="0" spc="2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2" name="textbox 172"/>
          <p:cNvSpPr/>
          <p:nvPr/>
        </p:nvSpPr>
        <p:spPr>
          <a:xfrm>
            <a:off x="495300" y="749934"/>
            <a:ext cx="3293745" cy="399415"/>
          </a:xfrm>
          <a:prstGeom prst="rect">
            <a:avLst/>
          </a:prstGeom>
          <a:solidFill>
            <a:srgbClr val="3CA6E1">
              <a:alpha val="100000"/>
            </a:srgbClr>
          </a:solidFill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20000"/>
              </a:lnSpc>
            </a:pPr>
            <a:endParaRPr sz="4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12395" algn="l" rtl="0" eaLnBrk="0">
              <a:lnSpc>
                <a:spcPct val="91000"/>
              </a:lnSpc>
              <a:spcBef>
                <a:spcPts val="0"/>
              </a:spcBef>
            </a:pPr>
            <a:r>
              <a:rPr sz="2000" b="1" kern="0" spc="-20" dirty="0">
                <a:solidFill>
                  <a:srgbClr val="FFFFFF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1.组成与工作原理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6" name="group 26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176" name="path 176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78" name="path 178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picture 180"/>
          <p:cNvPicPr>
            <a:picLocks noChangeAspect="1"/>
          </p:cNvPicPr>
          <p:nvPr/>
        </p:nvPicPr>
        <p:blipFill>
          <a:blip r:embed="rId1"/>
          <a:srcRect l="6500" r="5382" b="9100"/>
          <a:stretch>
            <a:fillRect/>
          </a:stretch>
        </p:blipFill>
        <p:spPr>
          <a:xfrm rot="21600000">
            <a:off x="594360" y="1930400"/>
            <a:ext cx="8057515" cy="3444240"/>
          </a:xfrm>
          <a:prstGeom prst="rect">
            <a:avLst/>
          </a:prstGeom>
        </p:spPr>
      </p:pic>
      <p:sp>
        <p:nvSpPr>
          <p:cNvPr id="182" name="textbox 182"/>
          <p:cNvSpPr/>
          <p:nvPr/>
        </p:nvSpPr>
        <p:spPr>
          <a:xfrm>
            <a:off x="541121" y="795004"/>
            <a:ext cx="7980680" cy="109791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6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542925" algn="l" rtl="0" eaLnBrk="0">
              <a:lnSpc>
                <a:spcPct val="98000"/>
              </a:lnSpc>
            </a:pP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需要制热时，热管理控制器（自动空调控制器）控制PTC加热器（ HVH)工</a:t>
            </a:r>
            <a:r>
              <a:rPr sz="1800" kern="0" spc="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作，控制三通电磁阀（ WV1)1、2号管路接通，PTC加热水泵（ Pump1)驱使经</a:t>
            </a:r>
            <a:r>
              <a:rPr sz="1800" kern="0" spc="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PTC加热器加热后的冷却液流进空调系统风道中的加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热芯体，鼓风机将车内或车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外空气吹过加热芯体，</a:t>
            </a:r>
            <a:r>
              <a:rPr sz="1800" kern="0" spc="-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实现采暖。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84" name="textbox 184"/>
          <p:cNvSpPr/>
          <p:nvPr/>
        </p:nvSpPr>
        <p:spPr>
          <a:xfrm>
            <a:off x="-12700" y="171165"/>
            <a:ext cx="708342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EV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450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电动空调暖</a:t>
            </a:r>
            <a:r>
              <a:rPr sz="24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风系统</a:t>
            </a:r>
            <a:endParaRPr sz="2400" b="1" kern="0" spc="2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8" name="group 28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188" name="path 188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190" name="path 190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  <p:sp>
        <p:nvSpPr>
          <p:cNvPr id="192" name="textbox 192"/>
          <p:cNvSpPr/>
          <p:nvPr/>
        </p:nvSpPr>
        <p:spPr>
          <a:xfrm>
            <a:off x="8908326" y="5462345"/>
            <a:ext cx="118745" cy="202564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77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73000"/>
              </a:lnSpc>
            </a:pPr>
            <a:r>
              <a:rPr sz="1600" kern="0" spc="-20" dirty="0">
                <a:solidFill>
                  <a:srgbClr val="FFFFFF">
                    <a:alpha val="100000"/>
                  </a:srgb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7</a:t>
            </a:r>
            <a:endParaRPr sz="1600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" name="picture 19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330200" y="1752600"/>
            <a:ext cx="8596629" cy="3702050"/>
          </a:xfrm>
          <a:prstGeom prst="rect">
            <a:avLst/>
          </a:prstGeom>
        </p:spPr>
      </p:pic>
      <p:sp>
        <p:nvSpPr>
          <p:cNvPr id="198" name="textbox 198"/>
          <p:cNvSpPr/>
          <p:nvPr/>
        </p:nvSpPr>
        <p:spPr>
          <a:xfrm>
            <a:off x="479857" y="815806"/>
            <a:ext cx="7807959" cy="851535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104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indent="285750" algn="l" rtl="0" eaLnBrk="0">
              <a:lnSpc>
                <a:spcPct val="100000"/>
              </a:lnSpc>
              <a:spcBef>
                <a:spcPts val="0"/>
              </a:spcBef>
            </a:pP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PTC加热器高压工作电压为300-450V</a:t>
            </a:r>
            <a:r>
              <a:rPr sz="1800" kern="0" spc="-13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，出水温度65℃</a:t>
            </a:r>
            <a:r>
              <a:rPr sz="1800" kern="0" spc="1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,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流量600L/h时加热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功率可达7KW</a:t>
            </a:r>
            <a:r>
              <a:rPr sz="1800" kern="0" spc="18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</a:t>
            </a:r>
            <a:r>
              <a:rPr sz="1800" kern="0" spc="29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±5%）。加热芯体在流量6L/min、进水口</a:t>
            </a:r>
            <a:r>
              <a:rPr sz="1800" kern="0" spc="-2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温度85℃、风量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350m</a:t>
            </a:r>
            <a:r>
              <a:rPr sz="1800" kern="0" spc="0" baseline="2900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sz="18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/h、进风温度20℃时，制热量为</a:t>
            </a:r>
            <a:r>
              <a:rPr sz="18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5.2KW。</a:t>
            </a:r>
            <a:endParaRPr sz="18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00" name="textbox 200"/>
          <p:cNvSpPr/>
          <p:nvPr/>
        </p:nvSpPr>
        <p:spPr>
          <a:xfrm>
            <a:off x="-12700" y="171165"/>
            <a:ext cx="708342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EV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450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电动空调暖</a:t>
            </a:r>
            <a:r>
              <a:rPr sz="24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风系统</a:t>
            </a:r>
            <a:endParaRPr sz="2400" b="1" kern="0" spc="2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30" name="group 30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04" name="path 204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06" name="path 206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" name="picture 20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21600000">
            <a:off x="1778000" y="1155700"/>
            <a:ext cx="5758814" cy="4076064"/>
          </a:xfrm>
          <a:prstGeom prst="rect">
            <a:avLst/>
          </a:prstGeom>
        </p:spPr>
      </p:pic>
      <p:sp>
        <p:nvSpPr>
          <p:cNvPr id="212" name="textbox 212"/>
          <p:cNvSpPr/>
          <p:nvPr/>
        </p:nvSpPr>
        <p:spPr>
          <a:xfrm>
            <a:off x="-12700" y="171165"/>
            <a:ext cx="7083425" cy="431800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3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ts val="3195"/>
              </a:lnSpc>
            </a:pPr>
            <a:r>
              <a:rPr sz="26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四、知识链接</a:t>
            </a:r>
            <a:r>
              <a:rPr sz="2600" b="1" kern="0" spc="11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4.2</a:t>
            </a:r>
            <a:r>
              <a:rPr sz="2400" b="1" kern="0" spc="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EV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</a:rPr>
              <a:t>450</a:t>
            </a:r>
            <a:r>
              <a:rPr sz="2400" b="1" kern="0" spc="3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电动空调暖</a:t>
            </a:r>
            <a:r>
              <a:rPr sz="2400" b="1" kern="0" spc="20" dirty="0">
                <a:solidFill>
                  <a:schemeClr val="tx1">
                    <a:alpha val="10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风系统</a:t>
            </a:r>
            <a:endParaRPr sz="2400" b="1" kern="0" spc="20" dirty="0">
              <a:solidFill>
                <a:schemeClr val="tx1">
                  <a:alpha val="10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6" name="textbox 216"/>
          <p:cNvSpPr/>
          <p:nvPr/>
        </p:nvSpPr>
        <p:spPr>
          <a:xfrm>
            <a:off x="747141" y="819922"/>
            <a:ext cx="3324225" cy="303529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algn="l" rtl="0" eaLnBrk="0">
              <a:lnSpc>
                <a:spcPct val="85000"/>
              </a:lnSpc>
            </a:pPr>
            <a:endParaRPr sz="100" dirty="0"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12700" algn="l" rtl="0" eaLnBrk="0">
              <a:lnSpc>
                <a:spcPct val="91000"/>
              </a:lnSpc>
            </a:pPr>
            <a:r>
              <a:rPr sz="2000" kern="0" spc="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乘员舱采暖系统主要</a:t>
            </a:r>
            <a:r>
              <a:rPr sz="2000" kern="0" spc="-10" dirty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部件位置</a:t>
            </a:r>
            <a:endParaRPr sz="2000" dirty="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32" name="group 32"/>
          <p:cNvGrpSpPr/>
          <p:nvPr/>
        </p:nvGrpSpPr>
        <p:grpSpPr>
          <a:xfrm rot="21600000">
            <a:off x="205959" y="642253"/>
            <a:ext cx="8665399" cy="88238"/>
            <a:chOff x="0" y="0"/>
            <a:chExt cx="8665399" cy="88238"/>
          </a:xfrm>
        </p:grpSpPr>
        <p:sp>
          <p:nvSpPr>
            <p:cNvPr id="218" name="path 218"/>
            <p:cNvSpPr/>
            <p:nvPr/>
          </p:nvSpPr>
          <p:spPr>
            <a:xfrm>
              <a:off x="12700" y="12700"/>
              <a:ext cx="8639999" cy="62838"/>
            </a:xfrm>
            <a:custGeom>
              <a:avLst/>
              <a:gdLst/>
              <a:ahLst/>
              <a:cxnLst/>
              <a:rect l="0" t="0" r="0" b="0"/>
              <a:pathLst>
                <a:path w="13606" h="98">
                  <a:moveTo>
                    <a:pt x="0" y="0"/>
                  </a:moveTo>
                  <a:lnTo>
                    <a:pt x="13606" y="0"/>
                  </a:lnTo>
                  <a:lnTo>
                    <a:pt x="13606" y="98"/>
                  </a:lnTo>
                  <a:lnTo>
                    <a:pt x="0" y="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C23">
                <a:alpha val="100000"/>
              </a:srgbClr>
            </a:solidFill>
            <a:ln w="0" cap="flat">
              <a:noFill/>
              <a:prstDash val="solid"/>
              <a:miter lim="0"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  <p:sp>
          <p:nvSpPr>
            <p:cNvPr id="220" name="path 220"/>
            <p:cNvSpPr/>
            <p:nvPr/>
          </p:nvSpPr>
          <p:spPr>
            <a:xfrm>
              <a:off x="0" y="0"/>
              <a:ext cx="8665399" cy="88238"/>
            </a:xfrm>
            <a:custGeom>
              <a:avLst/>
              <a:gdLst/>
              <a:ahLst/>
              <a:cxnLst/>
              <a:rect l="0" t="0" r="0" b="0"/>
              <a:pathLst>
                <a:path w="13646" h="138">
                  <a:moveTo>
                    <a:pt x="20" y="20"/>
                  </a:moveTo>
                  <a:lnTo>
                    <a:pt x="13626" y="20"/>
                  </a:lnTo>
                  <a:lnTo>
                    <a:pt x="13626" y="118"/>
                  </a:lnTo>
                  <a:lnTo>
                    <a:pt x="20" y="118"/>
                  </a:lnTo>
                  <a:lnTo>
                    <a:pt x="20" y="20"/>
                  </a:lnTo>
                  <a:close/>
                </a:path>
              </a:pathLst>
            </a:custGeom>
            <a:noFill/>
            <a:ln w="25400" cap="flat">
              <a:solidFill>
                <a:srgbClr val="4EBC23"/>
              </a:solidFill>
              <a:prstDash val="solid"/>
              <a:round/>
            </a:ln>
          </p:spPr>
          <p:txBody>
            <a:bodyPr rtlCol="0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satMod val="110000"/>
                <a:lum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satMod val="105000"/>
                <a:lum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shade val="94000"/>
              </a:schemeClr>
            </a:gs>
            <a:gs pos="50000">
              <a:schemeClr val="phClr">
                <a:lumMod val="110000"/>
                <a:satMod val="100000"/>
                <a:tint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2109</Words>
  <Application>WPS 演示</Application>
  <PresentationFormat/>
  <Paragraphs>104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8" baseType="lpstr">
      <vt:lpstr>Arial</vt:lpstr>
      <vt:lpstr>宋体</vt:lpstr>
      <vt:lpstr>Wingdings</vt:lpstr>
      <vt:lpstr>Arial</vt:lpstr>
      <vt:lpstr>微软雅黑</vt:lpstr>
      <vt:lpstr>MS PGothic</vt:lpstr>
      <vt:lpstr>Calibri</vt:lpstr>
      <vt:lpstr>Wingdings</vt:lpstr>
      <vt:lpstr>Arial Unicode MS</vt:lpstr>
      <vt:lpstr>STHupo</vt:lpstr>
      <vt:lpstr>Segoe Print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李兵</dc:creator>
  <cp:lastModifiedBy>2016</cp:lastModifiedBy>
  <cp:revision>7</cp:revision>
  <dcterms:created xsi:type="dcterms:W3CDTF">2025-02-25T02:19:00Z</dcterms:created>
  <dcterms:modified xsi:type="dcterms:W3CDTF">2025-02-25T03:02:00Z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O">
    <vt:lpwstr>wqlLaW5nc29mdCBQREYgdG8gV1BTIDEwMA</vt:lpwstr>
  </property>
  <property fmtid="{D5CDD505-2E9C-101B-9397-08002B2CF9AE}" pid="3" name="Created">
    <vt:filetime>2025-02-22T02:34:30Z</vt:filetime>
  </property>
  <property fmtid="{D5CDD505-2E9C-101B-9397-08002B2CF9AE}" pid="4" name="ICV">
    <vt:lpwstr>62DECD32ABFE446297B899FC36A709C7_12</vt:lpwstr>
  </property>
  <property fmtid="{D5CDD505-2E9C-101B-9397-08002B2CF9AE}" pid="5" name="KSOProductBuildVer">
    <vt:lpwstr>2052-12.1.0.19770</vt:lpwstr>
  </property>
</Properties>
</file>