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3" r:id="rId57"/>
  </p:sldIdLst>
  <p:sldSz cx="9144000" cy="57188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handoutMaster" Target="handoutMasters/handoutMaster1.xml"/><Relationship Id="rId58" Type="http://schemas.openxmlformats.org/officeDocument/2006/relationships/notesMaster" Target="notesMasters/notesMaster1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765" y="1143000"/>
            <a:ext cx="493447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" y="1346200"/>
            <a:ext cx="8922681" cy="358423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3039" y="1347713"/>
            <a:ext cx="8938259" cy="136778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90545" algn="l" rtl="0" eaLnBrk="0">
              <a:lnSpc>
                <a:spcPct val="91000"/>
              </a:lnSpc>
              <a:spcBef>
                <a:spcPts val="5"/>
              </a:spcBef>
            </a:pPr>
            <a:r>
              <a: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电动空调暖风不热故障检修</a:t>
            </a:r>
            <a:endParaRPr sz="32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90338" y="902965"/>
            <a:ext cx="2444457" cy="2170311"/>
            <a:chOff x="0" y="0"/>
            <a:chExt cx="2444457" cy="2170311"/>
          </a:xfrm>
        </p:grpSpPr>
        <p:grpSp>
          <p:nvGrpSpPr>
            <p:cNvPr id="5" name="group 4"/>
            <p:cNvGrpSpPr/>
            <p:nvPr/>
          </p:nvGrpSpPr>
          <p:grpSpPr>
            <a:xfrm rot="21600000">
              <a:off x="12700" y="12700"/>
              <a:ext cx="2431757" cy="2149035"/>
              <a:chOff x="0" y="0"/>
              <a:chExt cx="2431757" cy="2149035"/>
            </a:xfrm>
          </p:grpSpPr>
          <p:sp>
            <p:nvSpPr>
              <p:cNvPr id="6" name="path 6"/>
              <p:cNvSpPr/>
              <p:nvPr/>
            </p:nvSpPr>
            <p:spPr>
              <a:xfrm>
                <a:off x="0" y="0"/>
                <a:ext cx="2419745" cy="2144911"/>
              </a:xfrm>
              <a:custGeom>
                <a:avLst/>
                <a:gdLst/>
                <a:ahLst/>
                <a:cxnLst/>
                <a:rect l="0" t="0" r="0" b="0"/>
                <a:pathLst>
                  <a:path w="3810" h="3377">
                    <a:moveTo>
                      <a:pt x="0" y="0"/>
                    </a:moveTo>
                    <a:lnTo>
                      <a:pt x="2654" y="9"/>
                    </a:lnTo>
                    <a:lnTo>
                      <a:pt x="3810" y="3377"/>
                    </a:lnTo>
                    <a:lnTo>
                      <a:pt x="0" y="3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BC2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path 8"/>
              <p:cNvSpPr/>
              <p:nvPr/>
            </p:nvSpPr>
            <p:spPr>
              <a:xfrm>
                <a:off x="1673569" y="1918"/>
                <a:ext cx="758188" cy="2147116"/>
              </a:xfrm>
              <a:custGeom>
                <a:avLst/>
                <a:gdLst/>
                <a:ahLst/>
                <a:cxnLst/>
                <a:rect l="0" t="0" r="0" b="0"/>
                <a:pathLst>
                  <a:path w="1193" h="3381">
                    <a:moveTo>
                      <a:pt x="18" y="6"/>
                    </a:moveTo>
                    <a:lnTo>
                      <a:pt x="1175" y="3374"/>
                    </a:lnTo>
                  </a:path>
                </a:pathLst>
              </a:custGeom>
              <a:noFill/>
              <a:ln w="25400" cap="flat">
                <a:solidFill>
                  <a:srgbClr val="ED7D31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path 10"/>
            <p:cNvSpPr/>
            <p:nvPr/>
          </p:nvSpPr>
          <p:spPr>
            <a:xfrm>
              <a:off x="0" y="0"/>
              <a:ext cx="2432445" cy="2170311"/>
            </a:xfrm>
            <a:custGeom>
              <a:avLst/>
              <a:gdLst/>
              <a:ahLst/>
              <a:cxnLst/>
              <a:rect l="0" t="0" r="0" b="0"/>
              <a:pathLst>
                <a:path w="3830" h="3417">
                  <a:moveTo>
                    <a:pt x="20" y="20"/>
                  </a:moveTo>
                  <a:lnTo>
                    <a:pt x="2674" y="29"/>
                  </a:lnTo>
                  <a:moveTo>
                    <a:pt x="3830" y="3397"/>
                  </a:moveTo>
                  <a:lnTo>
                    <a:pt x="20" y="3397"/>
                  </a:lnTo>
                  <a:lnTo>
                    <a:pt x="20" y="20"/>
                  </a:lnTo>
                </a:path>
              </a:pathLst>
            </a:custGeom>
            <a:noFill/>
            <a:ln w="25400" cap="flat">
              <a:solidFill>
                <a:srgbClr val="ED7D3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textbox 12"/>
            <p:cNvSpPr/>
            <p:nvPr/>
          </p:nvSpPr>
          <p:spPr>
            <a:xfrm>
              <a:off x="533642" y="873552"/>
              <a:ext cx="1239519" cy="4667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0000"/>
                </a:lnSpc>
              </a:pPr>
              <a:r>
                <a:rPr sz="3200" b="1" kern="0" spc="-2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任务三</a:t>
              </a:r>
              <a:endPara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33500" y="1905000"/>
            <a:ext cx="6205219" cy="3355340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513410" y="1317319"/>
            <a:ext cx="7581900" cy="549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3075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一个冷却液回路是动力电池与电驱动系统冷却液回路，一个冷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却液回路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加热器制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热回路。每个冷却液回路均有一个膨胀罐。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" name="textbox 226"/>
          <p:cNvSpPr/>
          <p:nvPr/>
        </p:nvSpPr>
        <p:spPr>
          <a:xfrm>
            <a:off x="-12700" y="171165"/>
            <a:ext cx="715200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热管理系统的组成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28" name="table 228"/>
          <p:cNvGraphicFramePr>
            <a:graphicFrameLocks noGrp="1"/>
          </p:cNvGraphicFramePr>
          <p:nvPr/>
        </p:nvGraphicFramePr>
        <p:xfrm>
          <a:off x="423544" y="810259"/>
          <a:ext cx="3194050" cy="43942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194050"/>
              </a:tblGrid>
              <a:tr h="420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0" algn="l" rtl="0" eaLnBrk="0">
                        <a:lnSpc>
                          <a:spcPct val="91000"/>
                        </a:lnSpc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吉利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EV450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整车热管理系统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34" name="group 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32" name="path 2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 2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92300" y="1879600"/>
            <a:ext cx="5093969" cy="3369309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512089" y="1318005"/>
            <a:ext cx="7804150" cy="549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1655" algn="l" rtl="0" eaLnBrk="0">
              <a:lnSpc>
                <a:spcPct val="95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加热器制热回路有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两个换热器，一个是位于乘员舱空调箱总成风道中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加热芯体，另一个是集成于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Chiller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中的换热器。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-12700" y="171165"/>
            <a:ext cx="715200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热管理系统的组成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423544" y="810259"/>
          <a:ext cx="3194050" cy="43942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194050"/>
              </a:tblGrid>
              <a:tr h="420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0" algn="l" rtl="0" eaLnBrk="0">
                        <a:lnSpc>
                          <a:spcPct val="91000"/>
                        </a:lnSpc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吉利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EV450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整车热管理系统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36" name="group 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48" name="path 24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" name="path 25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87700" y="825500"/>
            <a:ext cx="4109720" cy="4608830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-12700" y="171165"/>
            <a:ext cx="715200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热管理系统的组成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423545" y="810259"/>
          <a:ext cx="1528444" cy="1141095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1528444"/>
              </a:tblGrid>
              <a:tr h="1122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indent="381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吉利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EV450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</a:t>
                      </a:r>
                      <a:r>
                        <a:rPr sz="18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车热管理系</a:t>
                      </a:r>
                      <a:r>
                        <a:rPr sz="18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62" name="path 2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4" name="path 2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51000" y="1409700"/>
            <a:ext cx="5987414" cy="3858894"/>
          </a:xfrm>
          <a:prstGeom prst="rect">
            <a:avLst/>
          </a:prstGeom>
        </p:spPr>
      </p:pic>
      <p:sp>
        <p:nvSpPr>
          <p:cNvPr id="272" name="textbox 272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4" name="textbox 274"/>
          <p:cNvSpPr/>
          <p:nvPr/>
        </p:nvSpPr>
        <p:spPr>
          <a:xfrm>
            <a:off x="2675254" y="891540"/>
            <a:ext cx="6123304" cy="337184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2000"/>
              </a:lnSpc>
              <a:spcBef>
                <a:spcPts val="0"/>
              </a:spcBef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电动涡旋式压缩机、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平行流式冷凝器、层叠式蒸发器和 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 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型膨胀阀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76" name="table 276"/>
          <p:cNvGraphicFramePr>
            <a:graphicFrameLocks noGrp="1"/>
          </p:cNvGraphicFramePr>
          <p:nvPr/>
        </p:nvGraphicFramePr>
        <p:xfrm>
          <a:off x="423544" y="810259"/>
          <a:ext cx="2159000" cy="53467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2159000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）乘员舱热管理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80" name="path 28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2" name="path 28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63700" y="1130300"/>
            <a:ext cx="5977889" cy="4118609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90" name="table 290"/>
          <p:cNvGraphicFramePr>
            <a:graphicFrameLocks noGrp="1"/>
          </p:cNvGraphicFramePr>
          <p:nvPr/>
        </p:nvGraphicFramePr>
        <p:xfrm>
          <a:off x="423544" y="810259"/>
          <a:ext cx="2159000" cy="53467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2159000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）乘员舱热管理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44" name="group 4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94" name="path 29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 29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35300" y="825500"/>
            <a:ext cx="5326379" cy="4454525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449097" y="1556136"/>
            <a:ext cx="2376170" cy="3492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制冷空调系统的控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905" algn="l" rtl="0" eaLnBrk="0">
              <a:lnSpc>
                <a:spcPct val="131000"/>
              </a:lnSpc>
              <a:spcBef>
                <a:spcPts val="4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制为控制面板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+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控制器（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A/C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调控制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器）的形式，空调控制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面板采集按键信息，将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信息通过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LIN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传给热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管理控制器（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A/C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由热管理器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完成整车乘员舱制冷空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调系统的运行管理。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4" name="textbox 304"/>
          <p:cNvSpPr/>
          <p:nvPr/>
        </p:nvSpPr>
        <p:spPr>
          <a:xfrm>
            <a:off x="3287801" y="217347"/>
            <a:ext cx="4012565" cy="357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</a:t>
            </a:r>
            <a:r>
              <a:rPr sz="24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理系统工作原理</a:t>
            </a:r>
            <a:endParaRPr sz="24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06" name="table 306"/>
          <p:cNvGraphicFramePr>
            <a:graphicFrameLocks noGrp="1"/>
          </p:cNvGraphicFramePr>
          <p:nvPr/>
        </p:nvGraphicFramePr>
        <p:xfrm>
          <a:off x="423544" y="810259"/>
          <a:ext cx="2159000" cy="53467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2159000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）乘员舱热管理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sp>
        <p:nvSpPr>
          <p:cNvPr id="308" name="textbox 308"/>
          <p:cNvSpPr/>
          <p:nvPr/>
        </p:nvSpPr>
        <p:spPr>
          <a:xfrm>
            <a:off x="-12700" y="171165"/>
            <a:ext cx="2907664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-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600" b="1" kern="0" spc="-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12" name="path 31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4" name="path 31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500" y="1384300"/>
            <a:ext cx="7090410" cy="3887469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2" name="textbox 322"/>
          <p:cNvSpPr/>
          <p:nvPr/>
        </p:nvSpPr>
        <p:spPr>
          <a:xfrm>
            <a:off x="3262197" y="813648"/>
            <a:ext cx="5280659" cy="549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通过冷却液循环散热为驱动电机、车载充电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机、电机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控制器这三大部件进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行散热冷却。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24" name="table 324"/>
          <p:cNvGraphicFramePr>
            <a:graphicFrameLocks noGrp="1"/>
          </p:cNvGraphicFramePr>
          <p:nvPr/>
        </p:nvGraphicFramePr>
        <p:xfrm>
          <a:off x="423544" y="810259"/>
          <a:ext cx="2665095" cy="53467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2665095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）电驱动系统热管理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4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28" name="path 32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0" name="path 33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25800" y="889000"/>
            <a:ext cx="5244464" cy="4393564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620547" y="1476943"/>
            <a:ext cx="2309495" cy="3013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065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电驱动系统热管理主要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包括电驱水泵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Pump3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冷却液回路、三通电磁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WV2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、散热器、冷却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风扇、温度传感器和膨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胀罐等组成。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95000"/>
              </a:lnSpc>
              <a:spcBef>
                <a:spcPts val="5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水泵出水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——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电机控制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/DCDC——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车载充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065" algn="l" rtl="0" eaLnBrk="0">
              <a:lnSpc>
                <a:spcPct val="95000"/>
              </a:lnSpc>
              <a:spcBef>
                <a:spcPts val="21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——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——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散热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——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水泵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423544" y="810259"/>
          <a:ext cx="2665095" cy="53467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2665095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）电驱动系统热管理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sp>
        <p:nvSpPr>
          <p:cNvPr id="340" name="textbox 340"/>
          <p:cNvSpPr/>
          <p:nvPr/>
        </p:nvSpPr>
        <p:spPr>
          <a:xfrm>
            <a:off x="3287801" y="217347"/>
            <a:ext cx="4012565" cy="357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</a:t>
            </a:r>
            <a:r>
              <a:rPr sz="24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理系统工作原理</a:t>
            </a:r>
            <a:endParaRPr sz="24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2" name="textbox 342"/>
          <p:cNvSpPr/>
          <p:nvPr/>
        </p:nvSpPr>
        <p:spPr>
          <a:xfrm>
            <a:off x="81280" y="156560"/>
            <a:ext cx="2907664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-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600" b="1" kern="0" spc="-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46" name="path 34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8" name="path 34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65400" y="1447800"/>
            <a:ext cx="5222239" cy="3933190"/>
          </a:xfrm>
          <a:prstGeom prst="rect">
            <a:avLst/>
          </a:prstGeom>
        </p:spPr>
      </p:pic>
      <p:sp>
        <p:nvSpPr>
          <p:cNvPr id="354" name="textbox 354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423544" y="810259"/>
          <a:ext cx="2665095" cy="53467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2665095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）电驱动系统热管理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52" name="group 5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60" name="path 3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2" name="path 3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9700" y="819784"/>
            <a:ext cx="8639175" cy="4382134"/>
          </a:xfrm>
          <a:prstGeom prst="rect">
            <a:avLst/>
          </a:prstGeom>
        </p:spPr>
      </p:pic>
      <p:sp>
        <p:nvSpPr>
          <p:cNvPr id="368" name="textbox 368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70" name="table 370"/>
          <p:cNvGraphicFramePr>
            <a:graphicFrameLocks noGrp="1"/>
          </p:cNvGraphicFramePr>
          <p:nvPr/>
        </p:nvGraphicFramePr>
        <p:xfrm>
          <a:off x="423544" y="810259"/>
          <a:ext cx="2665095" cy="534670"/>
        </p:xfrm>
        <a:graphic>
          <a:graphicData uri="http://schemas.openxmlformats.org/drawingml/2006/table">
            <a:tbl>
              <a:tblPr/>
              <a:tblGrid>
                <a:gridCol w="2665095"/>
              </a:tblGrid>
              <a:tr h="515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8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）电驱动系统热管理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4" name="group 5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74" name="path 3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6" name="path 3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 18"/>
          <p:cNvSpPr/>
          <p:nvPr/>
        </p:nvSpPr>
        <p:spPr>
          <a:xfrm>
            <a:off x="2384720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28"/>
                </a:moveTo>
                <a:lnTo>
                  <a:pt x="0" y="14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 20"/>
          <p:cNvSpPr/>
          <p:nvPr/>
        </p:nvSpPr>
        <p:spPr>
          <a:xfrm>
            <a:off x="913619" y="2991152"/>
            <a:ext cx="27755" cy="170051"/>
          </a:xfrm>
          <a:custGeom>
            <a:avLst/>
            <a:gdLst/>
            <a:ahLst/>
            <a:cxnLst/>
            <a:rect l="0" t="0" r="0" b="0"/>
            <a:pathLst>
              <a:path w="43" h="267">
                <a:moveTo>
                  <a:pt x="28" y="267"/>
                </a:moveTo>
                <a:lnTo>
                  <a:pt x="14" y="0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 22"/>
          <p:cNvSpPr/>
          <p:nvPr/>
        </p:nvSpPr>
        <p:spPr>
          <a:xfrm>
            <a:off x="4069397" y="2861267"/>
            <a:ext cx="259806" cy="260777"/>
          </a:xfrm>
          <a:custGeom>
            <a:avLst/>
            <a:gdLst/>
            <a:ahLst/>
            <a:cxnLst/>
            <a:rect l="0" t="0" r="0" b="0"/>
            <a:pathLst>
              <a:path w="409" h="410">
                <a:moveTo>
                  <a:pt x="0" y="205"/>
                </a:moveTo>
                <a:cubicBezTo>
                  <a:pt x="0" y="91"/>
                  <a:pt x="91" y="0"/>
                  <a:pt x="204" y="0"/>
                </a:cubicBezTo>
                <a:lnTo>
                  <a:pt x="204" y="0"/>
                </a:lnTo>
                <a:cubicBezTo>
                  <a:pt x="317" y="0"/>
                  <a:pt x="409" y="91"/>
                  <a:pt x="409" y="205"/>
                </a:cubicBezTo>
                <a:lnTo>
                  <a:pt x="409" y="205"/>
                </a:lnTo>
                <a:cubicBezTo>
                  <a:pt x="409" y="205"/>
                  <a:pt x="409" y="205"/>
                  <a:pt x="409" y="205"/>
                </a:cubicBezTo>
                <a:lnTo>
                  <a:pt x="409" y="205"/>
                </a:lnTo>
                <a:cubicBezTo>
                  <a:pt x="409" y="318"/>
                  <a:pt x="317" y="410"/>
                  <a:pt x="204" y="410"/>
                </a:cubicBezTo>
                <a:lnTo>
                  <a:pt x="204" y="410"/>
                </a:lnTo>
                <a:cubicBezTo>
                  <a:pt x="91" y="410"/>
                  <a:pt x="0" y="318"/>
                  <a:pt x="0" y="205"/>
                </a:cubicBezTo>
                <a:lnTo>
                  <a:pt x="0" y="205"/>
                </a:lnTo>
                <a:cubicBezTo>
                  <a:pt x="0" y="205"/>
                  <a:pt x="0" y="205"/>
                  <a:pt x="0" y="205"/>
                </a:cubicBezTo>
              </a:path>
            </a:pathLst>
          </a:custGeom>
          <a:solidFill>
            <a:srgbClr val="48AD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3971930" y="2985066"/>
            <a:ext cx="323842" cy="176137"/>
            <a:chOff x="0" y="0"/>
            <a:chExt cx="323842" cy="176137"/>
          </a:xfrm>
        </p:grpSpPr>
        <p:sp>
          <p:nvSpPr>
            <p:cNvPr id="24" name="path 24"/>
            <p:cNvSpPr/>
            <p:nvPr/>
          </p:nvSpPr>
          <p:spPr>
            <a:xfrm>
              <a:off x="191301" y="6086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28" y="0"/>
                  </a:moveTo>
                  <a:lnTo>
                    <a:pt x="14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/>
          </p:nvSpPr>
          <p:spPr>
            <a:xfrm>
              <a:off x="0" y="0"/>
              <a:ext cx="16657" cy="149680"/>
            </a:xfrm>
            <a:custGeom>
              <a:avLst/>
              <a:gdLst/>
              <a:ahLst/>
              <a:cxnLst/>
              <a:rect l="0" t="0" r="0" b="0"/>
              <a:pathLst>
                <a:path w="26" h="235">
                  <a:moveTo>
                    <a:pt x="18" y="0"/>
                  </a:moveTo>
                  <a:lnTo>
                    <a:pt x="7" y="235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 28"/>
            <p:cNvSpPr/>
            <p:nvPr/>
          </p:nvSpPr>
          <p:spPr>
            <a:xfrm>
              <a:off x="102347" y="54379"/>
              <a:ext cx="221495" cy="89491"/>
            </a:xfrm>
            <a:custGeom>
              <a:avLst/>
              <a:gdLst/>
              <a:ahLst/>
              <a:cxnLst/>
              <a:rect l="0" t="0" r="0" b="0"/>
              <a:pathLst>
                <a:path w="348" h="140">
                  <a:moveTo>
                    <a:pt x="342" y="70"/>
                  </a:moveTo>
                  <a:lnTo>
                    <a:pt x="311" y="95"/>
                  </a:lnTo>
                  <a:lnTo>
                    <a:pt x="277" y="114"/>
                  </a:lnTo>
                  <a:lnTo>
                    <a:pt x="238" y="127"/>
                  </a:lnTo>
                  <a:lnTo>
                    <a:pt x="197" y="130"/>
                  </a:lnTo>
                  <a:lnTo>
                    <a:pt x="156" y="127"/>
                  </a:lnTo>
                  <a:lnTo>
                    <a:pt x="117" y="114"/>
                  </a:lnTo>
                  <a:lnTo>
                    <a:pt x="83" y="95"/>
                  </a:lnTo>
                  <a:lnTo>
                    <a:pt x="52" y="70"/>
                  </a:lnTo>
                  <a:lnTo>
                    <a:pt x="27" y="39"/>
                  </a:lnTo>
                  <a:lnTo>
                    <a:pt x="8" y="4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path 30"/>
          <p:cNvSpPr/>
          <p:nvPr/>
        </p:nvSpPr>
        <p:spPr>
          <a:xfrm>
            <a:off x="2551408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14"/>
                </a:moveTo>
                <a:lnTo>
                  <a:pt x="0" y="28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744219" y="1096645"/>
          <a:ext cx="3598544" cy="3799205"/>
        </p:xfrm>
        <a:graphic>
          <a:graphicData uri="http://schemas.openxmlformats.org/drawingml/2006/table">
            <a:tbl>
              <a:tblPr/>
              <a:tblGrid>
                <a:gridCol w="1798954"/>
                <a:gridCol w="1799589"/>
              </a:tblGrid>
              <a:tr h="188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textbox 34"/>
          <p:cNvSpPr/>
          <p:nvPr/>
        </p:nvSpPr>
        <p:spPr>
          <a:xfrm>
            <a:off x="3904768" y="1451395"/>
            <a:ext cx="2336164" cy="316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ct val="90000"/>
              </a:lnSpc>
              <a:spcBef>
                <a:spcPts val="159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8975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1830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10" algn="l" rtl="0" eaLnBrk="0">
              <a:lnSpc>
                <a:spcPct val="91000"/>
              </a:lnSpc>
              <a:spcBef>
                <a:spcPts val="1570"/>
              </a:spcBef>
            </a:pP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913619" y="1331131"/>
            <a:ext cx="1638785" cy="1661003"/>
            <a:chOff x="0" y="0"/>
            <a:chExt cx="1638785" cy="1661003"/>
          </a:xfrm>
        </p:grpSpPr>
        <p:sp>
          <p:nvSpPr>
            <p:cNvPr id="36" name="path 36"/>
            <p:cNvSpPr/>
            <p:nvPr/>
          </p:nvSpPr>
          <p:spPr>
            <a:xfrm>
              <a:off x="0" y="0"/>
              <a:ext cx="1638785" cy="1661003"/>
            </a:xfrm>
            <a:custGeom>
              <a:avLst/>
              <a:gdLst/>
              <a:ahLst/>
              <a:cxnLst/>
              <a:rect l="0" t="0" r="0" b="0"/>
              <a:pathLst>
                <a:path w="2580" h="2615">
                  <a:moveTo>
                    <a:pt x="14" y="2614"/>
                  </a:moveTo>
                  <a:lnTo>
                    <a:pt x="28" y="2348"/>
                  </a:lnTo>
                  <a:lnTo>
                    <a:pt x="67" y="2091"/>
                  </a:lnTo>
                  <a:lnTo>
                    <a:pt x="129" y="1841"/>
                  </a:lnTo>
                  <a:lnTo>
                    <a:pt x="216" y="1602"/>
                  </a:lnTo>
                  <a:lnTo>
                    <a:pt x="324" y="1374"/>
                  </a:lnTo>
                  <a:lnTo>
                    <a:pt x="453" y="1161"/>
                  </a:lnTo>
                  <a:lnTo>
                    <a:pt x="601" y="961"/>
                  </a:lnTo>
                  <a:lnTo>
                    <a:pt x="766" y="776"/>
                  </a:lnTo>
                  <a:lnTo>
                    <a:pt x="948" y="608"/>
                  </a:lnTo>
                  <a:lnTo>
                    <a:pt x="1146" y="458"/>
                  </a:lnTo>
                  <a:lnTo>
                    <a:pt x="1357" y="328"/>
                  </a:lnTo>
                  <a:lnTo>
                    <a:pt x="1581" y="218"/>
                  </a:lnTo>
                  <a:lnTo>
                    <a:pt x="1817" y="131"/>
                  </a:lnTo>
                  <a:lnTo>
                    <a:pt x="2063" y="67"/>
                  </a:lnTo>
                  <a:lnTo>
                    <a:pt x="2317" y="28"/>
                  </a:lnTo>
                  <a:lnTo>
                    <a:pt x="2579" y="14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 38"/>
            <p:cNvSpPr/>
            <p:nvPr/>
          </p:nvSpPr>
          <p:spPr>
            <a:xfrm>
              <a:off x="183348" y="192079"/>
              <a:ext cx="1445643" cy="1462309"/>
            </a:xfrm>
            <a:custGeom>
              <a:avLst/>
              <a:gdLst/>
              <a:ahLst/>
              <a:cxnLst/>
              <a:rect l="0" t="0" r="0" b="0"/>
              <a:pathLst>
                <a:path w="2276" h="2302">
                  <a:moveTo>
                    <a:pt x="7" y="2302"/>
                  </a:moveTo>
                  <a:lnTo>
                    <a:pt x="18" y="2067"/>
                  </a:lnTo>
                  <a:lnTo>
                    <a:pt x="53" y="1839"/>
                  </a:lnTo>
                  <a:lnTo>
                    <a:pt x="109" y="1619"/>
                  </a:lnTo>
                  <a:lnTo>
                    <a:pt x="186" y="1408"/>
                  </a:lnTo>
                  <a:lnTo>
                    <a:pt x="281" y="1208"/>
                  </a:lnTo>
                  <a:lnTo>
                    <a:pt x="394" y="1018"/>
                  </a:lnTo>
                  <a:lnTo>
                    <a:pt x="526" y="842"/>
                  </a:lnTo>
                  <a:lnTo>
                    <a:pt x="672" y="679"/>
                  </a:lnTo>
                  <a:lnTo>
                    <a:pt x="833" y="531"/>
                  </a:lnTo>
                  <a:lnTo>
                    <a:pt x="1007" y="399"/>
                  </a:lnTo>
                  <a:lnTo>
                    <a:pt x="1194" y="284"/>
                  </a:lnTo>
                  <a:lnTo>
                    <a:pt x="1393" y="187"/>
                  </a:lnTo>
                  <a:lnTo>
                    <a:pt x="1601" y="111"/>
                  </a:lnTo>
                  <a:lnTo>
                    <a:pt x="1818" y="53"/>
                  </a:lnTo>
                  <a:lnTo>
                    <a:pt x="2043" y="18"/>
                  </a:lnTo>
                  <a:lnTo>
                    <a:pt x="2276" y="7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path 40"/>
          <p:cNvSpPr/>
          <p:nvPr/>
        </p:nvSpPr>
        <p:spPr>
          <a:xfrm>
            <a:off x="1104161" y="3133794"/>
            <a:ext cx="1291314" cy="1307180"/>
          </a:xfrm>
          <a:custGeom>
            <a:avLst/>
            <a:gdLst/>
            <a:ahLst/>
            <a:cxnLst/>
            <a:rect l="0" t="0" r="0" b="0"/>
            <a:pathLst>
              <a:path w="2033" h="2058">
                <a:moveTo>
                  <a:pt x="2032" y="2051"/>
                </a:moveTo>
                <a:lnTo>
                  <a:pt x="1807" y="2016"/>
                </a:lnTo>
                <a:lnTo>
                  <a:pt x="1589" y="1958"/>
                </a:lnTo>
                <a:lnTo>
                  <a:pt x="1382" y="1882"/>
                </a:lnTo>
                <a:lnTo>
                  <a:pt x="1183" y="1784"/>
                </a:lnTo>
                <a:lnTo>
                  <a:pt x="996" y="1669"/>
                </a:lnTo>
                <a:lnTo>
                  <a:pt x="822" y="1538"/>
                </a:lnTo>
                <a:lnTo>
                  <a:pt x="661" y="1389"/>
                </a:lnTo>
                <a:lnTo>
                  <a:pt x="514" y="1227"/>
                </a:lnTo>
                <a:lnTo>
                  <a:pt x="383" y="1049"/>
                </a:lnTo>
                <a:lnTo>
                  <a:pt x="269" y="861"/>
                </a:lnTo>
                <a:lnTo>
                  <a:pt x="174" y="659"/>
                </a:lnTo>
                <a:lnTo>
                  <a:pt x="98" y="448"/>
                </a:lnTo>
                <a:lnTo>
                  <a:pt x="42" y="228"/>
                </a:lnTo>
                <a:lnTo>
                  <a:pt x="7" y="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2542151" y="1331131"/>
            <a:ext cx="1713116" cy="1654389"/>
            <a:chOff x="0" y="0"/>
            <a:chExt cx="1713116" cy="1654389"/>
          </a:xfrm>
        </p:grpSpPr>
        <p:sp>
          <p:nvSpPr>
            <p:cNvPr id="42" name="path 42"/>
            <p:cNvSpPr/>
            <p:nvPr/>
          </p:nvSpPr>
          <p:spPr>
            <a:xfrm>
              <a:off x="9256" y="0"/>
              <a:ext cx="1630754" cy="1492860"/>
            </a:xfrm>
            <a:custGeom>
              <a:avLst/>
              <a:gdLst/>
              <a:ahLst/>
              <a:cxnLst/>
              <a:rect l="0" t="0" r="0" b="0"/>
              <a:pathLst>
                <a:path w="2568" h="2350">
                  <a:moveTo>
                    <a:pt x="0" y="14"/>
                  </a:moveTo>
                  <a:lnTo>
                    <a:pt x="263" y="28"/>
                  </a:lnTo>
                  <a:lnTo>
                    <a:pt x="518" y="67"/>
                  </a:lnTo>
                  <a:lnTo>
                    <a:pt x="764" y="131"/>
                  </a:lnTo>
                  <a:lnTo>
                    <a:pt x="999" y="218"/>
                  </a:lnTo>
                  <a:lnTo>
                    <a:pt x="1224" y="328"/>
                  </a:lnTo>
                  <a:lnTo>
                    <a:pt x="1435" y="458"/>
                  </a:lnTo>
                  <a:lnTo>
                    <a:pt x="1633" y="608"/>
                  </a:lnTo>
                  <a:lnTo>
                    <a:pt x="1815" y="776"/>
                  </a:lnTo>
                  <a:lnTo>
                    <a:pt x="1980" y="961"/>
                  </a:lnTo>
                  <a:lnTo>
                    <a:pt x="2128" y="1161"/>
                  </a:lnTo>
                  <a:lnTo>
                    <a:pt x="2257" y="1374"/>
                  </a:lnTo>
                  <a:lnTo>
                    <a:pt x="2365" y="1602"/>
                  </a:lnTo>
                  <a:lnTo>
                    <a:pt x="2452" y="1841"/>
                  </a:lnTo>
                  <a:lnTo>
                    <a:pt x="2514" y="2091"/>
                  </a:lnTo>
                  <a:lnTo>
                    <a:pt x="2553" y="2348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734289" y="98045"/>
              <a:ext cx="259806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 46"/>
            <p:cNvSpPr/>
            <p:nvPr/>
          </p:nvSpPr>
          <p:spPr>
            <a:xfrm>
              <a:off x="728124" y="92087"/>
              <a:ext cx="272998" cy="273791"/>
            </a:xfrm>
            <a:custGeom>
              <a:avLst/>
              <a:gdLst/>
              <a:ahLst/>
              <a:cxnLst/>
              <a:rect l="0" t="0" r="0" b="0"/>
              <a:pathLst>
                <a:path w="429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101" y="44"/>
                  </a:lnTo>
                  <a:lnTo>
                    <a:pt x="134" y="26"/>
                  </a:lnTo>
                  <a:lnTo>
                    <a:pt x="173" y="13"/>
                  </a:lnTo>
                  <a:lnTo>
                    <a:pt x="214" y="9"/>
                  </a:lnTo>
                  <a:lnTo>
                    <a:pt x="256" y="13"/>
                  </a:lnTo>
                  <a:lnTo>
                    <a:pt x="294" y="26"/>
                  </a:lnTo>
                  <a:lnTo>
                    <a:pt x="328" y="44"/>
                  </a:lnTo>
                  <a:lnTo>
                    <a:pt x="359" y="69"/>
                  </a:lnTo>
                  <a:lnTo>
                    <a:pt x="384" y="101"/>
                  </a:lnTo>
                  <a:lnTo>
                    <a:pt x="403" y="134"/>
                  </a:lnTo>
                  <a:lnTo>
                    <a:pt x="416" y="173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6" y="256"/>
                  </a:lnTo>
                  <a:lnTo>
                    <a:pt x="403" y="294"/>
                  </a:lnTo>
                  <a:lnTo>
                    <a:pt x="384" y="329"/>
                  </a:lnTo>
                  <a:lnTo>
                    <a:pt x="359" y="361"/>
                  </a:lnTo>
                  <a:lnTo>
                    <a:pt x="328" y="386"/>
                  </a:lnTo>
                  <a:lnTo>
                    <a:pt x="294" y="404"/>
                  </a:lnTo>
                  <a:lnTo>
                    <a:pt x="256" y="417"/>
                  </a:lnTo>
                  <a:lnTo>
                    <a:pt x="214" y="421"/>
                  </a:lnTo>
                  <a:lnTo>
                    <a:pt x="173" y="417"/>
                  </a:lnTo>
                  <a:lnTo>
                    <a:pt x="134" y="404"/>
                  </a:lnTo>
                  <a:lnTo>
                    <a:pt x="101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0" y="192079"/>
              <a:ext cx="1446436" cy="1462309"/>
            </a:xfrm>
            <a:custGeom>
              <a:avLst/>
              <a:gdLst/>
              <a:ahLst/>
              <a:cxnLst/>
              <a:rect l="0" t="0" r="0" b="0"/>
              <a:pathLst>
                <a:path w="2277" h="2302">
                  <a:moveTo>
                    <a:pt x="0" y="7"/>
                  </a:moveTo>
                  <a:lnTo>
                    <a:pt x="232" y="18"/>
                  </a:lnTo>
                  <a:lnTo>
                    <a:pt x="457" y="53"/>
                  </a:lnTo>
                  <a:lnTo>
                    <a:pt x="675" y="111"/>
                  </a:lnTo>
                  <a:lnTo>
                    <a:pt x="884" y="187"/>
                  </a:lnTo>
                  <a:lnTo>
                    <a:pt x="1082" y="284"/>
                  </a:lnTo>
                  <a:lnTo>
                    <a:pt x="1269" y="399"/>
                  </a:lnTo>
                  <a:lnTo>
                    <a:pt x="1444" y="531"/>
                  </a:lnTo>
                  <a:lnTo>
                    <a:pt x="1605" y="679"/>
                  </a:lnTo>
                  <a:lnTo>
                    <a:pt x="1751" y="842"/>
                  </a:lnTo>
                  <a:lnTo>
                    <a:pt x="1882" y="1018"/>
                  </a:lnTo>
                  <a:lnTo>
                    <a:pt x="1996" y="1208"/>
                  </a:lnTo>
                  <a:lnTo>
                    <a:pt x="2091" y="1408"/>
                  </a:lnTo>
                  <a:lnTo>
                    <a:pt x="2167" y="1619"/>
                  </a:lnTo>
                  <a:lnTo>
                    <a:pt x="2224" y="1839"/>
                  </a:lnTo>
                  <a:lnTo>
                    <a:pt x="2259" y="2067"/>
                  </a:lnTo>
                  <a:lnTo>
                    <a:pt x="2270" y="2302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 50"/>
            <p:cNvSpPr/>
            <p:nvPr/>
          </p:nvSpPr>
          <p:spPr>
            <a:xfrm>
              <a:off x="1208552" y="582390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 52"/>
            <p:cNvSpPr/>
            <p:nvPr/>
          </p:nvSpPr>
          <p:spPr>
            <a:xfrm>
              <a:off x="1202787" y="576275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 54"/>
            <p:cNvSpPr/>
            <p:nvPr/>
          </p:nvSpPr>
          <p:spPr>
            <a:xfrm>
              <a:off x="1446534" y="1056262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 56"/>
            <p:cNvSpPr/>
            <p:nvPr/>
          </p:nvSpPr>
          <p:spPr>
            <a:xfrm>
              <a:off x="1440912" y="1050144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th 58"/>
          <p:cNvSpPr/>
          <p:nvPr/>
        </p:nvSpPr>
        <p:spPr>
          <a:xfrm>
            <a:off x="2689286" y="3133794"/>
            <a:ext cx="1292107" cy="1307180"/>
          </a:xfrm>
          <a:custGeom>
            <a:avLst/>
            <a:gdLst/>
            <a:ahLst/>
            <a:cxnLst/>
            <a:rect l="0" t="0" r="0" b="0"/>
            <a:pathLst>
              <a:path w="2034" h="2058">
                <a:moveTo>
                  <a:pt x="2027" y="1"/>
                </a:moveTo>
                <a:lnTo>
                  <a:pt x="1992" y="228"/>
                </a:lnTo>
                <a:lnTo>
                  <a:pt x="1936" y="448"/>
                </a:lnTo>
                <a:lnTo>
                  <a:pt x="1859" y="659"/>
                </a:lnTo>
                <a:lnTo>
                  <a:pt x="1764" y="861"/>
                </a:lnTo>
                <a:lnTo>
                  <a:pt x="1651" y="1049"/>
                </a:lnTo>
                <a:lnTo>
                  <a:pt x="1519" y="1227"/>
                </a:lnTo>
                <a:lnTo>
                  <a:pt x="1373" y="1389"/>
                </a:lnTo>
                <a:lnTo>
                  <a:pt x="1212" y="1538"/>
                </a:lnTo>
                <a:lnTo>
                  <a:pt x="1037" y="1669"/>
                </a:lnTo>
                <a:lnTo>
                  <a:pt x="851" y="1784"/>
                </a:lnTo>
                <a:lnTo>
                  <a:pt x="652" y="1882"/>
                </a:lnTo>
                <a:lnTo>
                  <a:pt x="443" y="1958"/>
                </a:lnTo>
                <a:lnTo>
                  <a:pt x="226" y="2016"/>
                </a:lnTo>
                <a:lnTo>
                  <a:pt x="1" y="205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1430553" y="1877328"/>
            <a:ext cx="2208613" cy="2263081"/>
          </a:xfrm>
          <a:custGeom>
            <a:avLst/>
            <a:gdLst/>
            <a:ahLst/>
            <a:cxnLst/>
            <a:rect l="0" t="0" r="0" b="0"/>
            <a:pathLst>
              <a:path w="3478" h="3563">
                <a:moveTo>
                  <a:pt x="0" y="1781"/>
                </a:moveTo>
                <a:cubicBezTo>
                  <a:pt x="0" y="797"/>
                  <a:pt x="778" y="0"/>
                  <a:pt x="1739" y="0"/>
                </a:cubicBezTo>
                <a:lnTo>
                  <a:pt x="1739" y="0"/>
                </a:lnTo>
                <a:cubicBezTo>
                  <a:pt x="2699" y="0"/>
                  <a:pt x="3478" y="797"/>
                  <a:pt x="3478" y="1781"/>
                </a:cubicBezTo>
                <a:lnTo>
                  <a:pt x="3478" y="1781"/>
                </a:lnTo>
                <a:cubicBezTo>
                  <a:pt x="3478" y="1781"/>
                  <a:pt x="3478" y="1781"/>
                  <a:pt x="3478" y="1781"/>
                </a:cubicBezTo>
                <a:lnTo>
                  <a:pt x="3478" y="1781"/>
                </a:lnTo>
                <a:cubicBezTo>
                  <a:pt x="3478" y="2766"/>
                  <a:pt x="2699" y="3563"/>
                  <a:pt x="1739" y="3563"/>
                </a:cubicBezTo>
                <a:lnTo>
                  <a:pt x="1739" y="3563"/>
                </a:lnTo>
                <a:cubicBezTo>
                  <a:pt x="778" y="3563"/>
                  <a:pt x="0" y="2766"/>
                  <a:pt x="0" y="1781"/>
                </a:cubicBezTo>
                <a:lnTo>
                  <a:pt x="0" y="1781"/>
                </a:lnTo>
                <a:cubicBezTo>
                  <a:pt x="0" y="1781"/>
                  <a:pt x="0" y="1781"/>
                  <a:pt x="0" y="1781"/>
                </a:cubicBezTo>
              </a:path>
            </a:pathLst>
          </a:cu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717162" y="3159295"/>
            <a:ext cx="1538104" cy="1483240"/>
            <a:chOff x="0" y="0"/>
            <a:chExt cx="1538104" cy="1483240"/>
          </a:xfrm>
        </p:grpSpPr>
        <p:sp>
          <p:nvSpPr>
            <p:cNvPr id="64" name="path 64"/>
            <p:cNvSpPr/>
            <p:nvPr/>
          </p:nvSpPr>
          <p:spPr>
            <a:xfrm>
              <a:off x="0" y="0"/>
              <a:ext cx="1464999" cy="1483240"/>
            </a:xfrm>
            <a:custGeom>
              <a:avLst/>
              <a:gdLst/>
              <a:ahLst/>
              <a:cxnLst/>
              <a:rect l="0" t="0" r="0" b="0"/>
              <a:pathLst>
                <a:path w="2307" h="2335">
                  <a:moveTo>
                    <a:pt x="2292" y="2"/>
                  </a:moveTo>
                  <a:lnTo>
                    <a:pt x="2253" y="259"/>
                  </a:lnTo>
                  <a:lnTo>
                    <a:pt x="2191" y="508"/>
                  </a:lnTo>
                  <a:lnTo>
                    <a:pt x="2104" y="747"/>
                  </a:lnTo>
                  <a:lnTo>
                    <a:pt x="1996" y="974"/>
                  </a:lnTo>
                  <a:lnTo>
                    <a:pt x="1867" y="1188"/>
                  </a:lnTo>
                  <a:lnTo>
                    <a:pt x="1719" y="1388"/>
                  </a:lnTo>
                  <a:lnTo>
                    <a:pt x="1554" y="1573"/>
                  </a:lnTo>
                  <a:lnTo>
                    <a:pt x="1372" y="1740"/>
                  </a:lnTo>
                  <a:lnTo>
                    <a:pt x="1174" y="1890"/>
                  </a:lnTo>
                  <a:lnTo>
                    <a:pt x="963" y="2020"/>
                  </a:lnTo>
                  <a:lnTo>
                    <a:pt x="738" y="2130"/>
                  </a:lnTo>
                  <a:lnTo>
                    <a:pt x="503" y="2218"/>
                  </a:lnTo>
                  <a:lnTo>
                    <a:pt x="257" y="2282"/>
                  </a:lnTo>
                  <a:lnTo>
                    <a:pt x="2" y="2320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1271523" y="175843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1265900" y="169718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 70"/>
            <p:cNvSpPr/>
            <p:nvPr/>
          </p:nvSpPr>
          <p:spPr>
            <a:xfrm>
              <a:off x="1033540" y="649715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 72"/>
            <p:cNvSpPr/>
            <p:nvPr/>
          </p:nvSpPr>
          <p:spPr>
            <a:xfrm>
              <a:off x="1027775" y="643586"/>
              <a:ext cx="272204" cy="273792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 74"/>
            <p:cNvSpPr/>
            <p:nvPr/>
          </p:nvSpPr>
          <p:spPr>
            <a:xfrm>
              <a:off x="559574" y="1113708"/>
              <a:ext cx="259805" cy="260778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553906" y="1107930"/>
              <a:ext cx="272204" cy="272998"/>
            </a:xfrm>
            <a:custGeom>
              <a:avLst/>
              <a:gdLst/>
              <a:ahLst/>
              <a:cxnLst/>
              <a:rect l="0" t="0" r="0" b="0"/>
              <a:pathLst>
                <a:path w="428" h="429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99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99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59"/>
                  </a:lnTo>
                  <a:lnTo>
                    <a:pt x="328" y="384"/>
                  </a:lnTo>
                  <a:lnTo>
                    <a:pt x="293" y="403"/>
                  </a:lnTo>
                  <a:lnTo>
                    <a:pt x="254" y="416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172" y="416"/>
                  </a:lnTo>
                  <a:lnTo>
                    <a:pt x="134" y="403"/>
                  </a:lnTo>
                  <a:lnTo>
                    <a:pt x="99" y="384"/>
                  </a:lnTo>
                  <a:lnTo>
                    <a:pt x="69" y="359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path 78"/>
          <p:cNvSpPr/>
          <p:nvPr/>
        </p:nvSpPr>
        <p:spPr>
          <a:xfrm>
            <a:off x="922443" y="3159295"/>
            <a:ext cx="1464213" cy="1483239"/>
          </a:xfrm>
          <a:custGeom>
            <a:avLst/>
            <a:gdLst/>
            <a:ahLst/>
            <a:cxnLst/>
            <a:rect l="0" t="0" r="0" b="0"/>
            <a:pathLst>
              <a:path w="2305" h="2335">
                <a:moveTo>
                  <a:pt x="2303" y="2320"/>
                </a:moveTo>
                <a:lnTo>
                  <a:pt x="2049" y="2282"/>
                </a:lnTo>
                <a:lnTo>
                  <a:pt x="1803" y="2218"/>
                </a:lnTo>
                <a:lnTo>
                  <a:pt x="1567" y="2130"/>
                </a:lnTo>
                <a:lnTo>
                  <a:pt x="1343" y="2020"/>
                </a:lnTo>
                <a:lnTo>
                  <a:pt x="1132" y="1890"/>
                </a:lnTo>
                <a:lnTo>
                  <a:pt x="934" y="1740"/>
                </a:lnTo>
                <a:lnTo>
                  <a:pt x="752" y="1573"/>
                </a:lnTo>
                <a:lnTo>
                  <a:pt x="587" y="1388"/>
                </a:lnTo>
                <a:lnTo>
                  <a:pt x="439" y="1188"/>
                </a:lnTo>
                <a:lnTo>
                  <a:pt x="311" y="974"/>
                </a:lnTo>
                <a:lnTo>
                  <a:pt x="202" y="747"/>
                </a:lnTo>
                <a:lnTo>
                  <a:pt x="116" y="508"/>
                </a:lnTo>
                <a:lnTo>
                  <a:pt x="53" y="259"/>
                </a:lnTo>
                <a:lnTo>
                  <a:pt x="14" y="2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 80"/>
          <p:cNvSpPr/>
          <p:nvPr/>
        </p:nvSpPr>
        <p:spPr>
          <a:xfrm>
            <a:off x="1837619" y="2284179"/>
            <a:ext cx="1413866" cy="1449389"/>
          </a:xfrm>
          <a:custGeom>
            <a:avLst/>
            <a:gdLst/>
            <a:ahLst/>
            <a:cxnLst/>
            <a:rect l="0" t="0" r="0" b="0"/>
            <a:pathLst>
              <a:path w="2226" h="2282">
                <a:moveTo>
                  <a:pt x="0" y="1141"/>
                </a:moveTo>
                <a:cubicBezTo>
                  <a:pt x="0" y="510"/>
                  <a:pt x="498" y="0"/>
                  <a:pt x="1113" y="0"/>
                </a:cubicBezTo>
                <a:lnTo>
                  <a:pt x="1113" y="0"/>
                </a:lnTo>
                <a:cubicBezTo>
                  <a:pt x="1728" y="0"/>
                  <a:pt x="2226" y="510"/>
                  <a:pt x="2226" y="1141"/>
                </a:cubicBezTo>
                <a:lnTo>
                  <a:pt x="2226" y="1141"/>
                </a:lnTo>
                <a:cubicBezTo>
                  <a:pt x="2226" y="1141"/>
                  <a:pt x="2226" y="1141"/>
                  <a:pt x="2226" y="1141"/>
                </a:cubicBezTo>
                <a:lnTo>
                  <a:pt x="2226" y="1141"/>
                </a:lnTo>
                <a:cubicBezTo>
                  <a:pt x="2226" y="1771"/>
                  <a:pt x="1728" y="2282"/>
                  <a:pt x="1113" y="2282"/>
                </a:cubicBezTo>
                <a:lnTo>
                  <a:pt x="1113" y="2282"/>
                </a:lnTo>
                <a:cubicBezTo>
                  <a:pt x="498" y="2282"/>
                  <a:pt x="0" y="1771"/>
                  <a:pt x="0" y="1141"/>
                </a:cubicBezTo>
                <a:lnTo>
                  <a:pt x="0" y="1141"/>
                </a:lnTo>
                <a:cubicBezTo>
                  <a:pt x="0" y="1141"/>
                  <a:pt x="0" y="1141"/>
                  <a:pt x="0" y="1141"/>
                </a:cubicBezTo>
                <a:lnTo>
                  <a:pt x="0" y="1141"/>
                </a:lnTo>
                <a:close/>
              </a:path>
            </a:pathLst>
          </a:custGeom>
          <a:solidFill>
            <a:srgbClr val="FB8C1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" name="path 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 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4"/>
          <p:cNvSpPr/>
          <p:nvPr/>
        </p:nvSpPr>
        <p:spPr>
          <a:xfrm>
            <a:off x="2583985" y="2816563"/>
            <a:ext cx="426084" cy="449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2126150" y="2824691"/>
            <a:ext cx="38544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31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 rot="21600000">
            <a:off x="4086822" y="2822083"/>
            <a:ext cx="208950" cy="170051"/>
            <a:chOff x="0" y="0"/>
            <a:chExt cx="208950" cy="170051"/>
          </a:xfrm>
        </p:grpSpPr>
        <p:sp>
          <p:nvSpPr>
            <p:cNvPr id="98" name="path 98"/>
            <p:cNvSpPr/>
            <p:nvPr/>
          </p:nvSpPr>
          <p:spPr>
            <a:xfrm>
              <a:off x="76409" y="0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14" y="0"/>
                  </a:moveTo>
                  <a:lnTo>
                    <a:pt x="28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 100"/>
            <p:cNvSpPr/>
            <p:nvPr/>
          </p:nvSpPr>
          <p:spPr>
            <a:xfrm>
              <a:off x="0" y="33061"/>
              <a:ext cx="208950" cy="68234"/>
            </a:xfrm>
            <a:custGeom>
              <a:avLst/>
              <a:gdLst/>
              <a:ahLst/>
              <a:cxnLst/>
              <a:rect l="0" t="0" r="0" b="0"/>
              <a:pathLst>
                <a:path w="329" h="107">
                  <a:moveTo>
                    <a:pt x="7" y="101"/>
                  </a:moveTo>
                  <a:lnTo>
                    <a:pt x="32" y="69"/>
                  </a:lnTo>
                  <a:lnTo>
                    <a:pt x="64" y="44"/>
                  </a:lnTo>
                  <a:lnTo>
                    <a:pt x="97" y="26"/>
                  </a:lnTo>
                  <a:lnTo>
                    <a:pt x="136" y="13"/>
                  </a:lnTo>
                  <a:lnTo>
                    <a:pt x="177" y="9"/>
                  </a:lnTo>
                  <a:lnTo>
                    <a:pt x="219" y="13"/>
                  </a:lnTo>
                  <a:lnTo>
                    <a:pt x="257" y="26"/>
                  </a:lnTo>
                  <a:lnTo>
                    <a:pt x="291" y="44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path 102"/>
          <p:cNvSpPr/>
          <p:nvPr/>
        </p:nvSpPr>
        <p:spPr>
          <a:xfrm>
            <a:off x="1096967" y="2985066"/>
            <a:ext cx="16657" cy="149680"/>
          </a:xfrm>
          <a:custGeom>
            <a:avLst/>
            <a:gdLst/>
            <a:ahLst/>
            <a:cxnLst/>
            <a:rect l="0" t="0" r="0" b="0"/>
            <a:pathLst>
              <a:path w="26" h="235">
                <a:moveTo>
                  <a:pt x="18" y="235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 104"/>
          <p:cNvSpPr/>
          <p:nvPr/>
        </p:nvSpPr>
        <p:spPr>
          <a:xfrm>
            <a:off x="2394513" y="4431511"/>
            <a:ext cx="148098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18"/>
                </a:moveTo>
                <a:lnTo>
                  <a:pt x="0" y="7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/>
          <p:cNvSpPr/>
          <p:nvPr/>
        </p:nvSpPr>
        <p:spPr>
          <a:xfrm>
            <a:off x="2542151" y="4431511"/>
            <a:ext cx="148097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7"/>
                </a:moveTo>
                <a:lnTo>
                  <a:pt x="0" y="18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/>
          <p:cNvSpPr/>
          <p:nvPr/>
        </p:nvSpPr>
        <p:spPr>
          <a:xfrm>
            <a:off x="4065894" y="2916328"/>
            <a:ext cx="31437" cy="51070"/>
          </a:xfrm>
          <a:custGeom>
            <a:avLst/>
            <a:gdLst/>
            <a:ahLst/>
            <a:cxnLst/>
            <a:rect l="0" t="0" r="0" b="0"/>
            <a:pathLst>
              <a:path w="49" h="80">
                <a:moveTo>
                  <a:pt x="9" y="77"/>
                </a:moveTo>
                <a:lnTo>
                  <a:pt x="22" y="38"/>
                </a:lnTo>
                <a:lnTo>
                  <a:pt x="40" y="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0" y="1333500"/>
            <a:ext cx="7316469" cy="3925569"/>
          </a:xfrm>
          <a:prstGeom prst="rect">
            <a:avLst/>
          </a:prstGeom>
        </p:spPr>
      </p:pic>
      <p:sp>
        <p:nvSpPr>
          <p:cNvPr id="382" name="textbox 382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84" name="table 384"/>
          <p:cNvGraphicFramePr>
            <a:graphicFrameLocks noGrp="1"/>
          </p:cNvGraphicFramePr>
          <p:nvPr/>
        </p:nvGraphicFramePr>
        <p:xfrm>
          <a:off x="423544" y="803275"/>
          <a:ext cx="4847590" cy="417195"/>
        </p:xfrm>
        <a:graphic>
          <a:graphicData uri="http://schemas.openxmlformats.org/drawingml/2006/table">
            <a:tbl>
              <a:tblPr/>
              <a:tblGrid>
                <a:gridCol w="3532504"/>
                <a:gridCol w="1315085"/>
              </a:tblGrid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0"/>
                        </a:spcBef>
                      </a:pP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）动力电池系统热管理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冷却回路</a:t>
                      </a:r>
                      <a:endParaRPr sz="2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6" name="group 5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88" name="path 38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0" name="path 39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16200" y="1447800"/>
            <a:ext cx="6375399" cy="3486784"/>
          </a:xfrm>
          <a:prstGeom prst="rect">
            <a:avLst/>
          </a:prstGeom>
        </p:spPr>
      </p:pic>
      <p:sp>
        <p:nvSpPr>
          <p:cNvPr id="394" name="textbox 394"/>
          <p:cNvSpPr/>
          <p:nvPr/>
        </p:nvSpPr>
        <p:spPr>
          <a:xfrm>
            <a:off x="337972" y="1532082"/>
            <a:ext cx="2589529" cy="3294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小于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-10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℃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时，热管理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105000"/>
              </a:lnSpc>
              <a:spcBef>
                <a:spcPts val="38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控制器控制三通电磁阀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WV1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管路接通，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三通电磁阀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WV3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管路接通，启动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ct val="91000"/>
              </a:lnSpc>
              <a:spcBef>
                <a:spcPts val="41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热器并控制电池水泵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6510" algn="l" rtl="0" eaLnBrk="0">
              <a:lnSpc>
                <a:spcPct val="103000"/>
              </a:lnSpc>
              <a:spcBef>
                <a:spcPts val="45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Pump2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水泵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Pump1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驱动电池回路与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路的冷却液在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Chill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er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9525" algn="l" rtl="0" eaLnBrk="0">
              <a:lnSpc>
                <a:spcPct val="101000"/>
              </a:lnSpc>
              <a:spcBef>
                <a:spcPts val="4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的换热器中传递热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给动力电池加热。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98" name="table 398"/>
          <p:cNvGraphicFramePr>
            <a:graphicFrameLocks noGrp="1"/>
          </p:cNvGraphicFramePr>
          <p:nvPr/>
        </p:nvGraphicFramePr>
        <p:xfrm>
          <a:off x="423544" y="803275"/>
          <a:ext cx="6744969" cy="417195"/>
        </p:xfrm>
        <a:graphic>
          <a:graphicData uri="http://schemas.openxmlformats.org/drawingml/2006/table">
            <a:tbl>
              <a:tblPr/>
              <a:tblGrid>
                <a:gridCol w="3532504"/>
                <a:gridCol w="3212464"/>
              </a:tblGrid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0"/>
                        </a:spcBef>
                      </a:pP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）动力电池系统热管理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395" algn="l" rtl="0" eaLnBrk="0">
                        <a:lnSpc>
                          <a:spcPts val="254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加热回路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(&lt;-10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)</a:t>
                      </a:r>
                      <a:endParaRPr sz="20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0" name="textbox 400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04" name="path 40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 40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4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17700" y="1282700"/>
            <a:ext cx="4885055" cy="4165600"/>
          </a:xfrm>
          <a:prstGeom prst="rect">
            <a:avLst/>
          </a:prstGeom>
        </p:spPr>
      </p:pic>
      <p:sp>
        <p:nvSpPr>
          <p:cNvPr id="412" name="textbox 412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14" name="table 414"/>
          <p:cNvGraphicFramePr>
            <a:graphicFrameLocks noGrp="1"/>
          </p:cNvGraphicFramePr>
          <p:nvPr/>
        </p:nvGraphicFramePr>
        <p:xfrm>
          <a:off x="4090034" y="803275"/>
          <a:ext cx="3004819" cy="417195"/>
        </p:xfrm>
        <a:graphic>
          <a:graphicData uri="http://schemas.openxmlformats.org/drawingml/2006/table">
            <a:tbl>
              <a:tblPr/>
              <a:tblGrid>
                <a:gridCol w="3004819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920" algn="l" rtl="0" eaLnBrk="0">
                        <a:lnSpc>
                          <a:spcPts val="254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加热回路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(&lt;-10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)</a:t>
                      </a:r>
                      <a:endParaRPr sz="20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6" name="table 416"/>
          <p:cNvGraphicFramePr>
            <a:graphicFrameLocks noGrp="1"/>
          </p:cNvGraphicFramePr>
          <p:nvPr/>
        </p:nvGraphicFramePr>
        <p:xfrm>
          <a:off x="567055" y="810259"/>
          <a:ext cx="3303269" cy="372745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303269"/>
              </a:tblGrid>
              <a:tr h="353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0"/>
                        </a:spcBef>
                      </a:pP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）动力电池系统热管理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60" name="group 6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20" name="path 4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2" name="path 4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57400" y="1384300"/>
            <a:ext cx="7044690" cy="3831590"/>
          </a:xfrm>
          <a:prstGeom prst="rect">
            <a:avLst/>
          </a:prstGeom>
        </p:spPr>
      </p:pic>
      <p:sp>
        <p:nvSpPr>
          <p:cNvPr id="426" name="textbox 426"/>
          <p:cNvSpPr/>
          <p:nvPr/>
        </p:nvSpPr>
        <p:spPr>
          <a:xfrm>
            <a:off x="627659" y="1561030"/>
            <a:ext cx="1637029" cy="3126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2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为了降低动力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0795" algn="l" rtl="0" eaLnBrk="0">
              <a:lnSpc>
                <a:spcPct val="132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电池加热的电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耗，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电驱动冷却系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统与动力电池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845"/>
              </a:spcBef>
            </a:pP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加热回路结合，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-635" algn="l" rtl="0" eaLnBrk="0">
              <a:lnSpc>
                <a:spcPct val="124000"/>
              </a:lnSpc>
              <a:spcBef>
                <a:spcPts val="39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充分利用电驱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动的热量给动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力电池加热。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30" name="table 430"/>
          <p:cNvGraphicFramePr>
            <a:graphicFrameLocks noGrp="1"/>
          </p:cNvGraphicFramePr>
          <p:nvPr/>
        </p:nvGraphicFramePr>
        <p:xfrm>
          <a:off x="423544" y="803275"/>
          <a:ext cx="8453119" cy="417195"/>
        </p:xfrm>
        <a:graphic>
          <a:graphicData uri="http://schemas.openxmlformats.org/drawingml/2006/table">
            <a:tbl>
              <a:tblPr/>
              <a:tblGrid>
                <a:gridCol w="3532504"/>
                <a:gridCol w="4920615"/>
              </a:tblGrid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0"/>
                        </a:spcBef>
                      </a:pP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8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）动力电池系统热管理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0810" algn="l" rtl="0" eaLnBrk="0">
                        <a:lnSpc>
                          <a:spcPts val="254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电驱动热量给动力电池加热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(&gt;-10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)</a:t>
                      </a:r>
                      <a:endParaRPr sz="20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2" name="textbox 432"/>
          <p:cNvSpPr/>
          <p:nvPr/>
        </p:nvSpPr>
        <p:spPr>
          <a:xfrm>
            <a:off x="3287801" y="217347"/>
            <a:ext cx="4012565" cy="357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2400" b="1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</a:t>
            </a:r>
            <a:r>
              <a:rPr sz="24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理系统工作原理</a:t>
            </a:r>
            <a:endParaRPr sz="24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4" name="textbox 434"/>
          <p:cNvSpPr/>
          <p:nvPr/>
        </p:nvSpPr>
        <p:spPr>
          <a:xfrm>
            <a:off x="-12700" y="171165"/>
            <a:ext cx="2907664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-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600" b="1" kern="0" spc="-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38" name="path 43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" name="path 44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box 442"/>
          <p:cNvSpPr/>
          <p:nvPr/>
        </p:nvSpPr>
        <p:spPr>
          <a:xfrm>
            <a:off x="566928" y="1382826"/>
            <a:ext cx="8187690" cy="3630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ts val="254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车辆在交流充电，直流充电，智能充电，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行车过程中（包括车速为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ct val="91000"/>
              </a:lnSpc>
              <a:spcBef>
                <a:spcPts val="560"/>
              </a:spcBef>
            </a:pP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）都可以启动热管理对动力电</a:t>
            </a: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池加热或冷却。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8415" algn="l" rtl="0" eaLnBrk="0">
              <a:lnSpc>
                <a:spcPct val="114000"/>
              </a:lnSpc>
              <a:spcBef>
                <a:spcPts val="49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①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当动力电池有冷却需求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时，热管理控制器启动压缩机启动，动力电池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回路通过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Chiller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换热器与空调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回路进行换热，利用空调制冷回路给动力电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池降温。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9050" algn="l" rtl="0" eaLnBrk="0">
              <a:lnSpc>
                <a:spcPct val="113000"/>
              </a:lnSpc>
              <a:spcBef>
                <a:spcPts val="44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②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当动力电池有加热需求时（电池最低温度低于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-10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℃</a:t>
            </a:r>
            <a:r>
              <a:rPr sz="2000" kern="0" spc="-200" dirty="0">
                <a:solidFill>
                  <a:srgbClr val="000000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,且暖风开启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加热器启动，动力电池回路通过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Chiller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集成的换热器与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回路进行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换热，利用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加热回路给动力电池加热。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" indent="6350" algn="l" rtl="0" eaLnBrk="0">
              <a:lnSpc>
                <a:spcPct val="114000"/>
              </a:lnSpc>
              <a:spcBef>
                <a:spcPts val="35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③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当电池有加热需求时（电池最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低温度高于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-10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℃</a:t>
            </a:r>
            <a:r>
              <a:rPr sz="2000" kern="0" spc="9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),</a:t>
            </a:r>
            <a:r>
              <a:rPr sz="2000" kern="0" spc="5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不启动，利用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电驱回路的加热动力电池回路。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6" name="textbox 446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52" name="path 45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4" name="path 45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800" y="3429000"/>
            <a:ext cx="8460739" cy="1642109"/>
          </a:xfrm>
          <a:prstGeom prst="rect">
            <a:avLst/>
          </a:prstGeom>
        </p:spPr>
      </p:pic>
      <p:graphicFrame>
        <p:nvGraphicFramePr>
          <p:cNvPr id="458" name="table 458"/>
          <p:cNvGraphicFramePr>
            <a:graphicFrameLocks noGrp="1"/>
          </p:cNvGraphicFramePr>
          <p:nvPr/>
        </p:nvGraphicFramePr>
        <p:xfrm>
          <a:off x="519429" y="2006600"/>
          <a:ext cx="8220710" cy="1236345"/>
        </p:xfrm>
        <a:graphic>
          <a:graphicData uri="http://schemas.openxmlformats.org/drawingml/2006/table">
            <a:tbl>
              <a:tblPr/>
              <a:tblGrid>
                <a:gridCol w="8220710"/>
              </a:tblGrid>
              <a:tr h="11982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840" indent="133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①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动力电池在放电模式与慢充模式，电池单体温度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38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,电池冷却系统启动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工作；当单体电池温度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≤ 32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,电池冷却系统停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止工作。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2395" indent="177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②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动力电池在快充模式，电池单体温度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32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,电池冷却系统启动工作；当单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体电池温度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≤ 28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,电池冷却系统停止工作。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" name="textbox 460"/>
          <p:cNvSpPr/>
          <p:nvPr/>
        </p:nvSpPr>
        <p:spPr>
          <a:xfrm>
            <a:off x="514375" y="1302334"/>
            <a:ext cx="776922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( 2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动力电池冷却控制策略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：当动力电池需要冷却时，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根据单体电池最高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温度发送热管理控制信号，包括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3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4" name="textbox 464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6" name="textbox 466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70" name="path 4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2" name="path 4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8000" y="3035300"/>
            <a:ext cx="8096885" cy="2167255"/>
          </a:xfrm>
          <a:prstGeom prst="rect">
            <a:avLst/>
          </a:prstGeom>
        </p:spPr>
      </p:pic>
      <p:graphicFrame>
        <p:nvGraphicFramePr>
          <p:cNvPr id="476" name="table 476"/>
          <p:cNvGraphicFramePr>
            <a:graphicFrameLocks noGrp="1"/>
          </p:cNvGraphicFramePr>
          <p:nvPr/>
        </p:nvGraphicFramePr>
        <p:xfrm>
          <a:off x="413384" y="1993900"/>
          <a:ext cx="8220075" cy="960120"/>
        </p:xfrm>
        <a:graphic>
          <a:graphicData uri="http://schemas.openxmlformats.org/drawingml/2006/table">
            <a:tbl>
              <a:tblPr/>
              <a:tblGrid>
                <a:gridCol w="8220075"/>
              </a:tblGrid>
              <a:tr h="922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935" indent="1524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③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动力电池冷却启动后，若动力电池平均温度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25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,且冷却水温度与电池最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高温度差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</a:t>
                      </a:r>
                      <a:r>
                        <a:rPr sz="18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14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,动力电池冷却关闭，水泵继续运转，开启匀热模式。若电池最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高温度持续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10min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不变，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匀热模式关闭，重启动力电池冷却系统。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8" name="textbox 478"/>
          <p:cNvSpPr/>
          <p:nvPr/>
        </p:nvSpPr>
        <p:spPr>
          <a:xfrm>
            <a:off x="514375" y="1374089"/>
            <a:ext cx="776922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( 2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动力电池冷却控制策略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：当动力电池需要冷却时，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根据单体电池最高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温度发送热管理控制信号，包括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3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2" name="textbox 482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4" name="textbox 484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88" name="path 48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" name="path 49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6700" y="2921000"/>
            <a:ext cx="8508365" cy="1672590"/>
          </a:xfrm>
          <a:prstGeom prst="rect">
            <a:avLst/>
          </a:prstGeom>
        </p:spPr>
      </p:pic>
      <p:graphicFrame>
        <p:nvGraphicFramePr>
          <p:cNvPr id="494" name="table 494"/>
          <p:cNvGraphicFramePr>
            <a:graphicFrameLocks noGrp="1"/>
          </p:cNvGraphicFramePr>
          <p:nvPr/>
        </p:nvGraphicFramePr>
        <p:xfrm>
          <a:off x="461645" y="1936114"/>
          <a:ext cx="8220075" cy="960120"/>
        </p:xfrm>
        <a:graphic>
          <a:graphicData uri="http://schemas.openxmlformats.org/drawingml/2006/table">
            <a:tbl>
              <a:tblPr/>
              <a:tblGrid>
                <a:gridCol w="8220075"/>
              </a:tblGrid>
              <a:tr h="922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395" indent="17780" algn="l" rtl="0" eaLnBrk="0">
                        <a:lnSpc>
                          <a:spcPct val="134000"/>
                        </a:lnSpc>
                        <a:spcBef>
                          <a:spcPts val="5"/>
                        </a:spcBef>
                      </a:pP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①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动力电池在放电模式，电池单体温度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≤ -20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,电池加热系统启动工作；当单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体电池温度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-18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池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加热系统停止工作。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6" name="textbox 496"/>
          <p:cNvSpPr/>
          <p:nvPr/>
        </p:nvSpPr>
        <p:spPr>
          <a:xfrm>
            <a:off x="514375" y="1374089"/>
            <a:ext cx="776922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( 3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动力电池加热控制策略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：当动力电池需要加热时，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根据单体电池最低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温度发送热管理控制信号，包括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三种模式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0" name="textbox 500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2" name="textbox 502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0" name="group 7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06" name="path 50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8" name="path 50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4800" y="3276599"/>
            <a:ext cx="8589009" cy="1688465"/>
          </a:xfrm>
          <a:prstGeom prst="rect">
            <a:avLst/>
          </a:prstGeom>
        </p:spPr>
      </p:pic>
      <p:graphicFrame>
        <p:nvGraphicFramePr>
          <p:cNvPr id="512" name="table 512"/>
          <p:cNvGraphicFramePr>
            <a:graphicFrameLocks noGrp="1"/>
          </p:cNvGraphicFramePr>
          <p:nvPr/>
        </p:nvGraphicFramePr>
        <p:xfrm>
          <a:off x="461645" y="2007870"/>
          <a:ext cx="8220075" cy="1236979"/>
        </p:xfrm>
        <a:graphic>
          <a:graphicData uri="http://schemas.openxmlformats.org/drawingml/2006/table">
            <a:tbl>
              <a:tblPr/>
              <a:tblGrid>
                <a:gridCol w="8220075"/>
              </a:tblGrid>
              <a:tr h="1198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840" indent="1333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②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动力电池在快充模式，电池单体温度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-20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4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＜</a:t>
                      </a:r>
                      <a:r>
                        <a:rPr sz="1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 ≤ 20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,电池电压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≤ 4.148V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加热系统启动工作，当单体电池温度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21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时，电池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加热系统停止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工作；电池单体温度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-20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4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＜</a:t>
                      </a:r>
                      <a:r>
                        <a:rPr sz="1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 ≤ 5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,电池电压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4.14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8V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，电池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1760" algn="l" rtl="0" eaLnBrk="0">
                        <a:lnSpc>
                          <a:spcPct val="91000"/>
                        </a:lnSpc>
                        <a:spcBef>
                          <a:spcPts val="195"/>
                        </a:spcBef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启动工作，当单体电池温度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7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时，电池 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加热系统停止工作。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4" name="textbox 514"/>
          <p:cNvSpPr/>
          <p:nvPr/>
        </p:nvSpPr>
        <p:spPr>
          <a:xfrm>
            <a:off x="514375" y="1302334"/>
            <a:ext cx="776922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( 3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动力电池加热控制策略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：当动力电池需要加热时，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根据单体电池最低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温度发送热管理控制信号，包括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三种模式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8" name="textbox 518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0" name="textbox 520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24" name="path 5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6" name="path 5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8300" y="2997200"/>
            <a:ext cx="8395334" cy="1650364"/>
          </a:xfrm>
          <a:prstGeom prst="rect">
            <a:avLst/>
          </a:prstGeom>
        </p:spPr>
      </p:pic>
      <p:graphicFrame>
        <p:nvGraphicFramePr>
          <p:cNvPr id="530" name="table 530"/>
          <p:cNvGraphicFramePr>
            <a:graphicFrameLocks noGrp="1"/>
          </p:cNvGraphicFramePr>
          <p:nvPr/>
        </p:nvGraphicFramePr>
        <p:xfrm>
          <a:off x="461645" y="2007870"/>
          <a:ext cx="8220075" cy="960120"/>
        </p:xfrm>
        <a:graphic>
          <a:graphicData uri="http://schemas.openxmlformats.org/drawingml/2006/table">
            <a:tbl>
              <a:tblPr/>
              <a:tblGrid>
                <a:gridCol w="8220075"/>
              </a:tblGrid>
              <a:tr h="922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indent="15240" algn="l" rtl="0" eaLnBrk="0">
                        <a:lnSpc>
                          <a:spcPct val="133000"/>
                        </a:lnSpc>
                        <a:spcBef>
                          <a:spcPts val="0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③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动力电池在慢充模式，电池单体温度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-20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4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＜</a:t>
                      </a:r>
                      <a:r>
                        <a:rPr sz="1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 ≤</a:t>
                      </a:r>
                      <a:r>
                        <a:rPr sz="18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加热系统启  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动工作，当单体电池温度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 20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,电池加热系统停止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" name="textbox 532"/>
          <p:cNvSpPr/>
          <p:nvPr/>
        </p:nvSpPr>
        <p:spPr>
          <a:xfrm>
            <a:off x="514375" y="1302334"/>
            <a:ext cx="776922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( 3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动力电池加热控制策略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：当动力电池需要加热时，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根据单体电池最低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温度发送热管理控制信号，包括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三种模式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6" name="textbox 536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8" name="textbox 538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42" name="path 5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4" name="path 5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81200" y="2209799"/>
            <a:ext cx="5142230" cy="2867660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45934" y="905894"/>
            <a:ext cx="7407909" cy="1216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13410" algn="l" rtl="0" eaLnBrk="0">
              <a:lnSpc>
                <a:spcPct val="97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一辆2018款吉利帝豪EV450电动汽车采用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电动空调系统，将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启动开关打至“ON”档，打开空调AC开关，将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温度调到最高，风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量调到最大，出风口风量正常，但出风口温度明显偏低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。请你对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 电动汽车空调暖风不热的故障进行检</a:t>
            </a:r>
            <a:r>
              <a:rPr sz="20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-12700" y="171165"/>
            <a:ext cx="2696845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400" b="1" kern="0" spc="1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20" name="path 1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 1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picture 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400" y="3073400"/>
            <a:ext cx="8208643" cy="2084070"/>
          </a:xfrm>
          <a:prstGeom prst="rect">
            <a:avLst/>
          </a:prstGeom>
        </p:spPr>
      </p:pic>
      <p:graphicFrame>
        <p:nvGraphicFramePr>
          <p:cNvPr id="548" name="table 548"/>
          <p:cNvGraphicFramePr>
            <a:graphicFrameLocks noGrp="1"/>
          </p:cNvGraphicFramePr>
          <p:nvPr/>
        </p:nvGraphicFramePr>
        <p:xfrm>
          <a:off x="461645" y="2007870"/>
          <a:ext cx="8220075" cy="960120"/>
        </p:xfrm>
        <a:graphic>
          <a:graphicData uri="http://schemas.openxmlformats.org/drawingml/2006/table">
            <a:tbl>
              <a:tblPr/>
              <a:tblGrid>
                <a:gridCol w="8220075"/>
              </a:tblGrid>
              <a:tr h="922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760" indent="1841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④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动力电池加热启动后，若动力电池温度差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</a:t>
                      </a:r>
                      <a:r>
                        <a:rPr sz="18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12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,冷却水温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度与电池最高温    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度差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≥</a:t>
                      </a:r>
                      <a:r>
                        <a:rPr sz="18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14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℃</a:t>
                      </a:r>
                      <a:r>
                        <a:rPr sz="18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S Gothic" panose="020B0609070205080204" charset="-128"/>
                          <a:ea typeface="MS Gothic" panose="020B0609070205080204" charset="-128"/>
                          <a:cs typeface="MS Gothic" panose="020B0609070205080204" charset="-128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,电池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加热关闭，水泵继续运转，开启匀热模式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。若电池最高温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度持续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10min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不变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，匀热模式关闭，重启动力电池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PTC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加热系统。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0" name="textbox 550"/>
          <p:cNvSpPr/>
          <p:nvPr/>
        </p:nvSpPr>
        <p:spPr>
          <a:xfrm>
            <a:off x="514375" y="1374089"/>
            <a:ext cx="776922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( 3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动力电池加热控制策略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：当动力电池需要加热时，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根据单体电池最低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温度发送热管理控制信号，包括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“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三种模式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4" name="textbox 554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6" name="group 7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60" name="path 5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2" name="path 5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box 564"/>
          <p:cNvSpPr/>
          <p:nvPr/>
        </p:nvSpPr>
        <p:spPr>
          <a:xfrm>
            <a:off x="715009" y="3049904"/>
            <a:ext cx="7613650" cy="1753870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7825" indent="-266700" algn="l" rtl="0" eaLnBrk="0">
              <a:lnSpc>
                <a:spcPct val="123000"/>
              </a:lnSpc>
              <a:spcBef>
                <a:spcPts val="5"/>
              </a:spcBef>
              <a:tabLst>
                <a:tab pos="277495" algn="l"/>
              </a:tabLst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3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当电池最高温度大于55℃时，动力电池无法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上高压放电，车辆处于ON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档，不启动电池冷却，同时BMS发送电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池高温故障信息。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0525" indent="-279400" algn="l" rtl="0" eaLnBrk="0">
              <a:lnSpc>
                <a:spcPct val="123000"/>
              </a:lnSpc>
              <a:tabLst>
                <a:tab pos="277495" algn="l"/>
              </a:tabLst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当电池最高温度小于55℃时，BMS发送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热管理控制命令时，需要先判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断SOC状态，SOC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值太低，BMS不发送热管理控制命令。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66" name="picture 5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26185" y="4037249"/>
            <a:ext cx="166814" cy="260794"/>
          </a:xfrm>
          <a:prstGeom prst="rect">
            <a:avLst/>
          </a:prstGeom>
        </p:spPr>
      </p:pic>
      <p:pic>
        <p:nvPicPr>
          <p:cNvPr id="568" name="picture 5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6185" y="3214289"/>
            <a:ext cx="166814" cy="260794"/>
          </a:xfrm>
          <a:prstGeom prst="rect">
            <a:avLst/>
          </a:prstGeom>
        </p:spPr>
      </p:pic>
      <p:sp>
        <p:nvSpPr>
          <p:cNvPr id="570" name="textbox 570"/>
          <p:cNvSpPr/>
          <p:nvPr/>
        </p:nvSpPr>
        <p:spPr>
          <a:xfrm>
            <a:off x="488772" y="1481073"/>
            <a:ext cx="7883525" cy="1544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530" algn="l" rtl="0" eaLnBrk="0">
              <a:lnSpc>
                <a:spcPts val="2285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( 4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动力电池温度监测由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根据动力电池单体温度判定动力电池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-2540" algn="l" rtl="0" eaLnBrk="0">
              <a:lnSpc>
                <a:spcPct val="149000"/>
              </a:lnSpc>
              <a:spcBef>
                <a:spcPts val="1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是否启动冷却，并发送冷却请求给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CU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VCU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转发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上述信号至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AC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（热管理控制器）。动力电池进行快充及慢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VCU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直接转发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的热管理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请求。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4" name="textbox 574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6" name="textbox 576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80" name="path 58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2" name="path 58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box 584"/>
          <p:cNvSpPr/>
          <p:nvPr/>
        </p:nvSpPr>
        <p:spPr>
          <a:xfrm>
            <a:off x="513232" y="1374088"/>
            <a:ext cx="7997825" cy="1946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0" algn="l" rtl="0" eaLnBrk="0">
              <a:lnSpc>
                <a:spcPct val="100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( 5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行车状态下，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VCU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接收到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BMS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发送的加热需求后，需要根据当前电池温度、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暖风状态、车速等条件进行再次逻辑判断，从而发送不同热管理请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求至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AC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器（热管理控制器）。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12065" algn="l" rtl="0" eaLnBrk="0">
              <a:lnSpc>
                <a:spcPct val="100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( 6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)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一般情况下，压缩机和动力电池水泵、</a:t>
            </a:r>
            <a:r>
              <a:rPr sz="18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PTC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加热水泵由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AC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制器（热管理控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冷却风扇、电驱水泵由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VCU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控制。但是，当空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调面板有给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VCU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发送压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缩机开机请求和功率请求时，风扇做低速运转。当空调面板给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CU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发送风扇高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速请求，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VCU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控制风扇高速运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86" name="picture 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57400" y="3555999"/>
            <a:ext cx="4937125" cy="1573212"/>
          </a:xfrm>
          <a:prstGeom prst="rect">
            <a:avLst/>
          </a:prstGeom>
        </p:spPr>
      </p:pic>
      <p:sp>
        <p:nvSpPr>
          <p:cNvPr id="590" name="textbox 590"/>
          <p:cNvSpPr/>
          <p:nvPr/>
        </p:nvSpPr>
        <p:spPr>
          <a:xfrm>
            <a:off x="-12700" y="171165"/>
            <a:ext cx="73132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热管理系统工作原理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2" name="textbox 592"/>
          <p:cNvSpPr/>
          <p:nvPr/>
        </p:nvSpPr>
        <p:spPr>
          <a:xfrm>
            <a:off x="433070" y="819784"/>
            <a:ext cx="412369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1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热管理系统控制逻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0" name="group 8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96" name="path 59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8" name="path 59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86200" y="1358900"/>
            <a:ext cx="4728209" cy="3957319"/>
          </a:xfrm>
          <a:prstGeom prst="rect">
            <a:avLst/>
          </a:prstGeom>
        </p:spPr>
      </p:pic>
      <p:sp>
        <p:nvSpPr>
          <p:cNvPr id="602" name="textbox 602"/>
          <p:cNvSpPr/>
          <p:nvPr/>
        </p:nvSpPr>
        <p:spPr>
          <a:xfrm>
            <a:off x="502157" y="1490765"/>
            <a:ext cx="3275965" cy="3473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algn="l" rtl="0" eaLnBrk="0">
              <a:lnSpc>
                <a:spcPct val="83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EV450电驱动系统散热器与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31000"/>
              </a:lnSpc>
              <a:spcBef>
                <a:spcPts val="6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空调制冷系统冷凝器依靠两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个冷却风扇强制散热。两个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风扇分别由VCU通过一个低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速档继电器和一个高速档继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电器控制高低速控制，若冷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却风扇不运转将导致电机、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20000"/>
              </a:lnSpc>
              <a:spcBef>
                <a:spcPts val="48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充电机温度过高，制冷压力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偏高、制冷效果变差等故障。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6" name="textbox 606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08" name="table 608"/>
          <p:cNvGraphicFramePr>
            <a:graphicFrameLocks noGrp="1"/>
          </p:cNvGraphicFramePr>
          <p:nvPr/>
        </p:nvGraphicFramePr>
        <p:xfrm>
          <a:off x="521335" y="810895"/>
          <a:ext cx="456882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456882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）冷却风扇低速档不运转</a:t>
                      </a:r>
                      <a:r>
                        <a:rPr sz="1800" b="1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82" name="group 8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12" name="path 61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4" name="path 61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7800" y="1320800"/>
            <a:ext cx="5925820" cy="3915409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22" name="table 622"/>
          <p:cNvGraphicFramePr>
            <a:graphicFrameLocks noGrp="1"/>
          </p:cNvGraphicFramePr>
          <p:nvPr/>
        </p:nvGraphicFramePr>
        <p:xfrm>
          <a:off x="521335" y="810895"/>
          <a:ext cx="456882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456882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）冷却风扇低速档不运转</a:t>
                      </a:r>
                      <a:r>
                        <a:rPr sz="1800" b="1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84" name="group 8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26" name="path 62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8" name="path 62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picture 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1100" y="1371600"/>
            <a:ext cx="6586854" cy="3889375"/>
          </a:xfrm>
          <a:prstGeom prst="rect">
            <a:avLst/>
          </a:prstGeom>
        </p:spPr>
      </p:pic>
      <p:sp>
        <p:nvSpPr>
          <p:cNvPr id="634" name="textbox 634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36" name="table 636"/>
          <p:cNvGraphicFramePr>
            <a:graphicFrameLocks noGrp="1"/>
          </p:cNvGraphicFramePr>
          <p:nvPr/>
        </p:nvGraphicFramePr>
        <p:xfrm>
          <a:off x="521335" y="810895"/>
          <a:ext cx="456882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456882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）冷却风扇低速档不运转</a:t>
                      </a:r>
                      <a:r>
                        <a:rPr sz="1800" b="1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86" name="group 8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40" name="path 64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2" name="path 64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0" y="1295400"/>
            <a:ext cx="6784975" cy="4019550"/>
          </a:xfrm>
          <a:prstGeom prst="rect">
            <a:avLst/>
          </a:prstGeom>
        </p:spPr>
      </p:pic>
      <p:sp>
        <p:nvSpPr>
          <p:cNvPr id="648" name="textbox 648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50" name="table 650"/>
          <p:cNvGraphicFramePr>
            <a:graphicFrameLocks noGrp="1"/>
          </p:cNvGraphicFramePr>
          <p:nvPr/>
        </p:nvGraphicFramePr>
        <p:xfrm>
          <a:off x="521335" y="810895"/>
          <a:ext cx="456882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456882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ts val="2375"/>
                        </a:lnSpc>
                        <a:spcBef>
                          <a:spcPts val="5"/>
                        </a:spcBef>
                      </a:pP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 </a:t>
                      </a: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）冷却风扇低速档不运转</a:t>
                      </a:r>
                      <a:r>
                        <a:rPr sz="1800" b="1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88" name="group 8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54" name="path 65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56" name="path 65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picture 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99000" y="825500"/>
            <a:ext cx="3856990" cy="4515484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2600" y="1460500"/>
            <a:ext cx="4077969" cy="1720214"/>
          </a:xfrm>
          <a:prstGeom prst="rect">
            <a:avLst/>
          </a:prstGeom>
        </p:spPr>
      </p:pic>
      <p:sp>
        <p:nvSpPr>
          <p:cNvPr id="662" name="textbox 662"/>
          <p:cNvSpPr/>
          <p:nvPr/>
        </p:nvSpPr>
        <p:spPr>
          <a:xfrm>
            <a:off x="584708" y="3580065"/>
            <a:ext cx="3811904" cy="1308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640" indent="21590" algn="l" rtl="0" eaLnBrk="0">
              <a:lnSpc>
                <a:spcPct val="105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PTC加热水泵不工作将导致空调制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暖效果差，动力电池低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温状态下   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（低于-10℃ )时，动力电池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慢，电池输出功率受限等故障。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6" name="textbox 666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68" name="table 668"/>
          <p:cNvGraphicFramePr>
            <a:graphicFrameLocks noGrp="1"/>
          </p:cNvGraphicFramePr>
          <p:nvPr/>
        </p:nvGraphicFramePr>
        <p:xfrm>
          <a:off x="521335" y="810895"/>
          <a:ext cx="3657600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657600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2.  PTC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加热水泵不工作的故障检修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90" name="group 9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72" name="path 67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4" name="path 67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picture 6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52500" y="1308100"/>
            <a:ext cx="6790054" cy="4002405"/>
          </a:xfrm>
          <a:prstGeom prst="rect">
            <a:avLst/>
          </a:prstGeom>
        </p:spPr>
      </p:pic>
      <p:sp>
        <p:nvSpPr>
          <p:cNvPr id="680" name="textbox 680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82" name="table 682"/>
          <p:cNvGraphicFramePr>
            <a:graphicFrameLocks noGrp="1"/>
          </p:cNvGraphicFramePr>
          <p:nvPr/>
        </p:nvGraphicFramePr>
        <p:xfrm>
          <a:off x="521335" y="810895"/>
          <a:ext cx="3657600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657600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2.  PTC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加热水泵不工作的故障检修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92" name="group 9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86" name="path 6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8" name="path 6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0" y="1295400"/>
            <a:ext cx="6990080" cy="4033519"/>
          </a:xfrm>
          <a:prstGeom prst="rect">
            <a:avLst/>
          </a:prstGeom>
        </p:spPr>
      </p:pic>
      <p:sp>
        <p:nvSpPr>
          <p:cNvPr id="694" name="textbox 694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96" name="table 696"/>
          <p:cNvGraphicFramePr>
            <a:graphicFrameLocks noGrp="1"/>
          </p:cNvGraphicFramePr>
          <p:nvPr/>
        </p:nvGraphicFramePr>
        <p:xfrm>
          <a:off x="521335" y="810895"/>
          <a:ext cx="3657600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657600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2.  PTC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加热水泵不工作的故障检修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sp>
        <p:nvSpPr>
          <p:cNvPr id="698" name="textbox 698"/>
          <p:cNvSpPr/>
          <p:nvPr/>
        </p:nvSpPr>
        <p:spPr>
          <a:xfrm>
            <a:off x="-12700" y="5460516"/>
            <a:ext cx="916940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031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39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02" name="path 7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4" name="path 7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62986" y="1477600"/>
            <a:ext cx="6665017" cy="3047461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-12700" y="171165"/>
            <a:ext cx="270128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400" b="1" kern="0" spc="1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32" name="path 1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" name="path 1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picture 7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2800" y="1320800"/>
            <a:ext cx="7457440" cy="3976369"/>
          </a:xfrm>
          <a:prstGeom prst="rect">
            <a:avLst/>
          </a:prstGeom>
        </p:spPr>
      </p:pic>
      <p:sp>
        <p:nvSpPr>
          <p:cNvPr id="710" name="textbox 710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12" name="table 712"/>
          <p:cNvGraphicFramePr>
            <a:graphicFrameLocks noGrp="1"/>
          </p:cNvGraphicFramePr>
          <p:nvPr/>
        </p:nvGraphicFramePr>
        <p:xfrm>
          <a:off x="521335" y="810895"/>
          <a:ext cx="3657600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657600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2.  PTC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加热水泵不工作的故障检修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96" name="group 9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16" name="path 7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8" name="path 7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5200" y="1282700"/>
            <a:ext cx="6805930" cy="3981450"/>
          </a:xfrm>
          <a:prstGeom prst="rect">
            <a:avLst/>
          </a:prstGeom>
        </p:spPr>
      </p:pic>
      <p:sp>
        <p:nvSpPr>
          <p:cNvPr id="724" name="textbox 724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26" name="table 726"/>
          <p:cNvGraphicFramePr>
            <a:graphicFrameLocks noGrp="1"/>
          </p:cNvGraphicFramePr>
          <p:nvPr/>
        </p:nvGraphicFramePr>
        <p:xfrm>
          <a:off x="521335" y="810895"/>
          <a:ext cx="3657600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657600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2.  PTC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加热水泵不工作的故障检修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98" name="group 9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30" name="path 73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2" name="path 73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picture 7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3600" y="736600"/>
            <a:ext cx="4214494" cy="4514214"/>
          </a:xfrm>
          <a:prstGeom prst="rect">
            <a:avLst/>
          </a:prstGeom>
        </p:spPr>
      </p:pic>
      <p:sp>
        <p:nvSpPr>
          <p:cNvPr id="736" name="textbox 736"/>
          <p:cNvSpPr/>
          <p:nvPr/>
        </p:nvSpPr>
        <p:spPr>
          <a:xfrm>
            <a:off x="563575" y="2817428"/>
            <a:ext cx="3910329" cy="2470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032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EV450整车热管理系统中有三个三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磁阀控制冷却液的流向。三通电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磁阀由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A/C空调控制器通过LIN线控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制。以三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通电磁阀WV1为例，控制PTC加热冷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ct val="92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却液的流向空调加热芯体或C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hiller换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905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热器，电磁阀故障将导致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冷却液回路不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能切换，不能切换到Chil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ler换热器动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力电池低温就不能得到有效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加热，影响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动力电池的性能和充电效率。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0" name="picture 7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9800" y="1358900"/>
            <a:ext cx="2204085" cy="1403350"/>
          </a:xfrm>
          <a:prstGeom prst="rect">
            <a:avLst/>
          </a:prstGeom>
        </p:spPr>
      </p:pic>
      <p:sp>
        <p:nvSpPr>
          <p:cNvPr id="742" name="textbox 742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44" name="table 744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三通电磁阀故障检修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00" name="group 10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48" name="path 74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50" name="path 75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1400" y="1282700"/>
            <a:ext cx="6670675" cy="4006214"/>
          </a:xfrm>
          <a:prstGeom prst="rect">
            <a:avLst/>
          </a:prstGeom>
        </p:spPr>
      </p:pic>
      <p:sp>
        <p:nvSpPr>
          <p:cNvPr id="756" name="textbox 756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58" name="table 758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三通电磁阀故障检修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02" name="group 10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62" name="path 7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4" name="path 7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icture 7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7100" y="1333500"/>
            <a:ext cx="6819264" cy="3724275"/>
          </a:xfrm>
          <a:prstGeom prst="rect">
            <a:avLst/>
          </a:prstGeom>
        </p:spPr>
      </p:pic>
      <p:sp>
        <p:nvSpPr>
          <p:cNvPr id="770" name="textbox 770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72" name="table 772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三通电磁阀故障检修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04" name="group 10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76" name="path 7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78" name="path 7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picture 7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82700" y="1308100"/>
            <a:ext cx="6155690" cy="3995419"/>
          </a:xfrm>
          <a:prstGeom prst="rect">
            <a:avLst/>
          </a:prstGeom>
        </p:spPr>
      </p:pic>
      <p:sp>
        <p:nvSpPr>
          <p:cNvPr id="784" name="textbox 784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86" name="table 786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三通电磁阀故障检修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06" name="group 10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90" name="path 7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92" name="path 7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7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54100" y="1308100"/>
            <a:ext cx="6727825" cy="3928109"/>
          </a:xfrm>
          <a:prstGeom prst="rect">
            <a:avLst/>
          </a:prstGeom>
        </p:spPr>
      </p:pic>
      <p:sp>
        <p:nvSpPr>
          <p:cNvPr id="798" name="textbox 798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00" name="table 800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三通电磁阀故障检修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08" name="group 10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04" name="path 80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6" name="path 80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picture 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70400" y="1117600"/>
            <a:ext cx="4362450" cy="3313430"/>
          </a:xfrm>
          <a:prstGeom prst="rect">
            <a:avLst/>
          </a:prstGeom>
        </p:spPr>
      </p:pic>
      <p:sp>
        <p:nvSpPr>
          <p:cNvPr id="810" name="textbox 810"/>
          <p:cNvSpPr/>
          <p:nvPr/>
        </p:nvSpPr>
        <p:spPr>
          <a:xfrm>
            <a:off x="843280" y="1353551"/>
            <a:ext cx="3256915" cy="1550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ts val="25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①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打开前机舱盖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algn="l" rtl="0" eaLnBrk="0">
              <a:lnSpc>
                <a:spcPct val="10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②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断开蓄电池负极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algn="l" rtl="0" eaLnBrk="0">
              <a:lnSpc>
                <a:spcPct val="10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③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拆下机舱底部护板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algn="l" rtl="0" eaLnBrk="0">
              <a:lnSpc>
                <a:spcPts val="25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④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排放电池冷却系统冷却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5"/>
              </a:spcBef>
            </a:pPr>
            <a:r>
              <a:rPr sz="2000" kern="0" spc="-9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a. </a:t>
            </a:r>
            <a:r>
              <a:rPr sz="2000" kern="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打开冷却液膨胀罐总成</a:t>
            </a:r>
            <a:r>
              <a:rPr sz="2000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盖。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14" name="table 814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  </a:t>
                      </a: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电动水泵更换（电池）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sp>
        <p:nvSpPr>
          <p:cNvPr id="816" name="textbox 816"/>
          <p:cNvSpPr/>
          <p:nvPr/>
        </p:nvSpPr>
        <p:spPr>
          <a:xfrm>
            <a:off x="-12700" y="171165"/>
            <a:ext cx="2907664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r>
              <a:rPr sz="2600" b="1" kern="0" spc="-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600" b="1" kern="0" spc="-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8" name="textbox 818"/>
          <p:cNvSpPr/>
          <p:nvPr/>
        </p:nvSpPr>
        <p:spPr>
          <a:xfrm>
            <a:off x="3287801" y="217347"/>
            <a:ext cx="3402965" cy="357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400" b="1" kern="0" spc="-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2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-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24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0" name="group 11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2" name="path 82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4" name="path 82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picture 8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90800" y="2425699"/>
            <a:ext cx="3699509" cy="2836545"/>
          </a:xfrm>
          <a:prstGeom prst="rect">
            <a:avLst/>
          </a:prstGeom>
        </p:spPr>
      </p:pic>
      <p:sp>
        <p:nvSpPr>
          <p:cNvPr id="828" name="textbox 828"/>
          <p:cNvSpPr/>
          <p:nvPr/>
        </p:nvSpPr>
        <p:spPr>
          <a:xfrm>
            <a:off x="576580" y="1353769"/>
            <a:ext cx="7919084" cy="849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85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 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断开散热器出水管，用回收容器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接收放出冷却液。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57275" indent="-692150" algn="l" rtl="0" eaLnBrk="0">
              <a:lnSpc>
                <a:spcPct val="96000"/>
              </a:lnSpc>
              <a:spcBef>
                <a:spcPts val="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注意：集中回收处理高压电池冷却液，等待报废或再生利用，不要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将旧高压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电池冷却液排入下水管道，保护环境。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2" name="textbox 832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34" name="table 834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  </a:t>
                      </a: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电动水泵更换（电池）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38" name="path 83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0" name="path 84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picture 8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76500" y="2451099"/>
            <a:ext cx="3738244" cy="2850515"/>
          </a:xfrm>
          <a:prstGeom prst="rect">
            <a:avLst/>
          </a:prstGeom>
        </p:spPr>
      </p:pic>
      <p:sp>
        <p:nvSpPr>
          <p:cNvPr id="844" name="textbox 844"/>
          <p:cNvSpPr/>
          <p:nvPr/>
        </p:nvSpPr>
        <p:spPr>
          <a:xfrm>
            <a:off x="852525" y="1281846"/>
            <a:ext cx="6482715" cy="1123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50"/>
              </a:lnSpc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⑤</a:t>
            </a: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拆卸电动水泵（电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9105" algn="l" rtl="0" eaLnBrk="0">
              <a:lnSpc>
                <a:spcPct val="91000"/>
              </a:lnSpc>
              <a:spcBef>
                <a:spcPts val="5"/>
              </a:spcBef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断开电动水泵线束连接器。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9105" indent="6985" algn="l" rtl="0" eaLnBrk="0">
              <a:lnSpc>
                <a:spcPct val="100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拆卸电动水泵与水泵出水管的连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接卡锥，脱开水泵出水管。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拆卸电动水泵与水泵进水管的连接卡雏，脱开水泵进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水管。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8" name="textbox 848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50" name="table 850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  </a:t>
                      </a: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电动水泵更换（电池）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14" name="group 1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54" name="path 85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6" name="path 85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997000" y="782937"/>
            <a:ext cx="6222365" cy="4258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</a:pPr>
            <a:r>
              <a:rPr sz="1800" kern="0" spc="-1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9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正确讲述吉利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50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电动空调供暖系统的组成和工作原理；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空调供暖控制策略及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故障检修方法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  <a:spcBef>
                <a:spcPts val="540"/>
              </a:spcBef>
            </a:pPr>
            <a:r>
              <a:rPr sz="18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能正确对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空调暖风不热故障进行故障确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7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能正确对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暖风不热故障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进行诊断分析；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7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能正确利用仪器设备对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暖风不热故障进行检修。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45"/>
              </a:lnSpc>
              <a:spcBef>
                <a:spcPts val="545"/>
              </a:spcBef>
            </a:pPr>
            <a:r>
              <a:rPr sz="18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严格执行企业检修标准流程；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6S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管理制度；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4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培养严谨求实的工匠精神、热爱劳动的好品质。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745845"/>
            <a:ext cx="166814" cy="260794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9700" y="4409518"/>
            <a:ext cx="166814" cy="26079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087478"/>
            <a:ext cx="166814" cy="260794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3092782"/>
            <a:ext cx="166814" cy="26079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2763597"/>
            <a:ext cx="166814" cy="26079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2434413"/>
            <a:ext cx="166814" cy="26079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09700" y="1446861"/>
            <a:ext cx="166814" cy="260794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1117677"/>
            <a:ext cx="166814" cy="260794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-12700" y="171165"/>
            <a:ext cx="270128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600" b="1" kern="0" spc="-50" baseline="-3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3600" b="1" kern="0" spc="-50" baseline="-30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60" name="path 1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2" name="path 1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picture 8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73300" y="1879600"/>
            <a:ext cx="4343400" cy="3352800"/>
          </a:xfrm>
          <a:prstGeom prst="rect">
            <a:avLst/>
          </a:prstGeom>
        </p:spPr>
      </p:pic>
      <p:sp>
        <p:nvSpPr>
          <p:cNvPr id="862" name="textbox 862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4" name="textbox 864"/>
          <p:cNvSpPr/>
          <p:nvPr/>
        </p:nvSpPr>
        <p:spPr>
          <a:xfrm>
            <a:off x="842594" y="1353769"/>
            <a:ext cx="5165090" cy="316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85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拆卸电动水泵支架上固定螺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母，取下电动水泵总成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66" name="table 866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  </a:t>
                      </a: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电动水泵更换（电池）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16" name="group 11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70" name="path 8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72" name="path 8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picture 8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62200" y="1968500"/>
            <a:ext cx="4351019" cy="3337559"/>
          </a:xfrm>
          <a:prstGeom prst="rect">
            <a:avLst/>
          </a:prstGeom>
        </p:spPr>
      </p:pic>
      <p:sp>
        <p:nvSpPr>
          <p:cNvPr id="876" name="textbox 876"/>
          <p:cNvSpPr/>
          <p:nvPr/>
        </p:nvSpPr>
        <p:spPr>
          <a:xfrm>
            <a:off x="852525" y="1353601"/>
            <a:ext cx="7054215" cy="592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0"/>
              </a:lnSpc>
            </a:pP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⑥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安装电动水泵（电池）。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⑦</a:t>
            </a:r>
            <a:r>
              <a:rPr sz="1800" kern="0" spc="-1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放置电动水泵，安装电动水泵支架上固定螺母。力矩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: 9N·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公制）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0" name="textbox 880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  </a:t>
                      </a: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电动水泵更换（电池）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18" name="group 11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86" name="path 8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88" name="path 8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box 890"/>
          <p:cNvSpPr/>
          <p:nvPr/>
        </p:nvSpPr>
        <p:spPr>
          <a:xfrm>
            <a:off x="852525" y="1353601"/>
            <a:ext cx="5253354" cy="1696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⑧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连接电动水泵与水泵进水管，用卡箱紧固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⑨</a:t>
            </a:r>
            <a:r>
              <a:rPr sz="1800" kern="0" spc="2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连接电动水泵与水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泵出水管，用卡锥紧固。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80"/>
              </a:lnSpc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⑩</a:t>
            </a:r>
            <a:r>
              <a:rPr sz="1800" kern="0" spc="-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连接电动水泵线束连接器。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9320" algn="l" rtl="0" eaLnBrk="0">
              <a:lnSpc>
                <a:spcPct val="91000"/>
              </a:lnSpc>
              <a:spcBef>
                <a:spcPts val="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注意：插接时注意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一插、 二响、 三确认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”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700" algn="l" rtl="0" eaLnBrk="0">
              <a:lnSpc>
                <a:spcPts val="2255"/>
              </a:lnSpc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⑧</a:t>
            </a: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安装机舱底部护板总成。加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注冷却液。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55"/>
              </a:lnSpc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⑨</a:t>
            </a: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连接蓄电池负极电缆。关闭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前机舱盖。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94" name="picture 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28900" y="3086100"/>
            <a:ext cx="2980054" cy="2306955"/>
          </a:xfrm>
          <a:prstGeom prst="rect">
            <a:avLst/>
          </a:prstGeom>
        </p:spPr>
      </p:pic>
      <p:sp>
        <p:nvSpPr>
          <p:cNvPr id="896" name="textbox 896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98" name="table 898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  </a:t>
                      </a:r>
                      <a:r>
                        <a:rPr sz="1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电动水泵更换（电池）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20" name="group 1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902" name="path 9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04" name="path 9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picture 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61000" y="749300"/>
            <a:ext cx="2912744" cy="4507230"/>
          </a:xfrm>
          <a:prstGeom prst="rect">
            <a:avLst/>
          </a:prstGeom>
        </p:spPr>
      </p:pic>
      <p:sp>
        <p:nvSpPr>
          <p:cNvPr id="908" name="textbox 908"/>
          <p:cNvSpPr/>
          <p:nvPr/>
        </p:nvSpPr>
        <p:spPr>
          <a:xfrm>
            <a:off x="834821" y="1353601"/>
            <a:ext cx="4378325" cy="2769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" algn="l" rtl="0" eaLnBrk="0">
              <a:lnSpc>
                <a:spcPts val="2255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①</a:t>
            </a: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打开前机舱盖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" algn="l" rtl="0" eaLnBrk="0">
              <a:lnSpc>
                <a:spcPct val="100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②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断开蓄电池负极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" algn="l" rtl="0" eaLnBrk="0">
              <a:lnSpc>
                <a:spcPct val="100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③</a:t>
            </a: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拆卸前保险杠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" algn="l" rtl="0" eaLnBrk="0">
              <a:lnSpc>
                <a:spcPts val="2255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④</a:t>
            </a:r>
            <a:r>
              <a:rPr sz="1800" kern="0" spc="-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拆卸散热器总成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0535" algn="l" rtl="0" eaLnBrk="0">
              <a:lnSpc>
                <a:spcPct val="91000"/>
              </a:lnSpc>
              <a:spcBef>
                <a:spcPts val="1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断开散热器进水管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700" indent="473075" algn="l" rtl="0" eaLnBrk="0">
              <a:lnSpc>
                <a:spcPct val="98000"/>
              </a:lnSpc>
              <a:spcBef>
                <a:spcPts val="17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拆卸散热风扇总成与散热器固定螺栓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注意：水管脱开前请在车辆底部放置容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接住防冻液。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7520" algn="l" rtl="0" eaLnBrk="0">
              <a:lnSpc>
                <a:spcPct val="91000"/>
              </a:lnSpc>
              <a:spcBef>
                <a:spcPts val="15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断开散热器出水管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5775" algn="l" rtl="0" eaLnBrk="0">
              <a:lnSpc>
                <a:spcPct val="91000"/>
              </a:lnSpc>
              <a:spcBef>
                <a:spcPts val="19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拆卸冷却风扇总成与散热器固定螺柱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2" name="textbox 912"/>
          <p:cNvSpPr/>
          <p:nvPr/>
        </p:nvSpPr>
        <p:spPr>
          <a:xfrm>
            <a:off x="-12700" y="171165"/>
            <a:ext cx="6703694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914" name="table 914"/>
          <p:cNvGraphicFramePr>
            <a:graphicFrameLocks noGrp="1"/>
          </p:cNvGraphicFramePr>
          <p:nvPr/>
        </p:nvGraphicFramePr>
        <p:xfrm>
          <a:off x="521335" y="810895"/>
          <a:ext cx="3042285" cy="43815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042285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5.  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散热器总成更换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122" name="group 1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918" name="path 91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0" name="path 92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picture 9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12010" y="1350009"/>
            <a:ext cx="4919980" cy="3834130"/>
          </a:xfrm>
          <a:prstGeom prst="rect">
            <a:avLst/>
          </a:prstGeom>
        </p:spPr>
      </p:pic>
      <p:sp>
        <p:nvSpPr>
          <p:cNvPr id="926" name="textbox 926"/>
          <p:cNvSpPr/>
          <p:nvPr/>
        </p:nvSpPr>
        <p:spPr>
          <a:xfrm>
            <a:off x="231139" y="860425"/>
            <a:ext cx="645922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91000"/>
              </a:lnSpc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电动空调暖风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不热故障检修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8" name="textbox 928"/>
          <p:cNvSpPr/>
          <p:nvPr/>
        </p:nvSpPr>
        <p:spPr>
          <a:xfrm>
            <a:off x="-12700" y="171165"/>
            <a:ext cx="2904489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1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600" b="1" kern="0" spc="1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4" name="group 1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932" name="path 9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34" name="path 9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68700"/>
            <a:ext cx="9144000" cy="1740534"/>
          </a:xfrm>
          <a:prstGeom prst="rect">
            <a:avLst/>
          </a:prstGeom>
        </p:spPr>
      </p:pic>
      <p:sp>
        <p:nvSpPr>
          <p:cNvPr id="818" name="textbox 818"/>
          <p:cNvSpPr/>
          <p:nvPr/>
        </p:nvSpPr>
        <p:spPr>
          <a:xfrm>
            <a:off x="3121660" y="1756410"/>
            <a:ext cx="290068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150000"/>
              </a:lnSpc>
            </a:pP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聆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听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！</a:t>
            </a:r>
            <a:endParaRPr lang="zh-CN" altLang="zh-CN" sz="3600" b="1" kern="0" spc="-3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THupo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200" y="2095500"/>
            <a:ext cx="7447280" cy="3206750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542493" y="1224848"/>
            <a:ext cx="785114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3909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吉利EV450电动汽车乘员舱制供暖系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统采用水暖PTC加热器，主要包括鼓风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机、水暖PTC加热器（ HVH)、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PTC加热水泵、储液罐、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PTC加热芯体（暖风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箱）和三通电磁阀（ WV1 ）组成。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lang="en-US"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电动空调暖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风系统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495300" y="749934"/>
            <a:ext cx="3293745" cy="39941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2395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1.组成与工作原理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76" name="path 1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" name="path 1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9900" y="939800"/>
            <a:ext cx="8159115" cy="3954144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-12700" y="171165"/>
            <a:ext cx="67786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热管理系统发展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88" name="path 18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0" name="path 19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3200" y="927100"/>
            <a:ext cx="8740139" cy="3863340"/>
          </a:xfrm>
          <a:prstGeom prst="rect">
            <a:avLst/>
          </a:prstGeom>
        </p:spPr>
      </p:pic>
      <p:sp>
        <p:nvSpPr>
          <p:cNvPr id="196" name="textbox 196"/>
          <p:cNvSpPr/>
          <p:nvPr/>
        </p:nvSpPr>
        <p:spPr>
          <a:xfrm>
            <a:off x="-12700" y="171165"/>
            <a:ext cx="67786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热管理系统发展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00" name="path 20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2" name="path 20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rcRect l="4632" r="9208" b="9638"/>
          <a:stretch>
            <a:fillRect/>
          </a:stretch>
        </p:blipFill>
        <p:spPr>
          <a:xfrm rot="21600000">
            <a:off x="423545" y="1917700"/>
            <a:ext cx="7878445" cy="3435350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515467" y="1291919"/>
            <a:ext cx="7588250" cy="555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3911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整车热管理系统分为三个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部分：乘员舱热管理、动力电池系统热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管理、电驱动系统热管理。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8" name="textbox 208"/>
          <p:cNvSpPr/>
          <p:nvPr/>
        </p:nvSpPr>
        <p:spPr>
          <a:xfrm>
            <a:off x="-12700" y="171165"/>
            <a:ext cx="715200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16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热管理系统的组成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10" name="table 210"/>
          <p:cNvGraphicFramePr>
            <a:graphicFrameLocks noGrp="1"/>
          </p:cNvGraphicFramePr>
          <p:nvPr/>
        </p:nvGraphicFramePr>
        <p:xfrm>
          <a:off x="423544" y="810259"/>
          <a:ext cx="3194050" cy="439420"/>
        </p:xfrm>
        <a:graphic>
          <a:graphicData uri="http://schemas.openxmlformats.org/drawingml/2006/table">
            <a:tbl>
              <a:tblPr>
                <a:solidFill>
                  <a:srgbClr val="3CA6E1"/>
                </a:solidFill>
              </a:tblPr>
              <a:tblGrid>
                <a:gridCol w="3194050"/>
              </a:tblGrid>
              <a:tr h="420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0" algn="l" rtl="0" eaLnBrk="0">
                        <a:lnSpc>
                          <a:spcPct val="91000"/>
                        </a:lnSpc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吉利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EV450</a:t>
                      </a: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整车热管理系统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14" name="path 21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6" name="path 21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18" name="textbox 218"/>
          <p:cNvSpPr/>
          <p:nvPr/>
        </p:nvSpPr>
        <p:spPr>
          <a:xfrm>
            <a:off x="8906701" y="5460516"/>
            <a:ext cx="12065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9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6223</Words>
  <Application>WPS 演示</Application>
  <PresentationFormat/>
  <Paragraphs>373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7" baseType="lpstr">
      <vt:lpstr>Arial</vt:lpstr>
      <vt:lpstr>宋体</vt:lpstr>
      <vt:lpstr>Wingdings</vt:lpstr>
      <vt:lpstr>Arial</vt:lpstr>
      <vt:lpstr>微软雅黑</vt:lpstr>
      <vt:lpstr>Wingdings</vt:lpstr>
      <vt:lpstr>Calibri</vt:lpstr>
      <vt:lpstr>Arial Unicode MS</vt:lpstr>
      <vt:lpstr>MS Gothic</vt:lpstr>
      <vt:lpstr>STHupo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2016</cp:lastModifiedBy>
  <cp:revision>7</cp:revision>
  <dcterms:created xsi:type="dcterms:W3CDTF">2025-02-25T02:19:00Z</dcterms:created>
  <dcterms:modified xsi:type="dcterms:W3CDTF">2025-02-25T07:12:21Z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2025-02-22T10:35:08Z</vt:filetime>
  </property>
  <property fmtid="{D5CDD505-2E9C-101B-9397-08002B2CF9AE}" pid="4" name="ICV">
    <vt:lpwstr>FC692E4505984B4EA8BE579E27A7059C_12</vt:lpwstr>
  </property>
  <property fmtid="{D5CDD505-2E9C-101B-9397-08002B2CF9AE}" pid="5" name="KSOProductBuildVer">
    <vt:lpwstr>2052-12.1.0.19770</vt:lpwstr>
  </property>
</Properties>
</file>